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Catamaran"/>
      <p:regular r:id="rId41"/>
      <p:bold r:id="rId42"/>
    </p:embeddedFont>
    <p:embeddedFont>
      <p:font typeface="Fugaz One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E6B7BD-E2E9-4145-B8FE-EDCB62147198}">
  <a:tblStyle styleId="{8EE6B7BD-E2E9-4145-B8FE-EDCB6214719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Catamaran-bold.fntdata"/><Relationship Id="rId41" Type="http://schemas.openxmlformats.org/officeDocument/2006/relationships/font" Target="fonts/Catamaran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FugazOne-regular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caler.com/topics/sjf-scheduling-in-c/" TargetMode="External"/><Relationship Id="rId3" Type="http://schemas.openxmlformats.org/officeDocument/2006/relationships/hyperlink" Target="https://www.sanfoundry.com/c-program-sjf-scheduling/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dabbf20c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dabbf20c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4987a34510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4987a3451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b4098ba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4b4098ba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4b4098bae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4b4098bae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3e57d2d23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3e57d2d23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3e57d2d23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3e57d2d23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e57d2d23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e57d2d23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4aa4bed3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4aa4bed3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4aa4bed3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4aa4bed3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4987a34510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4987a34510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3e57d2d23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3e57d2d23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d6c00e73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d6c00e73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3e57d2d23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3e57d2d23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b881c7d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b881c7d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4987a34510_4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4987a34510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3e57d2d23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3e57d2d23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links: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https://www.scaler.com/topics/sjf-scheduling-in-c/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https://www.sanfoundry.com/c-program-sjf-scheduling/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4987a34510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4987a3451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3e57d2d23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3e57d2d23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4dae2dbe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4dae2dbe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4dae2dbe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4dae2dbe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4fc4ccf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4fc4ccf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4987a34510_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4987a34510_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3e57d2d23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3e57d2d23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3e57d2d23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3e57d2d23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4dabbf20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4dabbf20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49856382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49856382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99f2f57a7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99f2f57a7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e57d2d2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e57d2d2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dae2dbe1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4dae2dbe1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e57d2d23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e57d2d23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1ce9dc6fa_1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1ce9dc6fa_1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e57d2d23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3e57d2d2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e57d2d2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3e57d2d2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2516200" y="1664012"/>
            <a:ext cx="41118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2516200" y="3015775"/>
            <a:ext cx="4111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2" type="title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" name="Google Shape;43;p13"/>
          <p:cNvSpPr txBox="1"/>
          <p:nvPr>
            <p:ph idx="1" type="subTitle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title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" name="Google Shape;45;p13"/>
          <p:cNvSpPr txBox="1"/>
          <p:nvPr>
            <p:ph idx="4" type="subTitle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5" type="title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" name="Google Shape;47;p13"/>
          <p:cNvSpPr txBox="1"/>
          <p:nvPr>
            <p:ph idx="6" type="subTitle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7" type="title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" name="Google Shape;49;p13"/>
          <p:cNvSpPr txBox="1"/>
          <p:nvPr>
            <p:ph idx="8" type="subTitle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9" type="title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hasCustomPrompt="1" idx="13" type="title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/>
          <p:nvPr>
            <p:ph hasCustomPrompt="1" idx="14" type="title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15" type="title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2415867" y="3554200"/>
            <a:ext cx="4312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372375" y="2272550"/>
            <a:ext cx="4399200" cy="116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481400" y="2779500"/>
            <a:ext cx="32430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2" type="title"/>
          </p:nvPr>
        </p:nvSpPr>
        <p:spPr>
          <a:xfrm>
            <a:off x="1481425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5121925" y="1874550"/>
            <a:ext cx="296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4986188" y="2447250"/>
            <a:ext cx="32358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713100" y="1381575"/>
            <a:ext cx="4032600" cy="14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subTitle"/>
          </p:nvPr>
        </p:nvSpPr>
        <p:spPr>
          <a:xfrm>
            <a:off x="713100" y="2921313"/>
            <a:ext cx="3235800" cy="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2" type="title"/>
          </p:nvPr>
        </p:nvSpPr>
        <p:spPr>
          <a:xfrm>
            <a:off x="1080875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0" name="Google Shape;70;p18"/>
          <p:cNvSpPr txBox="1"/>
          <p:nvPr>
            <p:ph idx="1" type="subTitle"/>
          </p:nvPr>
        </p:nvSpPr>
        <p:spPr>
          <a:xfrm>
            <a:off x="937700" y="349517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3" type="title"/>
          </p:nvPr>
        </p:nvSpPr>
        <p:spPr>
          <a:xfrm>
            <a:off x="3627562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18"/>
          <p:cNvSpPr txBox="1"/>
          <p:nvPr>
            <p:ph idx="4" type="subTitle"/>
          </p:nvPr>
        </p:nvSpPr>
        <p:spPr>
          <a:xfrm>
            <a:off x="3484421" y="349517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5" type="title"/>
          </p:nvPr>
        </p:nvSpPr>
        <p:spPr>
          <a:xfrm>
            <a:off x="6174375" y="2752825"/>
            <a:ext cx="18891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4" name="Google Shape;74;p18"/>
          <p:cNvSpPr txBox="1"/>
          <p:nvPr>
            <p:ph idx="6" type="subTitle"/>
          </p:nvPr>
        </p:nvSpPr>
        <p:spPr>
          <a:xfrm>
            <a:off x="6031149" y="3495175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2" type="title"/>
          </p:nvPr>
        </p:nvSpPr>
        <p:spPr>
          <a:xfrm>
            <a:off x="937713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" name="Google Shape;78;p19"/>
          <p:cNvSpPr txBox="1"/>
          <p:nvPr>
            <p:ph idx="1" type="subTitle"/>
          </p:nvPr>
        </p:nvSpPr>
        <p:spPr>
          <a:xfrm>
            <a:off x="937713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3" type="title"/>
          </p:nvPr>
        </p:nvSpPr>
        <p:spPr>
          <a:xfrm>
            <a:off x="3484438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" name="Google Shape;80;p19"/>
          <p:cNvSpPr txBox="1"/>
          <p:nvPr>
            <p:ph idx="4" type="subTitle"/>
          </p:nvPr>
        </p:nvSpPr>
        <p:spPr>
          <a:xfrm>
            <a:off x="3484438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5" type="title"/>
          </p:nvPr>
        </p:nvSpPr>
        <p:spPr>
          <a:xfrm>
            <a:off x="6031138" y="336480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" name="Google Shape;82;p19"/>
          <p:cNvSpPr txBox="1"/>
          <p:nvPr>
            <p:ph idx="6" type="subTitle"/>
          </p:nvPr>
        </p:nvSpPr>
        <p:spPr>
          <a:xfrm>
            <a:off x="6031138" y="3892500"/>
            <a:ext cx="21753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hasCustomPrompt="1" idx="7" type="title"/>
          </p:nvPr>
        </p:nvSpPr>
        <p:spPr>
          <a:xfrm>
            <a:off x="1502013" y="2099988"/>
            <a:ext cx="104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9"/>
          <p:cNvSpPr txBox="1"/>
          <p:nvPr>
            <p:ph hasCustomPrompt="1" idx="8" type="title"/>
          </p:nvPr>
        </p:nvSpPr>
        <p:spPr>
          <a:xfrm>
            <a:off x="4048738" y="2100063"/>
            <a:ext cx="104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5" name="Google Shape;85;p19"/>
          <p:cNvSpPr txBox="1"/>
          <p:nvPr>
            <p:ph hasCustomPrompt="1" idx="9" type="title"/>
          </p:nvPr>
        </p:nvSpPr>
        <p:spPr>
          <a:xfrm>
            <a:off x="6595438" y="2100063"/>
            <a:ext cx="104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2" type="title"/>
          </p:nvPr>
        </p:nvSpPr>
        <p:spPr>
          <a:xfrm>
            <a:off x="1498588" y="1649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" type="subTitle"/>
          </p:nvPr>
        </p:nvSpPr>
        <p:spPr>
          <a:xfrm>
            <a:off x="1498600" y="2115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3" type="title"/>
          </p:nvPr>
        </p:nvSpPr>
        <p:spPr>
          <a:xfrm>
            <a:off x="5157807" y="1649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0"/>
          <p:cNvSpPr txBox="1"/>
          <p:nvPr>
            <p:ph idx="4" type="subTitle"/>
          </p:nvPr>
        </p:nvSpPr>
        <p:spPr>
          <a:xfrm>
            <a:off x="5157807" y="2115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5" type="title"/>
          </p:nvPr>
        </p:nvSpPr>
        <p:spPr>
          <a:xfrm>
            <a:off x="1498588" y="3311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6" type="subTitle"/>
          </p:nvPr>
        </p:nvSpPr>
        <p:spPr>
          <a:xfrm>
            <a:off x="1498600" y="3777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7" type="title"/>
          </p:nvPr>
        </p:nvSpPr>
        <p:spPr>
          <a:xfrm>
            <a:off x="5157807" y="3311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8" type="subTitle"/>
          </p:nvPr>
        </p:nvSpPr>
        <p:spPr>
          <a:xfrm>
            <a:off x="5157807" y="3777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2" type="title"/>
          </p:nvPr>
        </p:nvSpPr>
        <p:spPr>
          <a:xfrm>
            <a:off x="1069450" y="18014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949000" y="226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3" type="title"/>
          </p:nvPr>
        </p:nvSpPr>
        <p:spPr>
          <a:xfrm>
            <a:off x="3699402" y="18014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21"/>
          <p:cNvSpPr txBox="1"/>
          <p:nvPr>
            <p:ph idx="4" type="subTitle"/>
          </p:nvPr>
        </p:nvSpPr>
        <p:spPr>
          <a:xfrm>
            <a:off x="3578950" y="226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5" type="title"/>
          </p:nvPr>
        </p:nvSpPr>
        <p:spPr>
          <a:xfrm>
            <a:off x="1069450" y="35846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21"/>
          <p:cNvSpPr txBox="1"/>
          <p:nvPr>
            <p:ph idx="6" type="subTitle"/>
          </p:nvPr>
        </p:nvSpPr>
        <p:spPr>
          <a:xfrm>
            <a:off x="949000" y="40508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7" type="title"/>
          </p:nvPr>
        </p:nvSpPr>
        <p:spPr>
          <a:xfrm>
            <a:off x="3699400" y="35846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5" name="Google Shape;105;p21"/>
          <p:cNvSpPr txBox="1"/>
          <p:nvPr>
            <p:ph idx="8" type="subTitle"/>
          </p:nvPr>
        </p:nvSpPr>
        <p:spPr>
          <a:xfrm>
            <a:off x="3578997" y="40508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9" type="title"/>
          </p:nvPr>
        </p:nvSpPr>
        <p:spPr>
          <a:xfrm>
            <a:off x="6329350" y="18014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7" name="Google Shape;107;p21"/>
          <p:cNvSpPr txBox="1"/>
          <p:nvPr>
            <p:ph idx="13" type="subTitle"/>
          </p:nvPr>
        </p:nvSpPr>
        <p:spPr>
          <a:xfrm>
            <a:off x="6208900" y="226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4" type="title"/>
          </p:nvPr>
        </p:nvSpPr>
        <p:spPr>
          <a:xfrm>
            <a:off x="6329350" y="35846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9" name="Google Shape;109;p21"/>
          <p:cNvSpPr txBox="1"/>
          <p:nvPr>
            <p:ph idx="15" type="subTitle"/>
          </p:nvPr>
        </p:nvSpPr>
        <p:spPr>
          <a:xfrm>
            <a:off x="6208900" y="40508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541425" y="2779500"/>
            <a:ext cx="32430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2" type="title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978625" y="3408600"/>
            <a:ext cx="29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857375" y="660662"/>
            <a:ext cx="31461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857375" y="1562487"/>
            <a:ext cx="31461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title"/>
          </p:nvPr>
        </p:nvSpPr>
        <p:spPr>
          <a:xfrm>
            <a:off x="1620725" y="2800350"/>
            <a:ext cx="2180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3" type="title"/>
          </p:nvPr>
        </p:nvSpPr>
        <p:spPr>
          <a:xfrm>
            <a:off x="5343250" y="2800350"/>
            <a:ext cx="2180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0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5180497" y="326657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1457900" y="326657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905525" y="1540775"/>
            <a:ext cx="3243000" cy="27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905550" y="959188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2041400" y="2607575"/>
            <a:ext cx="5061000" cy="199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222400" y="833750"/>
            <a:ext cx="4208400" cy="12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academia.edu/126626328/A_Comprehensive_Review_and_Comparative_Analysis_with_Performance_Insights_and_Simulation_Based_Evaluations_of_Innovative_CPU_Scheduling_Algorithms" TargetMode="External"/><Relationship Id="rId4" Type="http://schemas.openxmlformats.org/officeDocument/2006/relationships/hyperlink" Target="https://www.scaler.com/topics/round-robin-scheduling-program-in-c/" TargetMode="External"/><Relationship Id="rId9" Type="http://schemas.openxmlformats.org/officeDocument/2006/relationships/hyperlink" Target="https://www.researchgate.net/publication/341621055_Analysis_of_Preemptive_Shortest_Job_First_SJF_Algorithm_in_CPU_Scheduling" TargetMode="External"/><Relationship Id="rId5" Type="http://schemas.openxmlformats.org/officeDocument/2006/relationships/hyperlink" Target="https://www.tutorialspoint.com/fcfs-scheduling" TargetMode="External"/><Relationship Id="rId6" Type="http://schemas.openxmlformats.org/officeDocument/2006/relationships/hyperlink" Target="https://www.scaler.com/topics/first-come-first-serve/" TargetMode="External"/><Relationship Id="rId7" Type="http://schemas.openxmlformats.org/officeDocument/2006/relationships/hyperlink" Target="https://maheshjtp.medium.com/priority-scheduling-program-in-c-4572dcdabe86" TargetMode="External"/><Relationship Id="rId8" Type="http://schemas.openxmlformats.org/officeDocument/2006/relationships/hyperlink" Target="https://doi.org/10.3844/jcssp.2024.972.985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ctrTitle"/>
          </p:nvPr>
        </p:nvSpPr>
        <p:spPr>
          <a:xfrm>
            <a:off x="3018300" y="1410400"/>
            <a:ext cx="5973300" cy="17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Scheduling and </a:t>
            </a:r>
            <a:r>
              <a:rPr lang="en"/>
              <a:t>Optimization</a:t>
            </a:r>
            <a:endParaRPr/>
          </a:p>
        </p:txBody>
      </p:sp>
      <p:sp>
        <p:nvSpPr>
          <p:cNvPr id="138" name="Google Shape;138;p28"/>
          <p:cNvSpPr txBox="1"/>
          <p:nvPr>
            <p:ph idx="1" type="subTitle"/>
          </p:nvPr>
        </p:nvSpPr>
        <p:spPr>
          <a:xfrm>
            <a:off x="4075644" y="3257412"/>
            <a:ext cx="3858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Nivedita Prabhu, Joy Omaji, Shravani Kardekar, and Yash Nikumb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0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650" y="716000"/>
            <a:ext cx="6209025" cy="4089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Optimization</a:t>
            </a:r>
            <a:endParaRPr/>
          </a:p>
        </p:txBody>
      </p:sp>
      <p:pic>
        <p:nvPicPr>
          <p:cNvPr id="303" name="Google Shape;3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7200"/>
            <a:ext cx="3344325" cy="2845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525" y="667197"/>
            <a:ext cx="3234705" cy="28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5746" y="2312200"/>
            <a:ext cx="4284937" cy="28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r>
              <a:rPr lang="en"/>
              <a:t> Version of the Output</a:t>
            </a:r>
            <a:endParaRPr/>
          </a:p>
        </p:txBody>
      </p:sp>
      <p:pic>
        <p:nvPicPr>
          <p:cNvPr id="311" name="Google Shape;3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488" y="660813"/>
            <a:ext cx="6209027" cy="400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0" y="0"/>
            <a:ext cx="545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Timings</a:t>
            </a:r>
            <a:endParaRPr/>
          </a:p>
        </p:txBody>
      </p:sp>
      <p:graphicFrame>
        <p:nvGraphicFramePr>
          <p:cNvPr id="317" name="Google Shape;317;p40"/>
          <p:cNvGraphicFramePr/>
          <p:nvPr/>
        </p:nvGraphicFramePr>
        <p:xfrm>
          <a:off x="5160650" y="15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{8EE6B7BD-E2E9-4145-B8FE-EDCB62147198}</a:tableStyleId>
              </a:tblPr>
              <a:tblGrid>
                <a:gridCol w="855350"/>
                <a:gridCol w="1051550"/>
                <a:gridCol w="20764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C3B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Criteria</a:t>
                      </a:r>
                      <a:endParaRPr b="1" sz="1000">
                        <a:solidFill>
                          <a:srgbClr val="00C3B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C3B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Winner</a:t>
                      </a:r>
                      <a:endParaRPr b="1" sz="1000">
                        <a:solidFill>
                          <a:srgbClr val="00C3B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C3B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Why</a:t>
                      </a:r>
                      <a:endParaRPr b="1" sz="1000">
                        <a:solidFill>
                          <a:srgbClr val="00C3B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Simplicity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Original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Less code, easier for beginners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Accuracy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Optimized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Correct CT, handles idle CPU, avoids early average CT calculation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Efficiency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Optimized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Only active processes are looped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Extensibility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Optimized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Easier to add priorities, Gantt chart, IO burst, etc.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Production-readiness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Optimized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Cleaner scheduling behavior and scalable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8" name="Google Shape;318;p40"/>
          <p:cNvSpPr txBox="1"/>
          <p:nvPr>
            <p:ph idx="2" type="title"/>
          </p:nvPr>
        </p:nvSpPr>
        <p:spPr>
          <a:xfrm>
            <a:off x="575650" y="6489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Arrival Times:</a:t>
            </a:r>
            <a:endParaRPr sz="1800"/>
          </a:p>
        </p:txBody>
      </p:sp>
      <p:sp>
        <p:nvSpPr>
          <p:cNvPr id="319" name="Google Shape;319;p40"/>
          <p:cNvSpPr txBox="1"/>
          <p:nvPr>
            <p:ph idx="1" type="subTitle"/>
          </p:nvPr>
        </p:nvSpPr>
        <p:spPr>
          <a:xfrm>
            <a:off x="455200" y="11151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0, 1, 2, 3, 4</a:t>
            </a:r>
            <a:endParaRPr sz="3000"/>
          </a:p>
        </p:txBody>
      </p:sp>
      <p:sp>
        <p:nvSpPr>
          <p:cNvPr id="320" name="Google Shape;320;p40"/>
          <p:cNvSpPr txBox="1"/>
          <p:nvPr>
            <p:ph idx="3" type="title"/>
          </p:nvPr>
        </p:nvSpPr>
        <p:spPr>
          <a:xfrm>
            <a:off x="3041725" y="648900"/>
            <a:ext cx="18657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Waiting Time:</a:t>
            </a:r>
            <a:endParaRPr sz="1800"/>
          </a:p>
        </p:txBody>
      </p:sp>
      <p:sp>
        <p:nvSpPr>
          <p:cNvPr id="321" name="Google Shape;321;p40"/>
          <p:cNvSpPr txBox="1"/>
          <p:nvPr>
            <p:ph idx="4" type="subTitle"/>
          </p:nvPr>
        </p:nvSpPr>
        <p:spPr>
          <a:xfrm>
            <a:off x="2921275" y="11151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6.60</a:t>
            </a:r>
            <a:endParaRPr sz="3000"/>
          </a:p>
        </p:txBody>
      </p:sp>
      <p:sp>
        <p:nvSpPr>
          <p:cNvPr id="322" name="Google Shape;322;p40"/>
          <p:cNvSpPr txBox="1"/>
          <p:nvPr>
            <p:ph idx="5" type="title"/>
          </p:nvPr>
        </p:nvSpPr>
        <p:spPr>
          <a:xfrm>
            <a:off x="2990375" y="211570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Turnaround Time:</a:t>
            </a:r>
            <a:endParaRPr sz="1800"/>
          </a:p>
        </p:txBody>
      </p:sp>
      <p:sp>
        <p:nvSpPr>
          <p:cNvPr id="323" name="Google Shape;323;p40"/>
          <p:cNvSpPr txBox="1"/>
          <p:nvPr>
            <p:ph idx="6" type="subTitle"/>
          </p:nvPr>
        </p:nvSpPr>
        <p:spPr>
          <a:xfrm>
            <a:off x="2869925" y="273431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12.20</a:t>
            </a:r>
            <a:endParaRPr sz="3000"/>
          </a:p>
        </p:txBody>
      </p:sp>
      <p:sp>
        <p:nvSpPr>
          <p:cNvPr id="324" name="Google Shape;324;p40"/>
          <p:cNvSpPr txBox="1"/>
          <p:nvPr>
            <p:ph idx="7" type="title"/>
          </p:nvPr>
        </p:nvSpPr>
        <p:spPr>
          <a:xfrm>
            <a:off x="1850100" y="3672927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Completion Time:</a:t>
            </a:r>
            <a:endParaRPr sz="1800"/>
          </a:p>
        </p:txBody>
      </p:sp>
      <p:sp>
        <p:nvSpPr>
          <p:cNvPr id="325" name="Google Shape;325;p40"/>
          <p:cNvSpPr txBox="1"/>
          <p:nvPr>
            <p:ph idx="8" type="subTitle"/>
          </p:nvPr>
        </p:nvSpPr>
        <p:spPr>
          <a:xfrm>
            <a:off x="1729697" y="4291537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18.80/14.20</a:t>
            </a:r>
            <a:endParaRPr sz="3000"/>
          </a:p>
        </p:txBody>
      </p:sp>
      <p:sp>
        <p:nvSpPr>
          <p:cNvPr id="326" name="Google Shape;326;p40"/>
          <p:cNvSpPr txBox="1"/>
          <p:nvPr>
            <p:ph idx="9" type="title"/>
          </p:nvPr>
        </p:nvSpPr>
        <p:spPr>
          <a:xfrm>
            <a:off x="575650" y="22047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Burst Times:</a:t>
            </a:r>
            <a:endParaRPr sz="1800"/>
          </a:p>
        </p:txBody>
      </p:sp>
      <p:sp>
        <p:nvSpPr>
          <p:cNvPr id="327" name="Google Shape;327;p40"/>
          <p:cNvSpPr txBox="1"/>
          <p:nvPr>
            <p:ph idx="13" type="subTitle"/>
          </p:nvPr>
        </p:nvSpPr>
        <p:spPr>
          <a:xfrm>
            <a:off x="455200" y="25185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2, 5, 1, 7, 13</a:t>
            </a:r>
            <a:endParaRPr sz="3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type="title"/>
          </p:nvPr>
        </p:nvSpPr>
        <p:spPr>
          <a:xfrm>
            <a:off x="506775" y="548875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First Come, First Serve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3" name="Google Shape;333;p41"/>
          <p:cNvSpPr txBox="1"/>
          <p:nvPr>
            <p:ph idx="1" type="body"/>
          </p:nvPr>
        </p:nvSpPr>
        <p:spPr>
          <a:xfrm>
            <a:off x="4572000" y="243700"/>
            <a:ext cx="4368600" cy="44214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FCFS is the simplest type of CPU scheduling algorithm. In this method, the process that arrives first in the ready queue is executed first. It works just like a queue at a service counter — first in, first out.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Advantages: Easy Implementation, Execution in order they arrive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Disadvantages: Can Cause long waiting times, Convoy Effect(A long process at the front can delay all other processes.)</a:t>
            </a:r>
            <a:endParaRPr sz="2000"/>
          </a:p>
        </p:txBody>
      </p:sp>
      <p:pic>
        <p:nvPicPr>
          <p:cNvPr id="334" name="Google Shape;3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4075"/>
            <a:ext cx="4428874" cy="16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340" name="Google Shape;3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100"/>
            <a:ext cx="4618238" cy="42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3038" y="631788"/>
            <a:ext cx="3846017" cy="387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347" name="Google Shape;3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275" y="701350"/>
            <a:ext cx="4524546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353" name="Google Shape;3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425" y="572700"/>
            <a:ext cx="5729951" cy="443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Timings</a:t>
            </a:r>
            <a:endParaRPr/>
          </a:p>
        </p:txBody>
      </p:sp>
      <p:sp>
        <p:nvSpPr>
          <p:cNvPr id="359" name="Google Shape;359;p45"/>
          <p:cNvSpPr txBox="1"/>
          <p:nvPr>
            <p:ph idx="2" type="title"/>
          </p:nvPr>
        </p:nvSpPr>
        <p:spPr>
          <a:xfrm>
            <a:off x="2456638" y="6970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Arrival Times:</a:t>
            </a:r>
            <a:endParaRPr sz="1800"/>
          </a:p>
        </p:txBody>
      </p:sp>
      <p:sp>
        <p:nvSpPr>
          <p:cNvPr id="360" name="Google Shape;360;p45"/>
          <p:cNvSpPr txBox="1"/>
          <p:nvPr>
            <p:ph idx="1" type="subTitle"/>
          </p:nvPr>
        </p:nvSpPr>
        <p:spPr>
          <a:xfrm>
            <a:off x="2336188" y="11632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0, 1, 2, 3, 4</a:t>
            </a:r>
            <a:endParaRPr sz="3000"/>
          </a:p>
        </p:txBody>
      </p:sp>
      <p:sp>
        <p:nvSpPr>
          <p:cNvPr id="361" name="Google Shape;361;p45"/>
          <p:cNvSpPr txBox="1"/>
          <p:nvPr>
            <p:ph idx="3" type="title"/>
          </p:nvPr>
        </p:nvSpPr>
        <p:spPr>
          <a:xfrm>
            <a:off x="4932412" y="697000"/>
            <a:ext cx="18657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Waiting Time:</a:t>
            </a:r>
            <a:endParaRPr sz="1800"/>
          </a:p>
        </p:txBody>
      </p:sp>
      <p:sp>
        <p:nvSpPr>
          <p:cNvPr id="362" name="Google Shape;362;p45"/>
          <p:cNvSpPr txBox="1"/>
          <p:nvPr>
            <p:ph idx="4" type="subTitle"/>
          </p:nvPr>
        </p:nvSpPr>
        <p:spPr>
          <a:xfrm>
            <a:off x="4811963" y="11632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4.40</a:t>
            </a:r>
            <a:endParaRPr sz="3000"/>
          </a:p>
        </p:txBody>
      </p:sp>
      <p:sp>
        <p:nvSpPr>
          <p:cNvPr id="363" name="Google Shape;363;p45"/>
          <p:cNvSpPr txBox="1"/>
          <p:nvPr>
            <p:ph idx="5" type="title"/>
          </p:nvPr>
        </p:nvSpPr>
        <p:spPr>
          <a:xfrm>
            <a:off x="4881063" y="216380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Turnaround Time:</a:t>
            </a:r>
            <a:endParaRPr sz="1800"/>
          </a:p>
        </p:txBody>
      </p:sp>
      <p:sp>
        <p:nvSpPr>
          <p:cNvPr id="364" name="Google Shape;364;p45"/>
          <p:cNvSpPr txBox="1"/>
          <p:nvPr>
            <p:ph idx="6" type="subTitle"/>
          </p:nvPr>
        </p:nvSpPr>
        <p:spPr>
          <a:xfrm>
            <a:off x="4760613" y="278241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10.00</a:t>
            </a:r>
            <a:endParaRPr sz="3000"/>
          </a:p>
        </p:txBody>
      </p:sp>
      <p:sp>
        <p:nvSpPr>
          <p:cNvPr id="365" name="Google Shape;365;p45"/>
          <p:cNvSpPr txBox="1"/>
          <p:nvPr>
            <p:ph idx="7" type="title"/>
          </p:nvPr>
        </p:nvSpPr>
        <p:spPr>
          <a:xfrm>
            <a:off x="3740787" y="3797227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Completion Time:</a:t>
            </a:r>
            <a:endParaRPr sz="1800"/>
          </a:p>
        </p:txBody>
      </p:sp>
      <p:sp>
        <p:nvSpPr>
          <p:cNvPr id="366" name="Google Shape;366;p45"/>
          <p:cNvSpPr txBox="1"/>
          <p:nvPr>
            <p:ph idx="8" type="subTitle"/>
          </p:nvPr>
        </p:nvSpPr>
        <p:spPr>
          <a:xfrm>
            <a:off x="3620385" y="4415837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12.00</a:t>
            </a:r>
            <a:endParaRPr sz="3000"/>
          </a:p>
        </p:txBody>
      </p:sp>
      <p:sp>
        <p:nvSpPr>
          <p:cNvPr id="367" name="Google Shape;367;p45"/>
          <p:cNvSpPr txBox="1"/>
          <p:nvPr>
            <p:ph idx="9" type="title"/>
          </p:nvPr>
        </p:nvSpPr>
        <p:spPr>
          <a:xfrm>
            <a:off x="2456638" y="216380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Burst Times:</a:t>
            </a:r>
            <a:endParaRPr sz="1800"/>
          </a:p>
        </p:txBody>
      </p:sp>
      <p:sp>
        <p:nvSpPr>
          <p:cNvPr id="368" name="Google Shape;368;p45"/>
          <p:cNvSpPr txBox="1"/>
          <p:nvPr>
            <p:ph idx="13" type="subTitle"/>
          </p:nvPr>
        </p:nvSpPr>
        <p:spPr>
          <a:xfrm>
            <a:off x="2336188" y="247760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2, 5, 1, 7, 13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 Scheduling</a:t>
            </a:r>
            <a:endParaRPr/>
          </a:p>
        </p:txBody>
      </p:sp>
      <p:pic>
        <p:nvPicPr>
          <p:cNvPr id="374" name="Google Shape;37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00" y="1413301"/>
            <a:ext cx="7452600" cy="271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/>
          <p:nvPr/>
        </p:nvSpPr>
        <p:spPr>
          <a:xfrm>
            <a:off x="5318900" y="1038675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9"/>
          <p:cNvSpPr/>
          <p:nvPr/>
        </p:nvSpPr>
        <p:spPr>
          <a:xfrm>
            <a:off x="1659700" y="2624450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9"/>
          <p:cNvSpPr/>
          <p:nvPr/>
        </p:nvSpPr>
        <p:spPr>
          <a:xfrm>
            <a:off x="5318900" y="2700650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9"/>
          <p:cNvSpPr/>
          <p:nvPr/>
        </p:nvSpPr>
        <p:spPr>
          <a:xfrm>
            <a:off x="1659700" y="1038675"/>
            <a:ext cx="2165400" cy="1839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9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9"/>
          <p:cNvSpPr txBox="1"/>
          <p:nvPr>
            <p:ph idx="6" type="subTitle"/>
          </p:nvPr>
        </p:nvSpPr>
        <p:spPr>
          <a:xfrm>
            <a:off x="1498600" y="3777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in Computer Science,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Minor in Mathematics</a:t>
            </a:r>
            <a:endParaRPr/>
          </a:p>
        </p:txBody>
      </p:sp>
      <p:sp>
        <p:nvSpPr>
          <p:cNvPr id="151" name="Google Shape;151;p29"/>
          <p:cNvSpPr txBox="1"/>
          <p:nvPr>
            <p:ph idx="2" type="title"/>
          </p:nvPr>
        </p:nvSpPr>
        <p:spPr>
          <a:xfrm>
            <a:off x="1498588" y="1649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Nivedita Prabhu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9"/>
          <p:cNvSpPr txBox="1"/>
          <p:nvPr>
            <p:ph idx="1" type="subTitle"/>
          </p:nvPr>
        </p:nvSpPr>
        <p:spPr>
          <a:xfrm>
            <a:off x="1498600" y="21914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in Computer Science, Minor in Mathematics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 txBox="1"/>
          <p:nvPr>
            <p:ph idx="3" type="title"/>
          </p:nvPr>
        </p:nvSpPr>
        <p:spPr>
          <a:xfrm>
            <a:off x="5157807" y="1649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 Omaji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29"/>
          <p:cNvSpPr txBox="1"/>
          <p:nvPr>
            <p:ph idx="4" type="subTitle"/>
          </p:nvPr>
        </p:nvSpPr>
        <p:spPr>
          <a:xfrm>
            <a:off x="5157807" y="2115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in Computer Science,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Minor in Mathematics, Data Analytics</a:t>
            </a:r>
            <a:endParaRPr/>
          </a:p>
        </p:txBody>
      </p:sp>
      <p:sp>
        <p:nvSpPr>
          <p:cNvPr id="155" name="Google Shape;155;p29"/>
          <p:cNvSpPr txBox="1"/>
          <p:nvPr>
            <p:ph idx="5" type="title"/>
          </p:nvPr>
        </p:nvSpPr>
        <p:spPr>
          <a:xfrm>
            <a:off x="1498588" y="32348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Shravani Kardekar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29"/>
          <p:cNvSpPr txBox="1"/>
          <p:nvPr>
            <p:ph idx="7" type="title"/>
          </p:nvPr>
        </p:nvSpPr>
        <p:spPr>
          <a:xfrm>
            <a:off x="5157807" y="3311000"/>
            <a:ext cx="24876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Yash Nikumb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9"/>
          <p:cNvSpPr txBox="1"/>
          <p:nvPr>
            <p:ph idx="8" type="subTitle"/>
          </p:nvPr>
        </p:nvSpPr>
        <p:spPr>
          <a:xfrm>
            <a:off x="5157807" y="3777200"/>
            <a:ext cx="24876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in Computer Science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Minor in Mathematics</a:t>
            </a:r>
            <a:endParaRPr/>
          </a:p>
        </p:txBody>
      </p:sp>
      <p:cxnSp>
        <p:nvCxnSpPr>
          <p:cNvPr id="158" name="Google Shape;158;p29"/>
          <p:cNvCxnSpPr>
            <a:stCxn id="151" idx="1"/>
            <a:endCxn id="152" idx="1"/>
          </p:cNvCxnSpPr>
          <p:nvPr/>
        </p:nvCxnSpPr>
        <p:spPr>
          <a:xfrm>
            <a:off x="1498588" y="1882100"/>
            <a:ext cx="600" cy="7092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9"/>
          <p:cNvCxnSpPr>
            <a:stCxn id="151" idx="3"/>
            <a:endCxn id="152" idx="3"/>
          </p:cNvCxnSpPr>
          <p:nvPr/>
        </p:nvCxnSpPr>
        <p:spPr>
          <a:xfrm>
            <a:off x="3986188" y="1882100"/>
            <a:ext cx="600" cy="709200"/>
          </a:xfrm>
          <a:prstGeom prst="bentConnector3">
            <a:avLst>
              <a:gd fmla="val 3968956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9"/>
          <p:cNvCxnSpPr>
            <a:stCxn id="153" idx="1"/>
            <a:endCxn id="154" idx="1"/>
          </p:cNvCxnSpPr>
          <p:nvPr/>
        </p:nvCxnSpPr>
        <p:spPr>
          <a:xfrm>
            <a:off x="5157807" y="1882100"/>
            <a:ext cx="600" cy="633000"/>
          </a:xfrm>
          <a:prstGeom prst="bentConnector3">
            <a:avLst>
              <a:gd fmla="val -3968752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9"/>
          <p:cNvCxnSpPr>
            <a:stCxn id="153" idx="3"/>
            <a:endCxn id="154" idx="3"/>
          </p:cNvCxnSpPr>
          <p:nvPr/>
        </p:nvCxnSpPr>
        <p:spPr>
          <a:xfrm>
            <a:off x="7645407" y="1882100"/>
            <a:ext cx="600" cy="6330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9"/>
          <p:cNvCxnSpPr>
            <a:stCxn id="156" idx="1"/>
            <a:endCxn id="157" idx="1"/>
          </p:cNvCxnSpPr>
          <p:nvPr/>
        </p:nvCxnSpPr>
        <p:spPr>
          <a:xfrm>
            <a:off x="5157807" y="3544100"/>
            <a:ext cx="600" cy="633000"/>
          </a:xfrm>
          <a:prstGeom prst="bentConnector3">
            <a:avLst>
              <a:gd fmla="val -3968752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9"/>
          <p:cNvCxnSpPr>
            <a:stCxn id="156" idx="3"/>
            <a:endCxn id="157" idx="3"/>
          </p:cNvCxnSpPr>
          <p:nvPr/>
        </p:nvCxnSpPr>
        <p:spPr>
          <a:xfrm>
            <a:off x="7645407" y="3544100"/>
            <a:ext cx="600" cy="6330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9"/>
          <p:cNvCxnSpPr>
            <a:stCxn id="155" idx="3"/>
            <a:endCxn id="150" idx="3"/>
          </p:cNvCxnSpPr>
          <p:nvPr/>
        </p:nvCxnSpPr>
        <p:spPr>
          <a:xfrm>
            <a:off x="3986188" y="3467900"/>
            <a:ext cx="600" cy="709200"/>
          </a:xfrm>
          <a:prstGeom prst="bentConnector3">
            <a:avLst>
              <a:gd fmla="val 39689561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9"/>
          <p:cNvCxnSpPr>
            <a:stCxn id="155" idx="1"/>
            <a:endCxn id="150" idx="1"/>
          </p:cNvCxnSpPr>
          <p:nvPr/>
        </p:nvCxnSpPr>
        <p:spPr>
          <a:xfrm>
            <a:off x="1498588" y="3467900"/>
            <a:ext cx="600" cy="7092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" name="Google Shape;166;p29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67" name="Google Shape;167;p2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29"/>
            <p:cNvCxnSpPr>
              <a:stCxn id="167" idx="2"/>
              <a:endCxn id="149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9" name="Google Shape;169;p29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70" name="Google Shape;170;p2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1" name="Google Shape;171;p29"/>
            <p:cNvCxnSpPr>
              <a:stCxn id="170" idx="2"/>
              <a:endCxn id="149" idx="3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2" name="Google Shape;172;p2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Team L About 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7" title="Screenshot 2025-04-13 073153.png"/>
          <p:cNvPicPr preferRelativeResize="0"/>
          <p:nvPr/>
        </p:nvPicPr>
        <p:blipFill rotWithShape="1">
          <a:blip r:embed="rId3">
            <a:alphaModFix/>
          </a:blip>
          <a:srcRect b="10394" l="0" r="0" t="0"/>
          <a:stretch/>
        </p:blipFill>
        <p:spPr>
          <a:xfrm>
            <a:off x="112450" y="721675"/>
            <a:ext cx="6014224" cy="433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0250" y="59929"/>
            <a:ext cx="5375049" cy="24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670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9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Timings</a:t>
            </a:r>
            <a:endParaRPr/>
          </a:p>
        </p:txBody>
      </p:sp>
      <p:sp>
        <p:nvSpPr>
          <p:cNvPr id="391" name="Google Shape;391;p49"/>
          <p:cNvSpPr txBox="1"/>
          <p:nvPr>
            <p:ph idx="2" type="title"/>
          </p:nvPr>
        </p:nvSpPr>
        <p:spPr>
          <a:xfrm>
            <a:off x="2471175" y="65825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Arrival Times:</a:t>
            </a:r>
            <a:endParaRPr sz="1800"/>
          </a:p>
        </p:txBody>
      </p:sp>
      <p:sp>
        <p:nvSpPr>
          <p:cNvPr id="392" name="Google Shape;392;p49"/>
          <p:cNvSpPr txBox="1"/>
          <p:nvPr>
            <p:ph idx="1" type="subTitle"/>
          </p:nvPr>
        </p:nvSpPr>
        <p:spPr>
          <a:xfrm>
            <a:off x="2350725" y="112445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0, 1, 2, 3, 4</a:t>
            </a:r>
            <a:endParaRPr sz="3000"/>
          </a:p>
        </p:txBody>
      </p:sp>
      <p:sp>
        <p:nvSpPr>
          <p:cNvPr id="393" name="Google Shape;393;p49"/>
          <p:cNvSpPr txBox="1"/>
          <p:nvPr>
            <p:ph idx="3" type="title"/>
          </p:nvPr>
        </p:nvSpPr>
        <p:spPr>
          <a:xfrm>
            <a:off x="4927575" y="658250"/>
            <a:ext cx="18657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Waiting Time:</a:t>
            </a:r>
            <a:endParaRPr sz="1800"/>
          </a:p>
        </p:txBody>
      </p:sp>
      <p:sp>
        <p:nvSpPr>
          <p:cNvPr id="394" name="Google Shape;394;p49"/>
          <p:cNvSpPr txBox="1"/>
          <p:nvPr>
            <p:ph idx="4" type="subTitle"/>
          </p:nvPr>
        </p:nvSpPr>
        <p:spPr>
          <a:xfrm>
            <a:off x="4807125" y="112445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2.60s</a:t>
            </a:r>
            <a:endParaRPr sz="3000"/>
          </a:p>
        </p:txBody>
      </p:sp>
      <p:sp>
        <p:nvSpPr>
          <p:cNvPr id="395" name="Google Shape;395;p49"/>
          <p:cNvSpPr txBox="1"/>
          <p:nvPr>
            <p:ph idx="5" type="title"/>
          </p:nvPr>
        </p:nvSpPr>
        <p:spPr>
          <a:xfrm>
            <a:off x="4876225" y="21250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Turnaround Time:</a:t>
            </a:r>
            <a:endParaRPr sz="1800"/>
          </a:p>
        </p:txBody>
      </p:sp>
      <p:sp>
        <p:nvSpPr>
          <p:cNvPr id="396" name="Google Shape;396;p49"/>
          <p:cNvSpPr txBox="1"/>
          <p:nvPr>
            <p:ph idx="6" type="subTitle"/>
          </p:nvPr>
        </p:nvSpPr>
        <p:spPr>
          <a:xfrm>
            <a:off x="4755775" y="27436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4.60s</a:t>
            </a:r>
            <a:endParaRPr sz="3000"/>
          </a:p>
        </p:txBody>
      </p:sp>
      <p:sp>
        <p:nvSpPr>
          <p:cNvPr id="397" name="Google Shape;397;p49"/>
          <p:cNvSpPr txBox="1"/>
          <p:nvPr>
            <p:ph idx="7" type="title"/>
          </p:nvPr>
        </p:nvSpPr>
        <p:spPr>
          <a:xfrm>
            <a:off x="3735950" y="3758477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Completion Time:</a:t>
            </a:r>
            <a:endParaRPr sz="1800"/>
          </a:p>
        </p:txBody>
      </p:sp>
      <p:sp>
        <p:nvSpPr>
          <p:cNvPr id="398" name="Google Shape;398;p49"/>
          <p:cNvSpPr txBox="1"/>
          <p:nvPr>
            <p:ph idx="8" type="subTitle"/>
          </p:nvPr>
        </p:nvSpPr>
        <p:spPr>
          <a:xfrm>
            <a:off x="3615547" y="4377087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4.60s</a:t>
            </a:r>
            <a:endParaRPr sz="3000"/>
          </a:p>
        </p:txBody>
      </p:sp>
      <p:sp>
        <p:nvSpPr>
          <p:cNvPr id="399" name="Google Shape;399;p49"/>
          <p:cNvSpPr txBox="1"/>
          <p:nvPr>
            <p:ph idx="9" type="title"/>
          </p:nvPr>
        </p:nvSpPr>
        <p:spPr>
          <a:xfrm>
            <a:off x="2471175" y="212505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Burst Times:</a:t>
            </a:r>
            <a:endParaRPr sz="1800"/>
          </a:p>
        </p:txBody>
      </p:sp>
      <p:sp>
        <p:nvSpPr>
          <p:cNvPr id="400" name="Google Shape;400;p49"/>
          <p:cNvSpPr txBox="1"/>
          <p:nvPr>
            <p:ph idx="13" type="subTitle"/>
          </p:nvPr>
        </p:nvSpPr>
        <p:spPr>
          <a:xfrm>
            <a:off x="2350725" y="243885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2, 5, 1, 7, 13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0"/>
          <p:cNvSpPr txBox="1"/>
          <p:nvPr>
            <p:ph type="title"/>
          </p:nvPr>
        </p:nvSpPr>
        <p:spPr>
          <a:xfrm>
            <a:off x="272975" y="563688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2"/>
                </a:solidFill>
              </a:rPr>
              <a:t>Shortest Job First</a:t>
            </a:r>
            <a:endParaRPr sz="3700">
              <a:solidFill>
                <a:schemeClr val="lt2"/>
              </a:solidFill>
            </a:endParaRPr>
          </a:p>
        </p:txBody>
      </p:sp>
      <p:sp>
        <p:nvSpPr>
          <p:cNvPr id="406" name="Google Shape;406;p50"/>
          <p:cNvSpPr txBox="1"/>
          <p:nvPr>
            <p:ph idx="1" type="body"/>
          </p:nvPr>
        </p:nvSpPr>
        <p:spPr>
          <a:xfrm>
            <a:off x="272975" y="2501450"/>
            <a:ext cx="7715400" cy="22854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/>
              <a:t>The SJF scheduling technique prioritizes the pending process with the shortest execution time (Jeyaprakash and Sambath, 2021). </a:t>
            </a:r>
            <a:endParaRPr sz="15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/>
              <a:t>This method has received considerable recognition as being the most efficient for decreasing the average duration needed to accomplish a task (Hu and Li, 2022). SJF </a:t>
            </a:r>
            <a:r>
              <a:rPr lang="en" sz="1500"/>
              <a:t>aims</a:t>
            </a:r>
            <a:r>
              <a:rPr lang="en" sz="1500"/>
              <a:t> to enhance throughput by reducing process waiting times by selecting the shortest available assignment for execution (Pon Pushpa and Devasigamani, 2014). </a:t>
            </a:r>
            <a:endParaRPr sz="15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/>
              <a:t>According to Jeyaprakash and Sambath (2021), the algorithm operates by prioritizing the execution of the process with the shortest duration, regardless of the order in which the processes were received.</a:t>
            </a:r>
            <a:endParaRPr sz="1500"/>
          </a:p>
        </p:txBody>
      </p:sp>
      <p:pic>
        <p:nvPicPr>
          <p:cNvPr id="407" name="Google Shape;407;p50"/>
          <p:cNvPicPr preferRelativeResize="0"/>
          <p:nvPr/>
        </p:nvPicPr>
        <p:blipFill rotWithShape="1">
          <a:blip r:embed="rId3">
            <a:alphaModFix/>
          </a:blip>
          <a:srcRect b="26812" l="7833" r="7024" t="9634"/>
          <a:stretch/>
        </p:blipFill>
        <p:spPr>
          <a:xfrm>
            <a:off x="3581175" y="309325"/>
            <a:ext cx="5247724" cy="196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2318700" y="126925"/>
            <a:ext cx="450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Non-preemptive SJF</a:t>
            </a:r>
            <a:endParaRPr/>
          </a:p>
        </p:txBody>
      </p:sp>
      <p:pic>
        <p:nvPicPr>
          <p:cNvPr id="413" name="Google Shape;4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00" y="770200"/>
            <a:ext cx="3681851" cy="41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226" y="770200"/>
            <a:ext cx="4471865" cy="413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420" name="Google Shape;420;p52"/>
          <p:cNvSpPr txBox="1"/>
          <p:nvPr/>
        </p:nvSpPr>
        <p:spPr>
          <a:xfrm>
            <a:off x="6513825" y="4757425"/>
            <a:ext cx="26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Shravani Kardekar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421" name="Google Shape;421;p52"/>
          <p:cNvPicPr preferRelativeResize="0"/>
          <p:nvPr/>
        </p:nvPicPr>
        <p:blipFill rotWithShape="1">
          <a:blip r:embed="rId3">
            <a:alphaModFix/>
          </a:blip>
          <a:srcRect b="-17206" l="790" r="6229" t="10334"/>
          <a:stretch/>
        </p:blipFill>
        <p:spPr>
          <a:xfrm>
            <a:off x="1043725" y="572700"/>
            <a:ext cx="70565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/>
          <p:nvPr>
            <p:ph type="title"/>
          </p:nvPr>
        </p:nvSpPr>
        <p:spPr>
          <a:xfrm>
            <a:off x="88975" y="110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Enhanced Preemptive SJF with Aging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27" name="Google Shape;427;p53" title="Screenshot 2025-04-20 154917.png"/>
          <p:cNvPicPr preferRelativeResize="0"/>
          <p:nvPr/>
        </p:nvPicPr>
        <p:blipFill rotWithShape="1">
          <a:blip r:embed="rId3">
            <a:alphaModFix/>
          </a:blip>
          <a:srcRect b="-9195" l="0" r="0" t="23659"/>
          <a:stretch/>
        </p:blipFill>
        <p:spPr>
          <a:xfrm>
            <a:off x="3397000" y="3827749"/>
            <a:ext cx="5651627" cy="99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3" title="Screenshot 2025-04-20 154853.png"/>
          <p:cNvPicPr preferRelativeResize="0"/>
          <p:nvPr/>
        </p:nvPicPr>
        <p:blipFill rotWithShape="1">
          <a:blip r:embed="rId4">
            <a:alphaModFix/>
          </a:blip>
          <a:srcRect b="0" l="-7215" r="0" t="-7215"/>
          <a:stretch/>
        </p:blipFill>
        <p:spPr>
          <a:xfrm>
            <a:off x="5827950" y="846050"/>
            <a:ext cx="3316053" cy="218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3" title="Screenshot 2025-04-20 15481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6050" y="754900"/>
            <a:ext cx="2790501" cy="27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53" title="Screenshot 2025-04-20 15474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6" y="683475"/>
            <a:ext cx="3316049" cy="3702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/>
          <p:nvPr>
            <p:ph type="title"/>
          </p:nvPr>
        </p:nvSpPr>
        <p:spPr>
          <a:xfrm>
            <a:off x="122075" y="142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436" name="Google Shape;436;p54" title="Screenshot 2025-04-20 153208.png"/>
          <p:cNvPicPr preferRelativeResize="0"/>
          <p:nvPr/>
        </p:nvPicPr>
        <p:blipFill rotWithShape="1">
          <a:blip r:embed="rId3">
            <a:alphaModFix/>
          </a:blip>
          <a:srcRect b="44961" l="0" r="33792" t="0"/>
          <a:stretch/>
        </p:blipFill>
        <p:spPr>
          <a:xfrm>
            <a:off x="3466650" y="625725"/>
            <a:ext cx="2835575" cy="2199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4" title="Screenshot 2025-04-20 153149.png"/>
          <p:cNvPicPr preferRelativeResize="0"/>
          <p:nvPr/>
        </p:nvPicPr>
        <p:blipFill rotWithShape="1">
          <a:blip r:embed="rId4">
            <a:alphaModFix/>
          </a:blip>
          <a:srcRect b="0" l="0" r="23913" t="0"/>
          <a:stretch/>
        </p:blipFill>
        <p:spPr>
          <a:xfrm>
            <a:off x="178600" y="906888"/>
            <a:ext cx="3288050" cy="407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4" title="Screenshot 2025-04-20 15304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5250" y="3024175"/>
            <a:ext cx="5447219" cy="187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4" title="Screenshot 2025-04-20 153208.png"/>
          <p:cNvPicPr preferRelativeResize="0"/>
          <p:nvPr/>
        </p:nvPicPr>
        <p:blipFill rotWithShape="1">
          <a:blip r:embed="rId3">
            <a:alphaModFix/>
          </a:blip>
          <a:srcRect b="0" l="0" r="33792" t="53187"/>
          <a:stretch/>
        </p:blipFill>
        <p:spPr>
          <a:xfrm>
            <a:off x="6302225" y="625726"/>
            <a:ext cx="2841776" cy="187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5"/>
          <p:cNvSpPr txBox="1"/>
          <p:nvPr>
            <p:ph type="title"/>
          </p:nvPr>
        </p:nvSpPr>
        <p:spPr>
          <a:xfrm>
            <a:off x="720000" y="129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with different arrival times: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P1:1, p2:2, p3:3, p4:4, p5:5</a:t>
            </a:r>
            <a:endParaRPr/>
          </a:p>
        </p:txBody>
      </p:sp>
      <p:pic>
        <p:nvPicPr>
          <p:cNvPr id="445" name="Google Shape;44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4500"/>
            <a:ext cx="2497408" cy="372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208" y="1264500"/>
            <a:ext cx="6189393" cy="3430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Timings</a:t>
            </a:r>
            <a:endParaRPr/>
          </a:p>
        </p:txBody>
      </p:sp>
      <p:sp>
        <p:nvSpPr>
          <p:cNvPr id="452" name="Google Shape;452;p56"/>
          <p:cNvSpPr txBox="1"/>
          <p:nvPr>
            <p:ph idx="2" type="title"/>
          </p:nvPr>
        </p:nvSpPr>
        <p:spPr>
          <a:xfrm>
            <a:off x="413250" y="98115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Arrival Times:</a:t>
            </a:r>
            <a:endParaRPr sz="1800"/>
          </a:p>
        </p:txBody>
      </p:sp>
      <p:sp>
        <p:nvSpPr>
          <p:cNvPr id="453" name="Google Shape;453;p56"/>
          <p:cNvSpPr txBox="1"/>
          <p:nvPr>
            <p:ph idx="1" type="subTitle"/>
          </p:nvPr>
        </p:nvSpPr>
        <p:spPr>
          <a:xfrm>
            <a:off x="292800" y="144735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1, 2, 3, 4, 5</a:t>
            </a:r>
            <a:endParaRPr sz="3000"/>
          </a:p>
        </p:txBody>
      </p:sp>
      <p:sp>
        <p:nvSpPr>
          <p:cNvPr id="454" name="Google Shape;454;p56"/>
          <p:cNvSpPr txBox="1"/>
          <p:nvPr>
            <p:ph idx="3" type="title"/>
          </p:nvPr>
        </p:nvSpPr>
        <p:spPr>
          <a:xfrm>
            <a:off x="2879325" y="814525"/>
            <a:ext cx="18657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Waiting Time:</a:t>
            </a:r>
            <a:endParaRPr sz="1800"/>
          </a:p>
        </p:txBody>
      </p:sp>
      <p:sp>
        <p:nvSpPr>
          <p:cNvPr id="455" name="Google Shape;455;p56"/>
          <p:cNvSpPr txBox="1"/>
          <p:nvPr>
            <p:ph idx="4" type="subTitle"/>
          </p:nvPr>
        </p:nvSpPr>
        <p:spPr>
          <a:xfrm>
            <a:off x="2758875" y="1280725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5.40/3.6</a:t>
            </a:r>
            <a:endParaRPr sz="3000"/>
          </a:p>
        </p:txBody>
      </p:sp>
      <p:sp>
        <p:nvSpPr>
          <p:cNvPr id="456" name="Google Shape;456;p56"/>
          <p:cNvSpPr txBox="1"/>
          <p:nvPr>
            <p:ph idx="5" type="title"/>
          </p:nvPr>
        </p:nvSpPr>
        <p:spPr>
          <a:xfrm>
            <a:off x="2827975" y="2281327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Turnaround Time:</a:t>
            </a:r>
            <a:endParaRPr sz="1800"/>
          </a:p>
        </p:txBody>
      </p:sp>
      <p:sp>
        <p:nvSpPr>
          <p:cNvPr id="457" name="Google Shape;457;p56"/>
          <p:cNvSpPr txBox="1"/>
          <p:nvPr>
            <p:ph idx="6" type="subTitle"/>
          </p:nvPr>
        </p:nvSpPr>
        <p:spPr>
          <a:xfrm>
            <a:off x="2707525" y="2899937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11.00/9.2</a:t>
            </a:r>
            <a:endParaRPr sz="3000"/>
          </a:p>
        </p:txBody>
      </p:sp>
      <p:sp>
        <p:nvSpPr>
          <p:cNvPr id="458" name="Google Shape;458;p56"/>
          <p:cNvSpPr txBox="1"/>
          <p:nvPr>
            <p:ph idx="7" type="title"/>
          </p:nvPr>
        </p:nvSpPr>
        <p:spPr>
          <a:xfrm>
            <a:off x="1687700" y="3914752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Average Completion Time:</a:t>
            </a:r>
            <a:endParaRPr sz="1800"/>
          </a:p>
        </p:txBody>
      </p:sp>
      <p:sp>
        <p:nvSpPr>
          <p:cNvPr id="459" name="Google Shape;459;p56"/>
          <p:cNvSpPr txBox="1"/>
          <p:nvPr>
            <p:ph idx="8" type="subTitle"/>
          </p:nvPr>
        </p:nvSpPr>
        <p:spPr>
          <a:xfrm>
            <a:off x="1567297" y="4533362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16.40/12.8</a:t>
            </a:r>
            <a:endParaRPr sz="3000"/>
          </a:p>
        </p:txBody>
      </p:sp>
      <p:sp>
        <p:nvSpPr>
          <p:cNvPr id="460" name="Google Shape;460;p56"/>
          <p:cNvSpPr txBox="1"/>
          <p:nvPr>
            <p:ph idx="9" type="title"/>
          </p:nvPr>
        </p:nvSpPr>
        <p:spPr>
          <a:xfrm>
            <a:off x="413250" y="2447950"/>
            <a:ext cx="1745100" cy="4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Burst Times:</a:t>
            </a:r>
            <a:endParaRPr sz="1800"/>
          </a:p>
        </p:txBody>
      </p:sp>
      <p:sp>
        <p:nvSpPr>
          <p:cNvPr id="461" name="Google Shape;461;p56"/>
          <p:cNvSpPr txBox="1"/>
          <p:nvPr>
            <p:ph idx="13" type="subTitle"/>
          </p:nvPr>
        </p:nvSpPr>
        <p:spPr>
          <a:xfrm>
            <a:off x="292800" y="2761750"/>
            <a:ext cx="19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2, 5, 1, 7, 13 </a:t>
            </a:r>
            <a:endParaRPr sz="3000"/>
          </a:p>
        </p:txBody>
      </p:sp>
      <p:graphicFrame>
        <p:nvGraphicFramePr>
          <p:cNvPr id="462" name="Google Shape;462;p56"/>
          <p:cNvGraphicFramePr/>
          <p:nvPr/>
        </p:nvGraphicFramePr>
        <p:xfrm>
          <a:off x="4840275" y="85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{8EE6B7BD-E2E9-4145-B8FE-EDCB62147198}</a:tableStyleId>
              </a:tblPr>
              <a:tblGrid>
                <a:gridCol w="855350"/>
                <a:gridCol w="1051550"/>
                <a:gridCol w="2076450"/>
              </a:tblGrid>
              <a:tr h="374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C3B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Criteria</a:t>
                      </a:r>
                      <a:endParaRPr b="1" sz="1000">
                        <a:solidFill>
                          <a:srgbClr val="00C3B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C3B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Winner</a:t>
                      </a:r>
                      <a:endParaRPr b="1" sz="1000">
                        <a:solidFill>
                          <a:srgbClr val="00C3B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C3B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Why</a:t>
                      </a:r>
                      <a:endParaRPr b="1" sz="1000">
                        <a:solidFill>
                          <a:srgbClr val="00C3B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Simplicity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Original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Less code, easier for beginners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Accuracy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Optimized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Enhanced version aims for better accuracy in achieving the </a:t>
                      </a:r>
                      <a:r>
                        <a:rPr i="1"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goals</a:t>
                      </a: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 of fairness and preventing starvation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Efficiency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Original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Lower overhead because there are fewer context switches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Extensibility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Optimized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The priority calculation mechanism can be modified to incorporate other factors beyond just remaining burst time and waiting time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Production-readiness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Optimized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tamaran"/>
                          <a:ea typeface="Catamaran"/>
                          <a:cs typeface="Catamaran"/>
                          <a:sym typeface="Catamaran"/>
                        </a:rPr>
                        <a:t>The priority calculation mechanism can be modified to incorporate other factors beyond just remaining burst time and waiting time</a:t>
                      </a:r>
                      <a:endParaRPr sz="1000">
                        <a:solidFill>
                          <a:schemeClr val="lt1"/>
                        </a:solidFill>
                        <a:latin typeface="Catamaran"/>
                        <a:ea typeface="Catamaran"/>
                        <a:cs typeface="Catamaran"/>
                        <a:sym typeface="Catamar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/>
          <p:nvPr/>
        </p:nvSpPr>
        <p:spPr>
          <a:xfrm>
            <a:off x="4561475" y="30504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0"/>
          <p:cNvSpPr/>
          <p:nvPr/>
        </p:nvSpPr>
        <p:spPr>
          <a:xfrm>
            <a:off x="4561475" y="13980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410700" y="30504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410725" y="1398025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/>
          <p:nvPr/>
        </p:nvSpPr>
        <p:spPr>
          <a:xfrm>
            <a:off x="4891175" y="34500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>
            <a:off x="489117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740325" y="34500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0"/>
          <p:cNvSpPr/>
          <p:nvPr/>
        </p:nvSpPr>
        <p:spPr>
          <a:xfrm>
            <a:off x="74032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 txBox="1"/>
          <p:nvPr>
            <p:ph idx="2" type="title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7" name="Google Shape;187;p30"/>
          <p:cNvSpPr txBox="1"/>
          <p:nvPr>
            <p:ph idx="3" type="title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</a:t>
            </a:r>
            <a:r>
              <a:rPr lang="en"/>
              <a:t>Overview</a:t>
            </a:r>
            <a:endParaRPr/>
          </a:p>
        </p:txBody>
      </p:sp>
      <p:sp>
        <p:nvSpPr>
          <p:cNvPr id="188" name="Google Shape;188;p30"/>
          <p:cNvSpPr txBox="1"/>
          <p:nvPr>
            <p:ph idx="5" type="title"/>
          </p:nvPr>
        </p:nvSpPr>
        <p:spPr>
          <a:xfrm>
            <a:off x="1826275" y="3405999"/>
            <a:ext cx="2463600" cy="64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Algorithms</a:t>
            </a:r>
            <a:endParaRPr/>
          </a:p>
        </p:txBody>
      </p:sp>
      <p:sp>
        <p:nvSpPr>
          <p:cNvPr id="189" name="Google Shape;189;p30"/>
          <p:cNvSpPr txBox="1"/>
          <p:nvPr>
            <p:ph idx="7" type="title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0" name="Google Shape;190;p30"/>
          <p:cNvSpPr txBox="1"/>
          <p:nvPr>
            <p:ph idx="9" type="title"/>
          </p:nvPr>
        </p:nvSpPr>
        <p:spPr>
          <a:xfrm>
            <a:off x="819375" y="1902900"/>
            <a:ext cx="8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1" name="Google Shape;191;p30"/>
          <p:cNvSpPr txBox="1"/>
          <p:nvPr>
            <p:ph idx="13" type="title"/>
          </p:nvPr>
        </p:nvSpPr>
        <p:spPr>
          <a:xfrm>
            <a:off x="819375" y="3568802"/>
            <a:ext cx="8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30"/>
          <p:cNvSpPr txBox="1"/>
          <p:nvPr>
            <p:ph idx="14" type="title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30"/>
          <p:cNvSpPr txBox="1"/>
          <p:nvPr>
            <p:ph idx="15" type="title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94" name="Google Shape;194;p30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5" name="Google Shape;195;p30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6" name="Google Shape;196;p30"/>
            <p:cNvCxnSpPr>
              <a:stCxn id="195" idx="2"/>
              <a:endCxn id="185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7" name="Google Shape;197;p30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0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9" name="Google Shape;199;p30"/>
            <p:cNvCxnSpPr>
              <a:stCxn id="198" idx="2"/>
              <a:endCxn id="185" idx="3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" name="Google Shape;200;p30"/>
          <p:cNvGrpSpPr/>
          <p:nvPr/>
        </p:nvGrpSpPr>
        <p:grpSpPr>
          <a:xfrm>
            <a:off x="1222156" y="1621125"/>
            <a:ext cx="1294800" cy="163050"/>
            <a:chOff x="4588669" y="3153225"/>
            <a:chExt cx="1294800" cy="163050"/>
          </a:xfrm>
        </p:grpSpPr>
        <p:sp>
          <p:nvSpPr>
            <p:cNvPr id="201" name="Google Shape;201;p30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2" name="Google Shape;202;p30"/>
            <p:cNvCxnSpPr>
              <a:stCxn id="201" idx="2"/>
              <a:endCxn id="184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3" name="Google Shape;203;p30"/>
          <p:cNvGrpSpPr/>
          <p:nvPr/>
        </p:nvGrpSpPr>
        <p:grpSpPr>
          <a:xfrm>
            <a:off x="5372863" y="1621125"/>
            <a:ext cx="1305900" cy="163050"/>
            <a:chOff x="4580800" y="3153225"/>
            <a:chExt cx="1305900" cy="163050"/>
          </a:xfrm>
        </p:grpSpPr>
        <p:sp>
          <p:nvSpPr>
            <p:cNvPr id="204" name="Google Shape;204;p30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5" name="Google Shape;205;p30"/>
            <p:cNvCxnSpPr>
              <a:stCxn id="204" idx="2"/>
              <a:endCxn id="182" idx="0"/>
            </p:cNvCxnSpPr>
            <p:nvPr/>
          </p:nvCxnSpPr>
          <p:spPr>
            <a:xfrm flipH="1">
              <a:off x="4580800" y="3188175"/>
              <a:ext cx="1236000" cy="1281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6" name="Google Shape;206;p30"/>
          <p:cNvGrpSpPr/>
          <p:nvPr/>
        </p:nvGrpSpPr>
        <p:grpSpPr>
          <a:xfrm>
            <a:off x="1222156" y="3286950"/>
            <a:ext cx="1294800" cy="163050"/>
            <a:chOff x="4588669" y="3153225"/>
            <a:chExt cx="1294800" cy="163050"/>
          </a:xfrm>
        </p:grpSpPr>
        <p:sp>
          <p:nvSpPr>
            <p:cNvPr id="207" name="Google Shape;207;p30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8" name="Google Shape;208;p30"/>
            <p:cNvCxnSpPr>
              <a:stCxn id="207" idx="2"/>
              <a:endCxn id="183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9" name="Google Shape;209;p30"/>
          <p:cNvGrpSpPr/>
          <p:nvPr/>
        </p:nvGrpSpPr>
        <p:grpSpPr>
          <a:xfrm>
            <a:off x="5372863" y="3286950"/>
            <a:ext cx="1305900" cy="163050"/>
            <a:chOff x="4580800" y="3153225"/>
            <a:chExt cx="1305900" cy="163050"/>
          </a:xfrm>
        </p:grpSpPr>
        <p:sp>
          <p:nvSpPr>
            <p:cNvPr id="210" name="Google Shape;210;p30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1" name="Google Shape;211;p30"/>
            <p:cNvCxnSpPr>
              <a:stCxn id="210" idx="2"/>
              <a:endCxn id="181" idx="0"/>
            </p:cNvCxnSpPr>
            <p:nvPr/>
          </p:nvCxnSpPr>
          <p:spPr>
            <a:xfrm flipH="1">
              <a:off x="4580800" y="3188175"/>
              <a:ext cx="1236000" cy="1281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2" name="Google Shape;212;p3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TABLE OF CONTENTS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7"/>
          <p:cNvSpPr/>
          <p:nvPr/>
        </p:nvSpPr>
        <p:spPr>
          <a:xfrm>
            <a:off x="524850" y="946150"/>
            <a:ext cx="1730100" cy="1256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7"/>
          <p:cNvSpPr/>
          <p:nvPr/>
        </p:nvSpPr>
        <p:spPr>
          <a:xfrm>
            <a:off x="4492782" y="539400"/>
            <a:ext cx="4507200" cy="4194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7"/>
          <p:cNvSpPr/>
          <p:nvPr/>
        </p:nvSpPr>
        <p:spPr>
          <a:xfrm>
            <a:off x="590817" y="2543373"/>
            <a:ext cx="1730100" cy="1257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7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1" name="Google Shape;471;p57"/>
          <p:cNvCxnSpPr/>
          <p:nvPr/>
        </p:nvCxnSpPr>
        <p:spPr>
          <a:xfrm>
            <a:off x="5182766" y="3633430"/>
            <a:ext cx="312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2" name="Google Shape;472;p57"/>
          <p:cNvSpPr txBox="1"/>
          <p:nvPr/>
        </p:nvSpPr>
        <p:spPr>
          <a:xfrm>
            <a:off x="774820" y="1341400"/>
            <a:ext cx="2619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Arrival Time</a:t>
            </a:r>
            <a:endParaRPr sz="22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473" name="Google Shape;473;p57"/>
          <p:cNvSpPr txBox="1"/>
          <p:nvPr/>
        </p:nvSpPr>
        <p:spPr>
          <a:xfrm>
            <a:off x="774820" y="1731275"/>
            <a:ext cx="261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RR, FCFS, PS = 0, 1, 2, 3, 4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SJF = 0, 0, 0, 0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*SJF doesn’t need arrival time</a:t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74" name="Google Shape;474;p57"/>
          <p:cNvSpPr txBox="1"/>
          <p:nvPr/>
        </p:nvSpPr>
        <p:spPr>
          <a:xfrm>
            <a:off x="840787" y="3328775"/>
            <a:ext cx="261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RR = 2, 5, 1, 7, 13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FCFS = 2, 5, 1, 7, 13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PS = </a:t>
            </a: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2, 5, 1, 7, 13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SJF = 2, 5, 1, 7, 13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75" name="Google Shape;475;p57"/>
          <p:cNvSpPr txBox="1"/>
          <p:nvPr/>
        </p:nvSpPr>
        <p:spPr>
          <a:xfrm>
            <a:off x="840787" y="2938775"/>
            <a:ext cx="2619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Burst Time</a:t>
            </a:r>
            <a:endParaRPr sz="22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grpSp>
        <p:nvGrpSpPr>
          <p:cNvPr id="476" name="Google Shape;476;p57"/>
          <p:cNvGrpSpPr/>
          <p:nvPr/>
        </p:nvGrpSpPr>
        <p:grpSpPr>
          <a:xfrm>
            <a:off x="405290" y="860224"/>
            <a:ext cx="171000" cy="2528998"/>
            <a:chOff x="5816800" y="2392275"/>
            <a:chExt cx="171000" cy="3574050"/>
          </a:xfrm>
        </p:grpSpPr>
        <p:sp>
          <p:nvSpPr>
            <p:cNvPr id="477" name="Google Shape;477;p57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78" name="Google Shape;478;p57"/>
            <p:cNvCxnSpPr>
              <a:stCxn id="477" idx="2"/>
              <a:endCxn id="470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9" name="Google Shape;479;p57"/>
          <p:cNvGrpSpPr/>
          <p:nvPr/>
        </p:nvGrpSpPr>
        <p:grpSpPr>
          <a:xfrm flipH="1">
            <a:off x="8567798" y="860388"/>
            <a:ext cx="171000" cy="2932050"/>
            <a:chOff x="5816800" y="2392488"/>
            <a:chExt cx="171000" cy="2932050"/>
          </a:xfrm>
        </p:grpSpPr>
        <p:sp>
          <p:nvSpPr>
            <p:cNvPr id="480" name="Google Shape;480;p57"/>
            <p:cNvSpPr/>
            <p:nvPr/>
          </p:nvSpPr>
          <p:spPr>
            <a:xfrm>
              <a:off x="5816800" y="5254638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81" name="Google Shape;481;p57"/>
            <p:cNvCxnSpPr>
              <a:stCxn id="480" idx="2"/>
              <a:endCxn id="470" idx="3"/>
            </p:cNvCxnSpPr>
            <p:nvPr/>
          </p:nvCxnSpPr>
          <p:spPr>
            <a:xfrm flipH="1" rot="10800000">
              <a:off x="5816800" y="2392488"/>
              <a:ext cx="171000" cy="2897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2" name="Google Shape;482;p57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Normal Timings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83" name="Google Shape;483;p5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375" y="1341396"/>
            <a:ext cx="5336751" cy="329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"/>
          <p:cNvSpPr/>
          <p:nvPr/>
        </p:nvSpPr>
        <p:spPr>
          <a:xfrm>
            <a:off x="524999" y="1105688"/>
            <a:ext cx="1350600" cy="1256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8"/>
          <p:cNvSpPr/>
          <p:nvPr/>
        </p:nvSpPr>
        <p:spPr>
          <a:xfrm>
            <a:off x="504874" y="1867048"/>
            <a:ext cx="1350600" cy="1257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8"/>
          <p:cNvSpPr/>
          <p:nvPr/>
        </p:nvSpPr>
        <p:spPr>
          <a:xfrm>
            <a:off x="501525" y="126234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8"/>
          <p:cNvSpPr txBox="1"/>
          <p:nvPr/>
        </p:nvSpPr>
        <p:spPr>
          <a:xfrm>
            <a:off x="677275" y="737863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Waiting Time</a:t>
            </a:r>
            <a:endParaRPr sz="22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492" name="Google Shape;492;p58"/>
          <p:cNvSpPr txBox="1"/>
          <p:nvPr/>
        </p:nvSpPr>
        <p:spPr>
          <a:xfrm>
            <a:off x="666375" y="1153625"/>
            <a:ext cx="17796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RR = 6.60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FCFS = 4.40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PS = 2.60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SJF = 5.40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93" name="Google Shape;493;p58"/>
          <p:cNvSpPr txBox="1"/>
          <p:nvPr/>
        </p:nvSpPr>
        <p:spPr>
          <a:xfrm>
            <a:off x="671825" y="2634525"/>
            <a:ext cx="1779600" cy="1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</a:t>
            </a: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RR = 12.20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FCFS = 10.00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PS = 4.60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SJF = 11.00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94" name="Google Shape;494;p58"/>
          <p:cNvSpPr/>
          <p:nvPr/>
        </p:nvSpPr>
        <p:spPr>
          <a:xfrm>
            <a:off x="2776475" y="1166000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8"/>
          <p:cNvSpPr/>
          <p:nvPr/>
        </p:nvSpPr>
        <p:spPr>
          <a:xfrm>
            <a:off x="2776475" y="2623525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8"/>
          <p:cNvSpPr txBox="1"/>
          <p:nvPr/>
        </p:nvSpPr>
        <p:spPr>
          <a:xfrm>
            <a:off x="3571700" y="1373000"/>
            <a:ext cx="1127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2.60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497" name="Google Shape;497;p58"/>
          <p:cNvSpPr txBox="1"/>
          <p:nvPr/>
        </p:nvSpPr>
        <p:spPr>
          <a:xfrm>
            <a:off x="3571700" y="2816850"/>
            <a:ext cx="11274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4.6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grpSp>
        <p:nvGrpSpPr>
          <p:cNvPr id="498" name="Google Shape;498;p58"/>
          <p:cNvGrpSpPr/>
          <p:nvPr/>
        </p:nvGrpSpPr>
        <p:grpSpPr>
          <a:xfrm>
            <a:off x="2894274" y="2741181"/>
            <a:ext cx="437601" cy="437885"/>
            <a:chOff x="5224822" y="3588699"/>
            <a:chExt cx="446578" cy="446867"/>
          </a:xfrm>
        </p:grpSpPr>
        <p:sp>
          <p:nvSpPr>
            <p:cNvPr id="499" name="Google Shape;499;p58"/>
            <p:cNvSpPr/>
            <p:nvPr/>
          </p:nvSpPr>
          <p:spPr>
            <a:xfrm>
              <a:off x="5251006" y="3779760"/>
              <a:ext cx="212056" cy="28707"/>
            </a:xfrm>
            <a:custGeom>
              <a:rect b="b" l="l" r="r" t="t"/>
              <a:pathLst>
                <a:path extrusionOk="0" h="831" w="6139">
                  <a:moveTo>
                    <a:pt x="1" y="1"/>
                  </a:moveTo>
                  <a:lnTo>
                    <a:pt x="1" y="830"/>
                  </a:lnTo>
                  <a:lnTo>
                    <a:pt x="5978" y="830"/>
                  </a:lnTo>
                  <a:cubicBezTo>
                    <a:pt x="6032" y="786"/>
                    <a:pt x="6085" y="741"/>
                    <a:pt x="6139" y="705"/>
                  </a:cubicBezTo>
                  <a:lnTo>
                    <a:pt x="6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58"/>
            <p:cNvSpPr/>
            <p:nvPr/>
          </p:nvSpPr>
          <p:spPr>
            <a:xfrm>
              <a:off x="5251006" y="3657717"/>
              <a:ext cx="212056" cy="28707"/>
            </a:xfrm>
            <a:custGeom>
              <a:rect b="b" l="l" r="r" t="t"/>
              <a:pathLst>
                <a:path extrusionOk="0" h="831" w="6139">
                  <a:moveTo>
                    <a:pt x="1" y="1"/>
                  </a:moveTo>
                  <a:lnTo>
                    <a:pt x="1" y="830"/>
                  </a:lnTo>
                  <a:lnTo>
                    <a:pt x="6139" y="830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58"/>
            <p:cNvSpPr/>
            <p:nvPr/>
          </p:nvSpPr>
          <p:spPr>
            <a:xfrm>
              <a:off x="5224822" y="3588699"/>
              <a:ext cx="264423" cy="43803"/>
            </a:xfrm>
            <a:custGeom>
              <a:rect b="b" l="l" r="r" t="t"/>
              <a:pathLst>
                <a:path extrusionOk="0" h="1268" w="7655">
                  <a:moveTo>
                    <a:pt x="1" y="1"/>
                  </a:moveTo>
                  <a:lnTo>
                    <a:pt x="1" y="1267"/>
                  </a:lnTo>
                  <a:lnTo>
                    <a:pt x="7655" y="1267"/>
                  </a:lnTo>
                  <a:lnTo>
                    <a:pt x="76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58"/>
            <p:cNvSpPr/>
            <p:nvPr/>
          </p:nvSpPr>
          <p:spPr>
            <a:xfrm>
              <a:off x="5224822" y="3711640"/>
              <a:ext cx="264423" cy="43803"/>
            </a:xfrm>
            <a:custGeom>
              <a:rect b="b" l="l" r="r" t="t"/>
              <a:pathLst>
                <a:path extrusionOk="0" h="1268" w="7655">
                  <a:moveTo>
                    <a:pt x="1" y="1"/>
                  </a:moveTo>
                  <a:lnTo>
                    <a:pt x="1" y="1268"/>
                  </a:lnTo>
                  <a:lnTo>
                    <a:pt x="7655" y="1268"/>
                  </a:lnTo>
                  <a:lnTo>
                    <a:pt x="76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58"/>
            <p:cNvSpPr/>
            <p:nvPr/>
          </p:nvSpPr>
          <p:spPr>
            <a:xfrm>
              <a:off x="5224822" y="3833994"/>
              <a:ext cx="210191" cy="43492"/>
            </a:xfrm>
            <a:custGeom>
              <a:rect b="b" l="l" r="r" t="t"/>
              <a:pathLst>
                <a:path extrusionOk="0" h="1259" w="6085">
                  <a:moveTo>
                    <a:pt x="1" y="1"/>
                  </a:moveTo>
                  <a:lnTo>
                    <a:pt x="1" y="1258"/>
                  </a:lnTo>
                  <a:lnTo>
                    <a:pt x="5487" y="1258"/>
                  </a:lnTo>
                  <a:cubicBezTo>
                    <a:pt x="5612" y="804"/>
                    <a:pt x="5817" y="375"/>
                    <a:pt x="60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58"/>
            <p:cNvSpPr/>
            <p:nvPr/>
          </p:nvSpPr>
          <p:spPr>
            <a:xfrm>
              <a:off x="5355501" y="3901804"/>
              <a:ext cx="26218" cy="41938"/>
            </a:xfrm>
            <a:custGeom>
              <a:rect b="b" l="l" r="r" t="t"/>
              <a:pathLst>
                <a:path extrusionOk="0" h="1214" w="759">
                  <a:moveTo>
                    <a:pt x="0" y="0"/>
                  </a:moveTo>
                  <a:lnTo>
                    <a:pt x="0" y="1205"/>
                  </a:lnTo>
                  <a:cubicBezTo>
                    <a:pt x="116" y="1178"/>
                    <a:pt x="232" y="1169"/>
                    <a:pt x="357" y="1169"/>
                  </a:cubicBezTo>
                  <a:cubicBezTo>
                    <a:pt x="491" y="1169"/>
                    <a:pt x="634" y="1187"/>
                    <a:pt x="758" y="1213"/>
                  </a:cubicBezTo>
                  <a:lnTo>
                    <a:pt x="7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58"/>
            <p:cNvSpPr/>
            <p:nvPr/>
          </p:nvSpPr>
          <p:spPr>
            <a:xfrm>
              <a:off x="5332978" y="3967126"/>
              <a:ext cx="68774" cy="68157"/>
            </a:xfrm>
            <a:custGeom>
              <a:rect b="b" l="l" r="r" t="t"/>
              <a:pathLst>
                <a:path extrusionOk="0" h="1973" w="1991">
                  <a:moveTo>
                    <a:pt x="993" y="0"/>
                  </a:moveTo>
                  <a:cubicBezTo>
                    <a:pt x="456" y="0"/>
                    <a:pt x="19" y="434"/>
                    <a:pt x="10" y="973"/>
                  </a:cubicBezTo>
                  <a:cubicBezTo>
                    <a:pt x="1" y="1517"/>
                    <a:pt x="438" y="1963"/>
                    <a:pt x="982" y="1972"/>
                  </a:cubicBezTo>
                  <a:cubicBezTo>
                    <a:pt x="988" y="1972"/>
                    <a:pt x="993" y="1972"/>
                    <a:pt x="999" y="1972"/>
                  </a:cubicBezTo>
                  <a:cubicBezTo>
                    <a:pt x="1535" y="1972"/>
                    <a:pt x="1973" y="1538"/>
                    <a:pt x="1981" y="1000"/>
                  </a:cubicBezTo>
                  <a:cubicBezTo>
                    <a:pt x="1990" y="455"/>
                    <a:pt x="1553" y="9"/>
                    <a:pt x="1009" y="0"/>
                  </a:cubicBezTo>
                  <a:cubicBezTo>
                    <a:pt x="1004" y="0"/>
                    <a:pt x="998" y="0"/>
                    <a:pt x="9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58"/>
            <p:cNvSpPr/>
            <p:nvPr/>
          </p:nvSpPr>
          <p:spPr>
            <a:xfrm>
              <a:off x="5514505" y="3719654"/>
              <a:ext cx="64733" cy="26254"/>
            </a:xfrm>
            <a:custGeom>
              <a:rect b="b" l="l" r="r" t="t"/>
              <a:pathLst>
                <a:path extrusionOk="0" h="760" w="1874">
                  <a:moveTo>
                    <a:pt x="0" y="1"/>
                  </a:moveTo>
                  <a:lnTo>
                    <a:pt x="0" y="759"/>
                  </a:lnTo>
                  <a:lnTo>
                    <a:pt x="1865" y="759"/>
                  </a:lnTo>
                  <a:cubicBezTo>
                    <a:pt x="1838" y="643"/>
                    <a:pt x="1829" y="527"/>
                    <a:pt x="1829" y="402"/>
                  </a:cubicBezTo>
                  <a:cubicBezTo>
                    <a:pt x="1829" y="269"/>
                    <a:pt x="1847" y="126"/>
                    <a:pt x="1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58"/>
            <p:cNvSpPr/>
            <p:nvPr/>
          </p:nvSpPr>
          <p:spPr>
            <a:xfrm>
              <a:off x="5603248" y="3699930"/>
              <a:ext cx="68152" cy="68157"/>
            </a:xfrm>
            <a:custGeom>
              <a:rect b="b" l="l" r="r" t="t"/>
              <a:pathLst>
                <a:path extrusionOk="0" h="1973" w="1973">
                  <a:moveTo>
                    <a:pt x="991" y="1"/>
                  </a:moveTo>
                  <a:cubicBezTo>
                    <a:pt x="447" y="1"/>
                    <a:pt x="1" y="438"/>
                    <a:pt x="1" y="982"/>
                  </a:cubicBezTo>
                  <a:cubicBezTo>
                    <a:pt x="1" y="1535"/>
                    <a:pt x="447" y="1973"/>
                    <a:pt x="991" y="1973"/>
                  </a:cubicBezTo>
                  <a:cubicBezTo>
                    <a:pt x="1535" y="1973"/>
                    <a:pt x="1972" y="1535"/>
                    <a:pt x="1972" y="982"/>
                  </a:cubicBezTo>
                  <a:cubicBezTo>
                    <a:pt x="1972" y="438"/>
                    <a:pt x="1535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8"/>
            <p:cNvSpPr/>
            <p:nvPr/>
          </p:nvSpPr>
          <p:spPr>
            <a:xfrm>
              <a:off x="5542244" y="3872200"/>
              <a:ext cx="20967" cy="29640"/>
            </a:xfrm>
            <a:custGeom>
              <a:rect b="b" l="l" r="r" t="t"/>
              <a:pathLst>
                <a:path extrusionOk="0" h="858" w="607">
                  <a:moveTo>
                    <a:pt x="304" y="1"/>
                  </a:moveTo>
                  <a:cubicBezTo>
                    <a:pt x="134" y="1"/>
                    <a:pt x="0" y="144"/>
                    <a:pt x="0" y="313"/>
                  </a:cubicBezTo>
                  <a:lnTo>
                    <a:pt x="0" y="857"/>
                  </a:lnTo>
                  <a:lnTo>
                    <a:pt x="607" y="857"/>
                  </a:lnTo>
                  <a:lnTo>
                    <a:pt x="607" y="313"/>
                  </a:lnTo>
                  <a:cubicBezTo>
                    <a:pt x="607" y="144"/>
                    <a:pt x="473" y="1"/>
                    <a:pt x="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8"/>
            <p:cNvSpPr/>
            <p:nvPr/>
          </p:nvSpPr>
          <p:spPr>
            <a:xfrm>
              <a:off x="5434088" y="3797931"/>
              <a:ext cx="237307" cy="237635"/>
            </a:xfrm>
            <a:custGeom>
              <a:rect b="b" l="l" r="r" t="t"/>
              <a:pathLst>
                <a:path extrusionOk="0" h="6879" w="6870">
                  <a:moveTo>
                    <a:pt x="3435" y="1393"/>
                  </a:moveTo>
                  <a:cubicBezTo>
                    <a:pt x="4023" y="1393"/>
                    <a:pt x="4496" y="1874"/>
                    <a:pt x="4496" y="2463"/>
                  </a:cubicBezTo>
                  <a:lnTo>
                    <a:pt x="4496" y="3007"/>
                  </a:lnTo>
                  <a:lnTo>
                    <a:pt x="4978" y="3007"/>
                  </a:lnTo>
                  <a:lnTo>
                    <a:pt x="4978" y="5184"/>
                  </a:lnTo>
                  <a:lnTo>
                    <a:pt x="1873" y="5184"/>
                  </a:lnTo>
                  <a:lnTo>
                    <a:pt x="1873" y="3007"/>
                  </a:lnTo>
                  <a:lnTo>
                    <a:pt x="2373" y="3007"/>
                  </a:lnTo>
                  <a:lnTo>
                    <a:pt x="2373" y="2463"/>
                  </a:lnTo>
                  <a:cubicBezTo>
                    <a:pt x="2373" y="1874"/>
                    <a:pt x="2855" y="1393"/>
                    <a:pt x="3435" y="1393"/>
                  </a:cubicBezTo>
                  <a:close/>
                  <a:moveTo>
                    <a:pt x="3435" y="1"/>
                  </a:moveTo>
                  <a:cubicBezTo>
                    <a:pt x="1534" y="1"/>
                    <a:pt x="0" y="1544"/>
                    <a:pt x="0" y="3435"/>
                  </a:cubicBezTo>
                  <a:cubicBezTo>
                    <a:pt x="0" y="5336"/>
                    <a:pt x="1534" y="6879"/>
                    <a:pt x="3435" y="6879"/>
                  </a:cubicBezTo>
                  <a:cubicBezTo>
                    <a:pt x="5335" y="6879"/>
                    <a:pt x="6869" y="5336"/>
                    <a:pt x="6869" y="3435"/>
                  </a:cubicBezTo>
                  <a:cubicBezTo>
                    <a:pt x="6869" y="1544"/>
                    <a:pt x="5335" y="1"/>
                    <a:pt x="3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8"/>
            <p:cNvSpPr/>
            <p:nvPr/>
          </p:nvSpPr>
          <p:spPr>
            <a:xfrm>
              <a:off x="5524972" y="3927988"/>
              <a:ext cx="55821" cy="22834"/>
            </a:xfrm>
            <a:custGeom>
              <a:rect b="b" l="l" r="r" t="t"/>
              <a:pathLst>
                <a:path extrusionOk="0" h="661" w="1616">
                  <a:moveTo>
                    <a:pt x="1" y="1"/>
                  </a:moveTo>
                  <a:lnTo>
                    <a:pt x="1" y="661"/>
                  </a:lnTo>
                  <a:lnTo>
                    <a:pt x="1615" y="661"/>
                  </a:lnTo>
                  <a:lnTo>
                    <a:pt x="1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58"/>
          <p:cNvGrpSpPr/>
          <p:nvPr/>
        </p:nvGrpSpPr>
        <p:grpSpPr>
          <a:xfrm>
            <a:off x="2892466" y="1288944"/>
            <a:ext cx="441218" cy="436734"/>
            <a:chOff x="5805708" y="3589286"/>
            <a:chExt cx="450268" cy="445692"/>
          </a:xfrm>
        </p:grpSpPr>
        <p:sp>
          <p:nvSpPr>
            <p:cNvPr id="512" name="Google Shape;512;p58"/>
            <p:cNvSpPr/>
            <p:nvPr/>
          </p:nvSpPr>
          <p:spPr>
            <a:xfrm>
              <a:off x="5805708" y="3589286"/>
              <a:ext cx="449951" cy="301474"/>
            </a:xfrm>
            <a:custGeom>
              <a:rect b="b" l="l" r="r" t="t"/>
              <a:pathLst>
                <a:path extrusionOk="0" h="8727" w="13026">
                  <a:moveTo>
                    <a:pt x="7319" y="1"/>
                  </a:moveTo>
                  <a:cubicBezTo>
                    <a:pt x="7303" y="1"/>
                    <a:pt x="7287" y="1"/>
                    <a:pt x="7271" y="1"/>
                  </a:cubicBezTo>
                  <a:cubicBezTo>
                    <a:pt x="5951" y="28"/>
                    <a:pt x="4881" y="1108"/>
                    <a:pt x="4881" y="2446"/>
                  </a:cubicBezTo>
                  <a:lnTo>
                    <a:pt x="4881" y="2455"/>
                  </a:lnTo>
                  <a:cubicBezTo>
                    <a:pt x="4720" y="2428"/>
                    <a:pt x="4559" y="2410"/>
                    <a:pt x="4399" y="2410"/>
                  </a:cubicBezTo>
                  <a:cubicBezTo>
                    <a:pt x="2989" y="2410"/>
                    <a:pt x="1847" y="3552"/>
                    <a:pt x="1847" y="4961"/>
                  </a:cubicBezTo>
                  <a:cubicBezTo>
                    <a:pt x="1847" y="5033"/>
                    <a:pt x="1847" y="5104"/>
                    <a:pt x="1856" y="5176"/>
                  </a:cubicBezTo>
                  <a:cubicBezTo>
                    <a:pt x="822" y="5193"/>
                    <a:pt x="1" y="6103"/>
                    <a:pt x="126" y="7165"/>
                  </a:cubicBezTo>
                  <a:cubicBezTo>
                    <a:pt x="233" y="8030"/>
                    <a:pt x="1045" y="8726"/>
                    <a:pt x="1910" y="8726"/>
                  </a:cubicBezTo>
                  <a:lnTo>
                    <a:pt x="5603" y="8726"/>
                  </a:lnTo>
                  <a:cubicBezTo>
                    <a:pt x="5969" y="6835"/>
                    <a:pt x="7646" y="5399"/>
                    <a:pt x="9644" y="5399"/>
                  </a:cubicBezTo>
                  <a:cubicBezTo>
                    <a:pt x="10902" y="5399"/>
                    <a:pt x="12026" y="5969"/>
                    <a:pt x="12785" y="6862"/>
                  </a:cubicBezTo>
                  <a:cubicBezTo>
                    <a:pt x="12945" y="6487"/>
                    <a:pt x="13026" y="6085"/>
                    <a:pt x="13026" y="5675"/>
                  </a:cubicBezTo>
                  <a:cubicBezTo>
                    <a:pt x="13026" y="3989"/>
                    <a:pt x="11661" y="2615"/>
                    <a:pt x="9975" y="2615"/>
                  </a:cubicBezTo>
                  <a:lnTo>
                    <a:pt x="9752" y="2615"/>
                  </a:lnTo>
                  <a:lnTo>
                    <a:pt x="9752" y="2472"/>
                  </a:lnTo>
                  <a:cubicBezTo>
                    <a:pt x="9752" y="1123"/>
                    <a:pt x="8671" y="1"/>
                    <a:pt x="7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8"/>
            <p:cNvSpPr/>
            <p:nvPr/>
          </p:nvSpPr>
          <p:spPr>
            <a:xfrm>
              <a:off x="6021432" y="3800729"/>
              <a:ext cx="234544" cy="234250"/>
            </a:xfrm>
            <a:custGeom>
              <a:rect b="b" l="l" r="r" t="t"/>
              <a:pathLst>
                <a:path extrusionOk="0" h="6781" w="6790">
                  <a:moveTo>
                    <a:pt x="3685" y="1651"/>
                  </a:moveTo>
                  <a:lnTo>
                    <a:pt x="3685" y="2043"/>
                  </a:lnTo>
                  <a:cubicBezTo>
                    <a:pt x="3953" y="2070"/>
                    <a:pt x="4211" y="2141"/>
                    <a:pt x="4416" y="2257"/>
                  </a:cubicBezTo>
                  <a:lnTo>
                    <a:pt x="4158" y="2882"/>
                  </a:lnTo>
                  <a:cubicBezTo>
                    <a:pt x="3917" y="2757"/>
                    <a:pt x="3676" y="2694"/>
                    <a:pt x="3462" y="2694"/>
                  </a:cubicBezTo>
                  <a:cubicBezTo>
                    <a:pt x="3212" y="2694"/>
                    <a:pt x="3132" y="2766"/>
                    <a:pt x="3132" y="2855"/>
                  </a:cubicBezTo>
                  <a:cubicBezTo>
                    <a:pt x="3132" y="3167"/>
                    <a:pt x="4524" y="2908"/>
                    <a:pt x="4524" y="3854"/>
                  </a:cubicBezTo>
                  <a:cubicBezTo>
                    <a:pt x="4524" y="4255"/>
                    <a:pt x="4247" y="4603"/>
                    <a:pt x="3685" y="4702"/>
                  </a:cubicBezTo>
                  <a:lnTo>
                    <a:pt x="3685" y="5103"/>
                  </a:lnTo>
                  <a:lnTo>
                    <a:pt x="3185" y="5103"/>
                  </a:lnTo>
                  <a:lnTo>
                    <a:pt x="3185" y="4719"/>
                  </a:lnTo>
                  <a:cubicBezTo>
                    <a:pt x="2820" y="4693"/>
                    <a:pt x="2481" y="4594"/>
                    <a:pt x="2258" y="4461"/>
                  </a:cubicBezTo>
                  <a:lnTo>
                    <a:pt x="2534" y="3827"/>
                  </a:lnTo>
                  <a:cubicBezTo>
                    <a:pt x="2766" y="3970"/>
                    <a:pt x="3087" y="4059"/>
                    <a:pt x="3364" y="4059"/>
                  </a:cubicBezTo>
                  <a:cubicBezTo>
                    <a:pt x="3605" y="4059"/>
                    <a:pt x="3685" y="4015"/>
                    <a:pt x="3685" y="3925"/>
                  </a:cubicBezTo>
                  <a:cubicBezTo>
                    <a:pt x="3685" y="3595"/>
                    <a:pt x="2302" y="3863"/>
                    <a:pt x="2302" y="2899"/>
                  </a:cubicBezTo>
                  <a:cubicBezTo>
                    <a:pt x="2302" y="2480"/>
                    <a:pt x="2597" y="2132"/>
                    <a:pt x="3185" y="2052"/>
                  </a:cubicBezTo>
                  <a:lnTo>
                    <a:pt x="3185" y="1651"/>
                  </a:lnTo>
                  <a:close/>
                  <a:moveTo>
                    <a:pt x="3399" y="0"/>
                  </a:moveTo>
                  <a:cubicBezTo>
                    <a:pt x="1526" y="0"/>
                    <a:pt x="1" y="1517"/>
                    <a:pt x="1" y="3390"/>
                  </a:cubicBezTo>
                  <a:cubicBezTo>
                    <a:pt x="1" y="5255"/>
                    <a:pt x="1526" y="6780"/>
                    <a:pt x="3399" y="6780"/>
                  </a:cubicBezTo>
                  <a:cubicBezTo>
                    <a:pt x="5264" y="6780"/>
                    <a:pt x="6789" y="5255"/>
                    <a:pt x="6789" y="3390"/>
                  </a:cubicBezTo>
                  <a:cubicBezTo>
                    <a:pt x="6789" y="1517"/>
                    <a:pt x="5264" y="0"/>
                    <a:pt x="3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58"/>
          <p:cNvGrpSpPr/>
          <p:nvPr/>
        </p:nvGrpSpPr>
        <p:grpSpPr>
          <a:xfrm>
            <a:off x="330463" y="368563"/>
            <a:ext cx="171000" cy="3574050"/>
            <a:chOff x="5816800" y="2392275"/>
            <a:chExt cx="171000" cy="3574050"/>
          </a:xfrm>
        </p:grpSpPr>
        <p:sp>
          <p:nvSpPr>
            <p:cNvPr id="515" name="Google Shape;515;p58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6" name="Google Shape;516;p58"/>
            <p:cNvCxnSpPr>
              <a:stCxn id="515" idx="2"/>
              <a:endCxn id="490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7" name="Google Shape;517;p58"/>
          <p:cNvGrpSpPr/>
          <p:nvPr/>
        </p:nvGrpSpPr>
        <p:grpSpPr>
          <a:xfrm flipH="1">
            <a:off x="8492973" y="368775"/>
            <a:ext cx="171000" cy="2932050"/>
            <a:chOff x="5816800" y="2392488"/>
            <a:chExt cx="171000" cy="2932050"/>
          </a:xfrm>
        </p:grpSpPr>
        <p:sp>
          <p:nvSpPr>
            <p:cNvPr id="518" name="Google Shape;518;p58"/>
            <p:cNvSpPr/>
            <p:nvPr/>
          </p:nvSpPr>
          <p:spPr>
            <a:xfrm>
              <a:off x="5816800" y="5254638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9" name="Google Shape;519;p58"/>
            <p:cNvCxnSpPr>
              <a:stCxn id="518" idx="2"/>
              <a:endCxn id="490" idx="3"/>
            </p:cNvCxnSpPr>
            <p:nvPr/>
          </p:nvCxnSpPr>
          <p:spPr>
            <a:xfrm flipH="1" rot="10800000">
              <a:off x="5816800" y="2392488"/>
              <a:ext cx="171000" cy="2897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520" name="Google Shape;520;p58"/>
          <p:cNvCxnSpPr>
            <a:stCxn id="494" idx="0"/>
            <a:endCxn id="496" idx="0"/>
          </p:cNvCxnSpPr>
          <p:nvPr/>
        </p:nvCxnSpPr>
        <p:spPr>
          <a:xfrm flipH="1" rot="-5400000">
            <a:off x="3520775" y="758300"/>
            <a:ext cx="207000" cy="1022400"/>
          </a:xfrm>
          <a:prstGeom prst="bentConnector3">
            <a:avLst>
              <a:gd fmla="val -115036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58"/>
          <p:cNvCxnSpPr>
            <a:stCxn id="495" idx="0"/>
            <a:endCxn id="497" idx="0"/>
          </p:cNvCxnSpPr>
          <p:nvPr/>
        </p:nvCxnSpPr>
        <p:spPr>
          <a:xfrm flipH="1" rot="-5400000">
            <a:off x="3527675" y="2208925"/>
            <a:ext cx="193200" cy="1022400"/>
          </a:xfrm>
          <a:prstGeom prst="bentConnector3">
            <a:avLst>
              <a:gd fmla="val -123253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2" name="Google Shape;522;p58"/>
          <p:cNvSpPr txBox="1"/>
          <p:nvPr>
            <p:ph type="title"/>
          </p:nvPr>
        </p:nvSpPr>
        <p:spPr>
          <a:xfrm>
            <a:off x="645175" y="47788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Additional</a:t>
            </a:r>
            <a:r>
              <a:rPr lang="en">
                <a:solidFill>
                  <a:schemeClr val="dk1"/>
                </a:solidFill>
              </a:rPr>
              <a:t> Timings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3" name="Google Shape;523;p58"/>
          <p:cNvSpPr/>
          <p:nvPr/>
        </p:nvSpPr>
        <p:spPr>
          <a:xfrm>
            <a:off x="504874" y="3300836"/>
            <a:ext cx="1350600" cy="1257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8"/>
          <p:cNvSpPr txBox="1"/>
          <p:nvPr/>
        </p:nvSpPr>
        <p:spPr>
          <a:xfrm>
            <a:off x="623825" y="368582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Completion Time </a:t>
            </a:r>
            <a:endParaRPr sz="22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525" name="Google Shape;525;p58"/>
          <p:cNvSpPr txBox="1"/>
          <p:nvPr/>
        </p:nvSpPr>
        <p:spPr>
          <a:xfrm>
            <a:off x="700025" y="4152017"/>
            <a:ext cx="17796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LRR = 14.20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FCFS = 12.00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PS = 4.60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SJF = 16.40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26" name="Google Shape;526;p58"/>
          <p:cNvSpPr/>
          <p:nvPr/>
        </p:nvSpPr>
        <p:spPr>
          <a:xfrm>
            <a:off x="2722363" y="4067250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8"/>
          <p:cNvSpPr txBox="1"/>
          <p:nvPr/>
        </p:nvSpPr>
        <p:spPr>
          <a:xfrm>
            <a:off x="3483625" y="4171175"/>
            <a:ext cx="1215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4.6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grpSp>
        <p:nvGrpSpPr>
          <p:cNvPr id="528" name="Google Shape;528;p58"/>
          <p:cNvGrpSpPr/>
          <p:nvPr/>
        </p:nvGrpSpPr>
        <p:grpSpPr>
          <a:xfrm>
            <a:off x="2840015" y="4185469"/>
            <a:ext cx="437894" cy="437608"/>
            <a:chOff x="4639930" y="3588699"/>
            <a:chExt cx="446876" cy="446584"/>
          </a:xfrm>
        </p:grpSpPr>
        <p:sp>
          <p:nvSpPr>
            <p:cNvPr id="529" name="Google Shape;529;p58"/>
            <p:cNvSpPr/>
            <p:nvPr/>
          </p:nvSpPr>
          <p:spPr>
            <a:xfrm>
              <a:off x="4639930" y="3588699"/>
              <a:ext cx="446876" cy="445354"/>
            </a:xfrm>
            <a:custGeom>
              <a:rect b="b" l="l" r="r" t="t"/>
              <a:pathLst>
                <a:path extrusionOk="0" h="12892" w="12937">
                  <a:moveTo>
                    <a:pt x="6468" y="1"/>
                  </a:moveTo>
                  <a:cubicBezTo>
                    <a:pt x="5291" y="1"/>
                    <a:pt x="4318" y="937"/>
                    <a:pt x="4256" y="2097"/>
                  </a:cubicBezTo>
                  <a:cubicBezTo>
                    <a:pt x="4095" y="2052"/>
                    <a:pt x="3926" y="2034"/>
                    <a:pt x="3756" y="2034"/>
                  </a:cubicBezTo>
                  <a:cubicBezTo>
                    <a:pt x="2793" y="2034"/>
                    <a:pt x="1999" y="2766"/>
                    <a:pt x="1901" y="3703"/>
                  </a:cubicBezTo>
                  <a:cubicBezTo>
                    <a:pt x="830" y="3881"/>
                    <a:pt x="1" y="4818"/>
                    <a:pt x="1" y="5942"/>
                  </a:cubicBezTo>
                  <a:cubicBezTo>
                    <a:pt x="1" y="7191"/>
                    <a:pt x="1018" y="8217"/>
                    <a:pt x="2266" y="8217"/>
                  </a:cubicBezTo>
                  <a:lnTo>
                    <a:pt x="2356" y="8217"/>
                  </a:lnTo>
                  <a:cubicBezTo>
                    <a:pt x="2445" y="7503"/>
                    <a:pt x="2730" y="6834"/>
                    <a:pt x="3167" y="6263"/>
                  </a:cubicBezTo>
                  <a:cubicBezTo>
                    <a:pt x="3622" y="5674"/>
                    <a:pt x="4193" y="5237"/>
                    <a:pt x="4854" y="4961"/>
                  </a:cubicBezTo>
                  <a:cubicBezTo>
                    <a:pt x="5335" y="4755"/>
                    <a:pt x="5862" y="4639"/>
                    <a:pt x="6406" y="4631"/>
                  </a:cubicBezTo>
                  <a:lnTo>
                    <a:pt x="6406" y="5389"/>
                  </a:lnTo>
                  <a:cubicBezTo>
                    <a:pt x="5960" y="5398"/>
                    <a:pt x="5540" y="5487"/>
                    <a:pt x="5148" y="5656"/>
                  </a:cubicBezTo>
                  <a:cubicBezTo>
                    <a:pt x="4604" y="5888"/>
                    <a:pt x="4140" y="6245"/>
                    <a:pt x="3765" y="6727"/>
                  </a:cubicBezTo>
                  <a:cubicBezTo>
                    <a:pt x="3426" y="7164"/>
                    <a:pt x="3203" y="7673"/>
                    <a:pt x="3123" y="8217"/>
                  </a:cubicBezTo>
                  <a:lnTo>
                    <a:pt x="9814" y="8217"/>
                  </a:lnTo>
                  <a:cubicBezTo>
                    <a:pt x="9778" y="8012"/>
                    <a:pt x="9716" y="7806"/>
                    <a:pt x="9644" y="7610"/>
                  </a:cubicBezTo>
                  <a:cubicBezTo>
                    <a:pt x="9528" y="7325"/>
                    <a:pt x="9385" y="7057"/>
                    <a:pt x="9216" y="6816"/>
                  </a:cubicBezTo>
                  <a:cubicBezTo>
                    <a:pt x="9002" y="6941"/>
                    <a:pt x="8761" y="7012"/>
                    <a:pt x="8493" y="7012"/>
                  </a:cubicBezTo>
                  <a:cubicBezTo>
                    <a:pt x="7690" y="7012"/>
                    <a:pt x="7030" y="6352"/>
                    <a:pt x="7030" y="5549"/>
                  </a:cubicBezTo>
                  <a:cubicBezTo>
                    <a:pt x="7030" y="4738"/>
                    <a:pt x="7690" y="4077"/>
                    <a:pt x="8493" y="4077"/>
                  </a:cubicBezTo>
                  <a:cubicBezTo>
                    <a:pt x="9305" y="4077"/>
                    <a:pt x="9956" y="4738"/>
                    <a:pt x="9956" y="5549"/>
                  </a:cubicBezTo>
                  <a:cubicBezTo>
                    <a:pt x="9956" y="5817"/>
                    <a:pt x="9885" y="6067"/>
                    <a:pt x="9760" y="6281"/>
                  </a:cubicBezTo>
                  <a:cubicBezTo>
                    <a:pt x="10001" y="6593"/>
                    <a:pt x="10197" y="6950"/>
                    <a:pt x="10349" y="7334"/>
                  </a:cubicBezTo>
                  <a:cubicBezTo>
                    <a:pt x="10456" y="7619"/>
                    <a:pt x="10536" y="7913"/>
                    <a:pt x="10581" y="8217"/>
                  </a:cubicBezTo>
                  <a:lnTo>
                    <a:pt x="10670" y="8217"/>
                  </a:lnTo>
                  <a:cubicBezTo>
                    <a:pt x="11919" y="8217"/>
                    <a:pt x="12936" y="7191"/>
                    <a:pt x="12936" y="5942"/>
                  </a:cubicBezTo>
                  <a:cubicBezTo>
                    <a:pt x="12936" y="4818"/>
                    <a:pt x="12115" y="3881"/>
                    <a:pt x="11036" y="3703"/>
                  </a:cubicBezTo>
                  <a:cubicBezTo>
                    <a:pt x="10947" y="2766"/>
                    <a:pt x="10153" y="2034"/>
                    <a:pt x="9189" y="2034"/>
                  </a:cubicBezTo>
                  <a:cubicBezTo>
                    <a:pt x="9011" y="2034"/>
                    <a:pt x="8841" y="2052"/>
                    <a:pt x="8681" y="2097"/>
                  </a:cubicBezTo>
                  <a:cubicBezTo>
                    <a:pt x="8618" y="937"/>
                    <a:pt x="7655" y="1"/>
                    <a:pt x="6468" y="1"/>
                  </a:cubicBezTo>
                  <a:close/>
                  <a:moveTo>
                    <a:pt x="2356" y="8217"/>
                  </a:moveTo>
                  <a:cubicBezTo>
                    <a:pt x="2347" y="8244"/>
                    <a:pt x="2347" y="8270"/>
                    <a:pt x="2338" y="8306"/>
                  </a:cubicBezTo>
                  <a:cubicBezTo>
                    <a:pt x="2258" y="9046"/>
                    <a:pt x="2382" y="9796"/>
                    <a:pt x="2704" y="10474"/>
                  </a:cubicBezTo>
                  <a:cubicBezTo>
                    <a:pt x="2757" y="10590"/>
                    <a:pt x="2820" y="10706"/>
                    <a:pt x="2882" y="10822"/>
                  </a:cubicBezTo>
                  <a:cubicBezTo>
                    <a:pt x="3043" y="10616"/>
                    <a:pt x="3248" y="10447"/>
                    <a:pt x="3480" y="10322"/>
                  </a:cubicBezTo>
                  <a:cubicBezTo>
                    <a:pt x="3444" y="10269"/>
                    <a:pt x="3417" y="10206"/>
                    <a:pt x="3391" y="10153"/>
                  </a:cubicBezTo>
                  <a:cubicBezTo>
                    <a:pt x="3132" y="9599"/>
                    <a:pt x="3025" y="8993"/>
                    <a:pt x="3096" y="8386"/>
                  </a:cubicBezTo>
                  <a:cubicBezTo>
                    <a:pt x="3105" y="8333"/>
                    <a:pt x="3105" y="8270"/>
                    <a:pt x="3123" y="8217"/>
                  </a:cubicBezTo>
                  <a:close/>
                  <a:moveTo>
                    <a:pt x="9814" y="8217"/>
                  </a:moveTo>
                  <a:cubicBezTo>
                    <a:pt x="9965" y="9046"/>
                    <a:pt x="9787" y="9903"/>
                    <a:pt x="9296" y="10608"/>
                  </a:cubicBezTo>
                  <a:cubicBezTo>
                    <a:pt x="8629" y="11574"/>
                    <a:pt x="7589" y="12133"/>
                    <a:pt x="6476" y="12133"/>
                  </a:cubicBezTo>
                  <a:cubicBezTo>
                    <a:pt x="6459" y="12133"/>
                    <a:pt x="6441" y="12133"/>
                    <a:pt x="6424" y="12133"/>
                  </a:cubicBezTo>
                  <a:lnTo>
                    <a:pt x="6424" y="12891"/>
                  </a:lnTo>
                  <a:lnTo>
                    <a:pt x="6468" y="12891"/>
                  </a:lnTo>
                  <a:cubicBezTo>
                    <a:pt x="7842" y="12891"/>
                    <a:pt x="9109" y="12213"/>
                    <a:pt x="9921" y="11036"/>
                  </a:cubicBezTo>
                  <a:cubicBezTo>
                    <a:pt x="10492" y="10206"/>
                    <a:pt x="10724" y="9198"/>
                    <a:pt x="10581" y="82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8"/>
            <p:cNvSpPr/>
            <p:nvPr/>
          </p:nvSpPr>
          <p:spPr>
            <a:xfrm>
              <a:off x="4752093" y="3963741"/>
              <a:ext cx="71538" cy="71543"/>
            </a:xfrm>
            <a:custGeom>
              <a:rect b="b" l="l" r="r" t="t"/>
              <a:pathLst>
                <a:path extrusionOk="0" h="2071" w="2071">
                  <a:moveTo>
                    <a:pt x="1036" y="0"/>
                  </a:moveTo>
                  <a:cubicBezTo>
                    <a:pt x="465" y="0"/>
                    <a:pt x="1" y="464"/>
                    <a:pt x="1" y="1035"/>
                  </a:cubicBezTo>
                  <a:cubicBezTo>
                    <a:pt x="1" y="1606"/>
                    <a:pt x="465" y="2070"/>
                    <a:pt x="1036" y="2070"/>
                  </a:cubicBezTo>
                  <a:cubicBezTo>
                    <a:pt x="1607" y="2070"/>
                    <a:pt x="2070" y="1606"/>
                    <a:pt x="2070" y="1035"/>
                  </a:cubicBezTo>
                  <a:cubicBezTo>
                    <a:pt x="2070" y="464"/>
                    <a:pt x="1607" y="0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58"/>
            <p:cNvSpPr/>
            <p:nvPr/>
          </p:nvSpPr>
          <p:spPr>
            <a:xfrm>
              <a:off x="4908023" y="3755096"/>
              <a:ext cx="50570" cy="50574"/>
            </a:xfrm>
            <a:custGeom>
              <a:rect b="b" l="l" r="r" t="t"/>
              <a:pathLst>
                <a:path extrusionOk="0" h="1464" w="1464">
                  <a:moveTo>
                    <a:pt x="732" y="1"/>
                  </a:moveTo>
                  <a:cubicBezTo>
                    <a:pt x="331" y="1"/>
                    <a:pt x="1" y="322"/>
                    <a:pt x="1" y="732"/>
                  </a:cubicBezTo>
                  <a:cubicBezTo>
                    <a:pt x="1" y="1134"/>
                    <a:pt x="331" y="1464"/>
                    <a:pt x="732" y="1464"/>
                  </a:cubicBezTo>
                  <a:cubicBezTo>
                    <a:pt x="1143" y="1464"/>
                    <a:pt x="1464" y="1134"/>
                    <a:pt x="1464" y="732"/>
                  </a:cubicBezTo>
                  <a:cubicBezTo>
                    <a:pt x="1464" y="322"/>
                    <a:pt x="1143" y="1"/>
                    <a:pt x="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2" name="Google Shape;532;p58"/>
          <p:cNvCxnSpPr>
            <a:stCxn id="526" idx="0"/>
            <a:endCxn id="527" idx="0"/>
          </p:cNvCxnSpPr>
          <p:nvPr/>
        </p:nvCxnSpPr>
        <p:spPr>
          <a:xfrm flipH="1" rot="-5400000">
            <a:off x="3523363" y="3602850"/>
            <a:ext cx="103800" cy="1032600"/>
          </a:xfrm>
          <a:prstGeom prst="bentConnector3">
            <a:avLst>
              <a:gd fmla="val -22940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3" name="Google Shape;533;p5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225" y="1577391"/>
            <a:ext cx="4037151" cy="2496296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58"/>
          <p:cNvSpPr txBox="1"/>
          <p:nvPr/>
        </p:nvSpPr>
        <p:spPr>
          <a:xfrm>
            <a:off x="671825" y="2168312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Turnaround Time</a:t>
            </a:r>
            <a:endParaRPr sz="22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9"/>
          <p:cNvSpPr/>
          <p:nvPr/>
        </p:nvSpPr>
        <p:spPr>
          <a:xfrm>
            <a:off x="114500" y="7929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9"/>
          <p:cNvSpPr txBox="1"/>
          <p:nvPr>
            <p:ph idx="1" type="subTitle"/>
          </p:nvPr>
        </p:nvSpPr>
        <p:spPr>
          <a:xfrm>
            <a:off x="2808475" y="1750218"/>
            <a:ext cx="5700000" cy="25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CPU scheduling plays a vital role in optimizing system performance by determining the order in which processes are executed. Each scheduling algorithm—FCFS, SJF, Round Robin, and Priority Scheduling—has its own strengths and trade-offs depending on system goals such as simplicity, fairness, efficiency, or response time.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FCFS is simple but can lead to long wait times.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SJF minimizes average waiting time but may cause starvation.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Round Robin is fair and responsive but has higher context switching.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Priority Scheduling improves efficiency for critical tasks but risks starving lower-priority ones.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Ultimately, the "best" algorithm depends on the specific needs of the system. Understanding the nuances of each helps in selecting the most effective strategy for any given computing environment.</a:t>
            </a:r>
            <a:endParaRPr sz="1300"/>
          </a:p>
        </p:txBody>
      </p:sp>
      <p:pic>
        <p:nvPicPr>
          <p:cNvPr id="541" name="Google Shape;54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50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Google Shape;542;p59"/>
          <p:cNvCxnSpPr>
            <a:stCxn id="543" idx="3"/>
            <a:endCxn id="540" idx="3"/>
          </p:cNvCxnSpPr>
          <p:nvPr/>
        </p:nvCxnSpPr>
        <p:spPr>
          <a:xfrm>
            <a:off x="8430975" y="662798"/>
            <a:ext cx="77400" cy="2348100"/>
          </a:xfrm>
          <a:prstGeom prst="bentConnector3">
            <a:avLst>
              <a:gd fmla="val 407784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44" name="Google Shape;544;p59"/>
          <p:cNvGrpSpPr/>
          <p:nvPr/>
        </p:nvGrpSpPr>
        <p:grpSpPr>
          <a:xfrm>
            <a:off x="4075711" y="241898"/>
            <a:ext cx="2024714" cy="775137"/>
            <a:chOff x="4075731" y="118825"/>
            <a:chExt cx="2024714" cy="1185950"/>
          </a:xfrm>
        </p:grpSpPr>
        <p:sp>
          <p:nvSpPr>
            <p:cNvPr id="545" name="Google Shape;545;p59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6" name="Google Shape;546;p59"/>
            <p:cNvCxnSpPr>
              <a:stCxn id="543" idx="0"/>
              <a:endCxn id="545" idx="6"/>
            </p:cNvCxnSpPr>
            <p:nvPr/>
          </p:nvCxnSpPr>
          <p:spPr>
            <a:xfrm rot="5400000">
              <a:off x="4547495" y="-283025"/>
              <a:ext cx="1151100" cy="1954800"/>
            </a:xfrm>
            <a:prstGeom prst="bentConnector4">
              <a:avLst>
                <a:gd fmla="val -31650" name="adj1"/>
                <a:gd fmla="val -131403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3" name="Google Shape;543;p59"/>
          <p:cNvSpPr txBox="1"/>
          <p:nvPr>
            <p:ph type="title"/>
          </p:nvPr>
        </p:nvSpPr>
        <p:spPr>
          <a:xfrm>
            <a:off x="3769875" y="241898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0"/>
          <p:cNvSpPr txBox="1"/>
          <p:nvPr>
            <p:ph type="title"/>
          </p:nvPr>
        </p:nvSpPr>
        <p:spPr>
          <a:xfrm>
            <a:off x="720000" y="1393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References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2" name="Google Shape;552;p60"/>
          <p:cNvSpPr txBox="1"/>
          <p:nvPr>
            <p:ph idx="1" type="body"/>
          </p:nvPr>
        </p:nvSpPr>
        <p:spPr>
          <a:xfrm>
            <a:off x="720000" y="1215750"/>
            <a:ext cx="81333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Overall: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https://www.academia.edu/126626328/A_Comprehensive_Review_and_Comparative_Analysis_with_Performance_Insights_and_Simulation_Based_Evaluations_of_Innovative_CPU_Scheduling_Algorithms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Round Robin: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https://www.scaler.com/topics/round-robin-scheduling-program-in-c/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First-Come, First-Serve: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FCFS Scheduling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First Come First Serve (FCFS) Scheduling - Scaler Topics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Priority Scheduling: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Priority Scheduling Program in C. Priority Scheduling Program in C | by Mahesh Sharma | Medium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Shortest Job First: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8"/>
              </a:rPr>
              <a:t>https://doi.org/10.3844/jcssp.2024.972.985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https://www.researchgate.net/publication/341621055_Analysis_of_Preemptive_Shortest_Job_First_SJF_Algorithm_in_CPU_Scheduling</a:t>
            </a:r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1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1"/>
          <p:cNvSpPr/>
          <p:nvPr/>
        </p:nvSpPr>
        <p:spPr>
          <a:xfrm>
            <a:off x="709375" y="739112"/>
            <a:ext cx="3442200" cy="794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1"/>
          <p:cNvSpPr txBox="1"/>
          <p:nvPr>
            <p:ph idx="1" type="subTitle"/>
          </p:nvPr>
        </p:nvSpPr>
        <p:spPr>
          <a:xfrm>
            <a:off x="857375" y="1562487"/>
            <a:ext cx="31461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0" name="Google Shape;56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713" y="857775"/>
            <a:ext cx="4393823" cy="3337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1" name="Google Shape;561;p61"/>
          <p:cNvCxnSpPr>
            <a:stCxn id="558" idx="1"/>
            <a:endCxn id="559" idx="1"/>
          </p:cNvCxnSpPr>
          <p:nvPr/>
        </p:nvCxnSpPr>
        <p:spPr>
          <a:xfrm>
            <a:off x="709375" y="1136312"/>
            <a:ext cx="147900" cy="1139400"/>
          </a:xfrm>
          <a:prstGeom prst="bentConnector3">
            <a:avLst>
              <a:gd fmla="val -161004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" name="Google Shape;562;p61"/>
          <p:cNvCxnSpPr>
            <a:stCxn id="558" idx="3"/>
            <a:endCxn id="559" idx="3"/>
          </p:cNvCxnSpPr>
          <p:nvPr/>
        </p:nvCxnSpPr>
        <p:spPr>
          <a:xfrm flipH="1">
            <a:off x="4003375" y="1136312"/>
            <a:ext cx="148200" cy="1139400"/>
          </a:xfrm>
          <a:prstGeom prst="bentConnector3">
            <a:avLst>
              <a:gd fmla="val -16067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3" name="Google Shape;563;p61"/>
          <p:cNvGrpSpPr/>
          <p:nvPr/>
        </p:nvGrpSpPr>
        <p:grpSpPr>
          <a:xfrm>
            <a:off x="401348" y="4309400"/>
            <a:ext cx="3988350" cy="70500"/>
            <a:chOff x="401348" y="4309400"/>
            <a:chExt cx="3988350" cy="70500"/>
          </a:xfrm>
        </p:grpSpPr>
        <p:sp>
          <p:nvSpPr>
            <p:cNvPr id="564" name="Google Shape;564;p61"/>
            <p:cNvSpPr/>
            <p:nvPr/>
          </p:nvSpPr>
          <p:spPr>
            <a:xfrm flipH="1">
              <a:off x="401348" y="430940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5" name="Google Shape;565;p61"/>
            <p:cNvCxnSpPr>
              <a:stCxn id="564" idx="4"/>
              <a:endCxn id="566" idx="4"/>
            </p:cNvCxnSpPr>
            <p:nvPr/>
          </p:nvCxnSpPr>
          <p:spPr>
            <a:xfrm flipH="1" rot="-5400000">
              <a:off x="2395298" y="2420300"/>
              <a:ext cx="600" cy="3918600"/>
            </a:xfrm>
            <a:prstGeom prst="bentConnector3">
              <a:avLst>
                <a:gd fmla="val 39687500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6" name="Google Shape;566;p61"/>
            <p:cNvSpPr/>
            <p:nvPr/>
          </p:nvSpPr>
          <p:spPr>
            <a:xfrm flipH="1">
              <a:off x="4319798" y="430940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61"/>
          <p:cNvSpPr txBox="1"/>
          <p:nvPr>
            <p:ph type="title"/>
          </p:nvPr>
        </p:nvSpPr>
        <p:spPr>
          <a:xfrm>
            <a:off x="857375" y="660662"/>
            <a:ext cx="31461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THANKS!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 txBox="1"/>
          <p:nvPr>
            <p:ph idx="1" type="subTitle"/>
          </p:nvPr>
        </p:nvSpPr>
        <p:spPr>
          <a:xfrm>
            <a:off x="2652900" y="1350575"/>
            <a:ext cx="5670300" cy="36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CPU scheduling is a critical function of Operating systems, deciding which process gets the CPU and when. It directly affects system efficiency, responsiveness and overall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</a:t>
            </a:r>
            <a:r>
              <a:rPr lang="en"/>
              <a:t>will</a:t>
            </a:r>
            <a:r>
              <a:rPr lang="en"/>
              <a:t> compare the four major CPU scheduling </a:t>
            </a:r>
            <a:r>
              <a:rPr lang="en"/>
              <a:t>algorithms</a:t>
            </a:r>
            <a:r>
              <a:rPr lang="en"/>
              <a:t>: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First Come First Serve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Shortest Job First(SJF)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Round Robin(RR)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Priority Scheduling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also evaluate their Average Waiting Time, Turnaround time and Completion Time.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goal is to understand which algorithms perform the best under different system goals like fairness, Efficiency and Responsiveness.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0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31"/>
          <p:cNvCxnSpPr>
            <a:stCxn id="221" idx="3"/>
            <a:endCxn id="218" idx="3"/>
          </p:cNvCxnSpPr>
          <p:nvPr/>
        </p:nvCxnSpPr>
        <p:spPr>
          <a:xfrm flipH="1">
            <a:off x="8323200" y="764823"/>
            <a:ext cx="107700" cy="2419800"/>
          </a:xfrm>
          <a:prstGeom prst="bentConnector3">
            <a:avLst>
              <a:gd fmla="val -2211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2" name="Google Shape;222;p31"/>
          <p:cNvGrpSpPr/>
          <p:nvPr/>
        </p:nvGrpSpPr>
        <p:grpSpPr>
          <a:xfrm>
            <a:off x="4075731" y="343923"/>
            <a:ext cx="2024619" cy="1145014"/>
            <a:chOff x="4075731" y="159761"/>
            <a:chExt cx="2024619" cy="1145014"/>
          </a:xfrm>
        </p:grpSpPr>
        <p:sp>
          <p:nvSpPr>
            <p:cNvPr id="223" name="Google Shape;223;p31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4" name="Google Shape;224;p31"/>
            <p:cNvCxnSpPr>
              <a:stCxn id="221" idx="0"/>
              <a:endCxn id="223" idx="6"/>
            </p:cNvCxnSpPr>
            <p:nvPr/>
          </p:nvCxnSpPr>
          <p:spPr>
            <a:xfrm rot="5400000">
              <a:off x="4567950" y="-262639"/>
              <a:ext cx="1110000" cy="1954800"/>
            </a:xfrm>
            <a:prstGeom prst="bentConnector4">
              <a:avLst>
                <a:gd fmla="val -21453" name="adj1"/>
                <a:gd fmla="val -131403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1" name="Google Shape;221;p31"/>
          <p:cNvSpPr txBox="1"/>
          <p:nvPr>
            <p:ph type="title"/>
          </p:nvPr>
        </p:nvSpPr>
        <p:spPr>
          <a:xfrm>
            <a:off x="3769800" y="343923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>
            <p:ph idx="1" type="subTitle"/>
          </p:nvPr>
        </p:nvSpPr>
        <p:spPr>
          <a:xfrm>
            <a:off x="3162225" y="1456906"/>
            <a:ext cx="5497200" cy="3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CPU scheduling algorithms determine the order in which processes access the CPU, directly impacting system efficiency and responsiveness.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FCFS (First Come First Served):</a:t>
            </a:r>
            <a:r>
              <a:rPr lang="en"/>
              <a:t> Simple, non-preemptive, but poor for short jobs.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SJF (Shortest Job First):</a:t>
            </a:r>
            <a:r>
              <a:rPr lang="en"/>
              <a:t> Minimizes waiting time; may cause starvation.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Round Robin: </a:t>
            </a:r>
            <a:r>
              <a:rPr lang="en"/>
              <a:t>Fair, time-sliced; good for responsiveness, high context switching.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Priority Scheduling:</a:t>
            </a:r>
            <a:r>
              <a:rPr lang="en"/>
              <a:t> Executes based on priority; risks starvation of low-priority jobs.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right scheduling strategy depends on system goals—whether optimizing for speed, fairness, or efficient resource use.</a:t>
            </a: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0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32"/>
          <p:cNvCxnSpPr>
            <a:stCxn id="233" idx="3"/>
            <a:endCxn id="230" idx="3"/>
          </p:cNvCxnSpPr>
          <p:nvPr/>
        </p:nvCxnSpPr>
        <p:spPr>
          <a:xfrm>
            <a:off x="8430900" y="764823"/>
            <a:ext cx="228600" cy="2497200"/>
          </a:xfrm>
          <a:prstGeom prst="bentConnector3">
            <a:avLst>
              <a:gd fmla="val 204134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4" name="Google Shape;234;p32"/>
          <p:cNvGrpSpPr/>
          <p:nvPr/>
        </p:nvGrpSpPr>
        <p:grpSpPr>
          <a:xfrm>
            <a:off x="4075731" y="343923"/>
            <a:ext cx="2024619" cy="1145014"/>
            <a:chOff x="4075731" y="159761"/>
            <a:chExt cx="2024619" cy="1145014"/>
          </a:xfrm>
        </p:grpSpPr>
        <p:sp>
          <p:nvSpPr>
            <p:cNvPr id="235" name="Google Shape;235;p32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6" name="Google Shape;236;p32"/>
            <p:cNvCxnSpPr>
              <a:stCxn id="233" idx="0"/>
              <a:endCxn id="235" idx="6"/>
            </p:cNvCxnSpPr>
            <p:nvPr/>
          </p:nvCxnSpPr>
          <p:spPr>
            <a:xfrm rot="5400000">
              <a:off x="4567950" y="-262639"/>
              <a:ext cx="1110000" cy="1954800"/>
            </a:xfrm>
            <a:prstGeom prst="bentConnector4">
              <a:avLst>
                <a:gd fmla="val -21453" name="adj1"/>
                <a:gd fmla="val -131403" name="adj2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3" name="Google Shape;233;p32"/>
          <p:cNvSpPr txBox="1"/>
          <p:nvPr>
            <p:ph type="title"/>
          </p:nvPr>
        </p:nvSpPr>
        <p:spPr>
          <a:xfrm>
            <a:off x="3769800" y="343923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CPU Scheduling Overview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 txBox="1"/>
          <p:nvPr>
            <p:ph idx="1" type="subTitle"/>
          </p:nvPr>
        </p:nvSpPr>
        <p:spPr>
          <a:xfrm>
            <a:off x="2446975" y="1895700"/>
            <a:ext cx="6305700" cy="26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in CPU Scheduling focuses on balancing performance metrics (eg. waiting time, throughput and fairness). </a:t>
            </a:r>
            <a:r>
              <a:rPr lang="en"/>
              <a:t>Here's</a:t>
            </a:r>
            <a:r>
              <a:rPr lang="en"/>
              <a:t> how we can optimize our 4 scheduling methods: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Round Robin</a:t>
            </a:r>
            <a:r>
              <a:rPr lang="en"/>
              <a:t>: We focus on reducing wait time, turnaround time and </a:t>
            </a:r>
            <a:r>
              <a:rPr lang="en"/>
              <a:t>context</a:t>
            </a:r>
            <a:r>
              <a:rPr lang="en"/>
              <a:t> switches. This is </a:t>
            </a:r>
            <a:r>
              <a:rPr lang="en"/>
              <a:t>achieved</a:t>
            </a:r>
            <a:r>
              <a:rPr lang="en"/>
              <a:t> by dynamic time quantum or hybrid approaches.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FCFS (first come first serve)</a:t>
            </a:r>
            <a:r>
              <a:rPr lang="en"/>
              <a:t>: This is a baseline algorithm =, therefore it can only be used for basic batches and used in comparisons.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SJF (Shortest Job First)</a:t>
            </a:r>
            <a:r>
              <a:rPr lang="en"/>
              <a:t>: We focus on minimizing wait time and turnaround time. The challenges we try to overcome are starvation and burst time prediction.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Priority Scheduling: </a:t>
            </a:r>
            <a:r>
              <a:rPr lang="en"/>
              <a:t>The objective is to efficiently handle high-priority tasks and reduce starvation of low-priority tasks.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scheduling trends favor adaptive, hybrid approaches to meet complex system demands. </a:t>
            </a:r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25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33"/>
          <p:cNvCxnSpPr>
            <a:stCxn id="245" idx="3"/>
            <a:endCxn id="242" idx="3"/>
          </p:cNvCxnSpPr>
          <p:nvPr/>
        </p:nvCxnSpPr>
        <p:spPr>
          <a:xfrm>
            <a:off x="8514300" y="766550"/>
            <a:ext cx="238500" cy="2467200"/>
          </a:xfrm>
          <a:prstGeom prst="bentConnector3">
            <a:avLst>
              <a:gd fmla="val 19979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33"/>
          <p:cNvSpPr txBox="1"/>
          <p:nvPr>
            <p:ph type="title"/>
          </p:nvPr>
        </p:nvSpPr>
        <p:spPr>
          <a:xfrm>
            <a:off x="2559900" y="345650"/>
            <a:ext cx="5954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CPU Scheduling Optimization </a:t>
            </a:r>
            <a:r>
              <a:rPr lang="en" sz="3800">
                <a:solidFill>
                  <a:schemeClr val="dk2"/>
                </a:solidFill>
              </a:rPr>
              <a:t>Overview</a:t>
            </a:r>
            <a:endParaRPr sz="3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2964675" y="178832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5372300" y="178832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2964675" y="344877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5372300" y="344877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 txBox="1"/>
          <p:nvPr/>
        </p:nvSpPr>
        <p:spPr>
          <a:xfrm>
            <a:off x="720000" y="393772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The CPU is allocated to the process with the highest priority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443900" y="1809525"/>
            <a:ext cx="2321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Round Robin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720000" y="219952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Each process gets a small unit of CPU time. After time as elapsed, </a:t>
            </a:r>
            <a:r>
              <a:rPr lang="en" sz="100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the</a:t>
            </a:r>
            <a:r>
              <a:rPr lang="en" sz="1000">
                <a:solidFill>
                  <a:srgbClr val="FFFFFF"/>
                </a:solidFill>
                <a:latin typeface="Catamaran"/>
                <a:ea typeface="Catamaran"/>
                <a:cs typeface="Catamaran"/>
                <a:sym typeface="Catamaran"/>
              </a:rPr>
              <a:t> process is preempted and added to the end of the ready queue </a:t>
            </a:r>
            <a:endParaRPr sz="1000"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6378877" y="173332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First Come, First Serve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6378875" y="227572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The process that requests the CPU first is allocated the CPU first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-221950" y="3395325"/>
            <a:ext cx="2987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Priority</a:t>
            </a: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 Scheduling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6378875" y="339532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Shortest Job First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6378875" y="393772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Associate with each process the length of its next CPU burst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3011075" y="18958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01</a:t>
            </a:r>
            <a:endParaRPr sz="32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5418650" y="18958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02</a:t>
            </a:r>
            <a:endParaRPr sz="11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3011075" y="35563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03</a:t>
            </a:r>
            <a:endParaRPr sz="11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5418650" y="35563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04</a:t>
            </a:r>
            <a:endParaRPr sz="1100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cxnSp>
        <p:nvCxnSpPr>
          <p:cNvPr id="268" name="Google Shape;268;p34"/>
          <p:cNvCxnSpPr>
            <a:stCxn id="252" idx="3"/>
            <a:endCxn id="253" idx="1"/>
          </p:cNvCxnSpPr>
          <p:nvPr/>
        </p:nvCxnSpPr>
        <p:spPr>
          <a:xfrm>
            <a:off x="3771675" y="2108875"/>
            <a:ext cx="1600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4"/>
          <p:cNvCxnSpPr>
            <a:stCxn id="254" idx="3"/>
            <a:endCxn id="255" idx="1"/>
          </p:cNvCxnSpPr>
          <p:nvPr/>
        </p:nvCxnSpPr>
        <p:spPr>
          <a:xfrm>
            <a:off x="3771675" y="3769325"/>
            <a:ext cx="1600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34"/>
          <p:cNvCxnSpPr>
            <a:stCxn id="253" idx="2"/>
            <a:endCxn id="254" idx="0"/>
          </p:cNvCxnSpPr>
          <p:nvPr/>
        </p:nvCxnSpPr>
        <p:spPr>
          <a:xfrm rot="5400000">
            <a:off x="4062350" y="1735375"/>
            <a:ext cx="1019400" cy="2407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1" name="Google Shape;271;p34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2" name="Google Shape;272;p34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3" name="Google Shape;273;p34"/>
            <p:cNvCxnSpPr>
              <a:stCxn id="272" idx="2"/>
              <a:endCxn id="251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4" name="Google Shape;274;p34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75" name="Google Shape;275;p34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6" name="Google Shape;276;p34"/>
            <p:cNvCxnSpPr>
              <a:stCxn id="275" idx="2"/>
              <a:endCxn id="251" idx="3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-139254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7" name="Google Shape;277;p3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Algorithms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>
            <p:ph type="title"/>
          </p:nvPr>
        </p:nvSpPr>
        <p:spPr>
          <a:xfrm>
            <a:off x="506775" y="777475"/>
            <a:ext cx="324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Round </a:t>
            </a:r>
            <a:r>
              <a:rPr lang="en">
                <a:solidFill>
                  <a:schemeClr val="lt2"/>
                </a:solidFill>
              </a:rPr>
              <a:t>Robin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83" name="Google Shape;283;p35"/>
          <p:cNvSpPr txBox="1"/>
          <p:nvPr>
            <p:ph idx="1" type="body"/>
          </p:nvPr>
        </p:nvSpPr>
        <p:spPr>
          <a:xfrm>
            <a:off x="4345525" y="336025"/>
            <a:ext cx="4368600" cy="44214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Round Robin is a preemptive version of FCFS (First-Come, First Serve) where each process stays in the ready state for a fixed time (time quantum).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Every process gets cyclically, meaning that their remaining burst time is sent back to the ready state until the next turn and termination.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If BT ≤ TQ, then it goes back to Ready State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 sz="2000"/>
              <a:t>If BT ≥ TQ, then it termination.</a:t>
            </a:r>
            <a:endParaRPr sz="2000"/>
          </a:p>
        </p:txBody>
      </p:sp>
      <p:pic>
        <p:nvPicPr>
          <p:cNvPr id="284" name="Google Shape;284;p35"/>
          <p:cNvPicPr preferRelativeResize="0"/>
          <p:nvPr/>
        </p:nvPicPr>
        <p:blipFill rotWithShape="1">
          <a:blip r:embed="rId3">
            <a:alphaModFix/>
          </a:blip>
          <a:srcRect b="17266" l="13957" r="13689" t="0"/>
          <a:stretch/>
        </p:blipFill>
        <p:spPr>
          <a:xfrm>
            <a:off x="817575" y="1550800"/>
            <a:ext cx="2621399" cy="28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2838"/>
            <a:ext cx="4203401" cy="354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800" y="892838"/>
            <a:ext cx="4463200" cy="3544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