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sldIdLst>
    <p:sldId id="256" r:id="rId2"/>
    <p:sldId id="257" r:id="rId3"/>
    <p:sldId id="271" r:id="rId4"/>
    <p:sldId id="270" r:id="rId5"/>
    <p:sldId id="259" r:id="rId6"/>
    <p:sldId id="260" r:id="rId7"/>
    <p:sldId id="261" r:id="rId8"/>
    <p:sldId id="264" r:id="rId9"/>
    <p:sldId id="283" r:id="rId10"/>
    <p:sldId id="269" r:id="rId11"/>
    <p:sldId id="265" r:id="rId12"/>
    <p:sldId id="272" r:id="rId13"/>
    <p:sldId id="273" r:id="rId14"/>
    <p:sldId id="274" r:id="rId15"/>
    <p:sldId id="266" r:id="rId16"/>
    <p:sldId id="277" r:id="rId17"/>
    <p:sldId id="278" r:id="rId18"/>
    <p:sldId id="279" r:id="rId19"/>
    <p:sldId id="280" r:id="rId20"/>
    <p:sldId id="275" r:id="rId21"/>
    <p:sldId id="276" r:id="rId22"/>
    <p:sldId id="282"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861604C-5CD4-4746-ACCB-C16CE27871EC}">
          <p14:sldIdLst>
            <p14:sldId id="256"/>
            <p14:sldId id="257"/>
            <p14:sldId id="271"/>
            <p14:sldId id="270"/>
            <p14:sldId id="259"/>
            <p14:sldId id="260"/>
            <p14:sldId id="261"/>
            <p14:sldId id="264"/>
            <p14:sldId id="283"/>
            <p14:sldId id="269"/>
            <p14:sldId id="265"/>
            <p14:sldId id="272"/>
            <p14:sldId id="273"/>
            <p14:sldId id="274"/>
            <p14:sldId id="266"/>
            <p14:sldId id="277"/>
            <p14:sldId id="278"/>
            <p14:sldId id="279"/>
            <p14:sldId id="280"/>
            <p14:sldId id="275"/>
            <p14:sldId id="276"/>
            <p14:sldId id="282"/>
            <p14:sldId id="262"/>
          </p14:sldIdLst>
        </p14:section>
      </p14:sectionLst>
    </p:ext>
    <p:ext uri="{EFAFB233-063F-42B5-8137-9DF3F51BA10A}">
      <p15:sldGuideLst xmlns:p15="http://schemas.microsoft.com/office/powerpoint/2012/main">
        <p15:guide id="1" pos="1459" userDrawn="1">
          <p15:clr>
            <a:srgbClr val="A4A3A4"/>
          </p15:clr>
        </p15:guide>
        <p15:guide id="2" orient="horz" pos="1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8" y="774"/>
      </p:cViewPr>
      <p:guideLst>
        <p:guide pos="1459"/>
        <p:guide orient="horz" pos="18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4/11/2018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0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859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7676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0391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0121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3114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5676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6222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166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578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332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816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128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288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95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711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661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4/11/2018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142441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07530265.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ADC0-B343-435C-B11E-BDF399B9636C}"/>
              </a:ext>
            </a:extLst>
          </p:cNvPr>
          <p:cNvSpPr>
            <a:spLocks noGrp="1"/>
          </p:cNvSpPr>
          <p:nvPr>
            <p:ph type="title"/>
          </p:nvPr>
        </p:nvSpPr>
        <p:spPr>
          <a:xfrm>
            <a:off x="1154952" y="1049866"/>
            <a:ext cx="10033747" cy="2912533"/>
          </a:xfrm>
        </p:spPr>
        <p:txBody>
          <a:bodyPr>
            <a:normAutofit/>
          </a:bodyPr>
          <a:lstStyle/>
          <a:p>
            <a:r>
              <a:rPr lang="en-US" sz="4800" dirty="0" smtClean="0">
                <a:latin typeface="Times New Roman" panose="02020603050405020304" pitchFamily="18" charset="0"/>
                <a:cs typeface="Times New Roman" panose="02020603050405020304" pitchFamily="18" charset="0"/>
              </a:rPr>
              <a:t>SMART CARD FOR SMART CITY PEOPLE :CREDIT CARD CUSTOMERS PREDICTION</a:t>
            </a:r>
            <a:endParaRPr lang="en-US"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3FBABCE-3D91-4CCD-A237-C3C2D1F70627}"/>
              </a:ext>
            </a:extLst>
          </p:cNvPr>
          <p:cNvSpPr>
            <a:spLocks noGrp="1"/>
          </p:cNvSpPr>
          <p:nvPr>
            <p:ph type="body" idx="1"/>
          </p:nvPr>
        </p:nvSpPr>
        <p:spPr>
          <a:xfrm>
            <a:off x="7046364" y="5149168"/>
            <a:ext cx="4294736" cy="1140644"/>
          </a:xfrm>
        </p:spPr>
        <p:txBody>
          <a:bodyPr>
            <a:normAutofit fontScale="85000" lnSpcReduction="10000"/>
          </a:bodyPr>
          <a:lstStyle/>
          <a:p>
            <a:r>
              <a:rPr lang="en-US" sz="2100" dirty="0" smtClean="0">
                <a:latin typeface="Times New Roman" panose="02020603050405020304" pitchFamily="18" charset="0"/>
                <a:cs typeface="Times New Roman" panose="02020603050405020304" pitchFamily="18" charset="0"/>
              </a:rPr>
              <a:t>DONE BY</a:t>
            </a:r>
          </a:p>
          <a:p>
            <a:r>
              <a:rPr lang="en-US" sz="2100" dirty="0" smtClean="0">
                <a:latin typeface="Times New Roman" panose="02020603050405020304" pitchFamily="18" charset="0"/>
                <a:cs typeface="Times New Roman" panose="02020603050405020304" pitchFamily="18" charset="0"/>
              </a:rPr>
              <a:t>JOHNSON SAJJIN RAJ.N (</a:t>
            </a:r>
            <a:r>
              <a:rPr lang="en-US" sz="2100" dirty="0" smtClean="0">
                <a:solidFill>
                  <a:schemeClr val="tx1"/>
                </a:solidFill>
                <a:latin typeface="Times New Roman" panose="02020603050405020304" pitchFamily="18" charset="0"/>
                <a:cs typeface="Times New Roman" panose="02020603050405020304" pitchFamily="18" charset="0"/>
              </a:rPr>
              <a:t>210214205004</a:t>
            </a:r>
            <a:r>
              <a:rPr lang="en-US" sz="2100" dirty="0" smtClean="0">
                <a:latin typeface="Times New Roman" panose="02020603050405020304" pitchFamily="18" charset="0"/>
                <a:cs typeface="Times New Roman" panose="02020603050405020304" pitchFamily="18" charset="0"/>
              </a:rPr>
              <a:t>)</a:t>
            </a:r>
          </a:p>
          <a:p>
            <a:r>
              <a:rPr lang="en-US" sz="2100" dirty="0" smtClean="0">
                <a:latin typeface="Times New Roman" panose="02020603050405020304" pitchFamily="18" charset="0"/>
                <a:cs typeface="Times New Roman" panose="02020603050405020304" pitchFamily="18" charset="0"/>
              </a:rPr>
              <a:t>NIVESH S.K </a:t>
            </a:r>
            <a:r>
              <a:rPr lang="en-US" sz="2100" dirty="0">
                <a:latin typeface="Times New Roman" panose="02020603050405020304" pitchFamily="18" charset="0"/>
                <a:cs typeface="Times New Roman" panose="02020603050405020304" pitchFamily="18" charset="0"/>
              </a:rPr>
              <a:t>(</a:t>
            </a:r>
            <a:r>
              <a:rPr lang="en-US" sz="2100" dirty="0" smtClean="0">
                <a:solidFill>
                  <a:schemeClr val="tx1"/>
                </a:solidFill>
                <a:latin typeface="Times New Roman" panose="02020603050405020304" pitchFamily="18" charset="0"/>
                <a:cs typeface="Times New Roman" panose="02020603050405020304" pitchFamily="18" charset="0"/>
              </a:rPr>
              <a:t>210214205007</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5149168"/>
            <a:ext cx="4251960"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GUIDED BY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DR.M.P.SIVARAM KUMAR  ME.,P.HD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71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a:xfrm>
            <a:off x="1154954" y="2603500"/>
            <a:ext cx="10427446" cy="3416300"/>
          </a:xfrm>
        </p:spPr>
        <p:txBody>
          <a:bodyPr>
            <a:normAutofit/>
          </a:bodyPr>
          <a:lstStyle/>
          <a:p>
            <a:r>
              <a:rPr lang="en-US" sz="2400" dirty="0" smtClean="0">
                <a:latin typeface="Times New Roman" panose="02020603050405020304" pitchFamily="18" charset="0"/>
                <a:cs typeface="Times New Roman" panose="02020603050405020304" pitchFamily="18" charset="0"/>
              </a:rPr>
              <a:t>B_CARD REGISTRATION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Link all accounts in the single account.                                                                                                                                 </a:t>
            </a:r>
          </a:p>
          <a:p>
            <a:r>
              <a:rPr lang="en-US" sz="2400" dirty="0" smtClean="0">
                <a:latin typeface="Times New Roman" panose="02020603050405020304" pitchFamily="18" charset="0"/>
                <a:cs typeface="Times New Roman" panose="02020603050405020304" pitchFamily="18" charset="0"/>
              </a:rPr>
              <a:t>CREDIT CARD USER PREDICTION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Using the card holder’s data predict the customers by data mining  prediction techniques</a:t>
            </a:r>
            <a:r>
              <a:rPr lang="en-US"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OTHER </a:t>
            </a:r>
            <a:r>
              <a:rPr lang="en-IN" sz="2400" dirty="0">
                <a:latin typeface="Times New Roman" panose="02020603050405020304" pitchFamily="18" charset="0"/>
                <a:cs typeface="Times New Roman" panose="02020603050405020304" pitchFamily="18" charset="0"/>
              </a:rPr>
              <a:t>SMART CARD INFORMATION UPDATE </a:t>
            </a:r>
            <a:endParaRPr lang="en-IN"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update medical, property, gold, family information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00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1" y="596900"/>
            <a:ext cx="10396882" cy="1151965"/>
          </a:xfrm>
        </p:spPr>
        <p:txBody>
          <a:bodyPr/>
          <a:lstStyle/>
          <a:p>
            <a:r>
              <a:rPr lang="en-US" dirty="0" smtClean="0">
                <a:latin typeface="Times New Roman" panose="02020603050405020304" pitchFamily="18" charset="0"/>
                <a:cs typeface="Times New Roman" panose="02020603050405020304" pitchFamily="18" charset="0"/>
              </a:rPr>
              <a:t>B CARD REGISTRATION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676" y="2400300"/>
            <a:ext cx="10394707" cy="5615885"/>
          </a:xfrm>
        </p:spPr>
        <p:txBody>
          <a:bodyPr/>
          <a:lstStyle/>
          <a:p>
            <a:r>
              <a:rPr lang="en-US" sz="2400" dirty="0" smtClean="0">
                <a:latin typeface="Times New Roman" panose="02020603050405020304" pitchFamily="18" charset="0"/>
                <a:cs typeface="Times New Roman" panose="02020603050405020304" pitchFamily="18" charset="0"/>
              </a:rPr>
              <a:t>Update all bank and loan account data use the account numbers register  the b card the current status of the  those account are update and report will be display.</a:t>
            </a:r>
          </a:p>
          <a:p>
            <a:endParaRPr lang="en-IN"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FEEB7B4B-766F-4CA4-B49C-A94DE189F58A}"/>
              </a:ext>
            </a:extLst>
          </p:cNvPr>
          <p:cNvPicPr>
            <a:picLocks noChangeAspect="1"/>
          </p:cNvPicPr>
          <p:nvPr/>
        </p:nvPicPr>
        <p:blipFill>
          <a:blip r:embed="rId2"/>
          <a:stretch>
            <a:fillRect/>
          </a:stretch>
        </p:blipFill>
        <p:spPr>
          <a:xfrm>
            <a:off x="1866900" y="3187700"/>
            <a:ext cx="7188200" cy="3435767"/>
          </a:xfrm>
          <a:prstGeom prst="rect">
            <a:avLst/>
          </a:prstGeom>
        </p:spPr>
      </p:pic>
    </p:spTree>
    <p:extLst>
      <p:ext uri="{BB962C8B-B14F-4D97-AF65-F5344CB8AC3E}">
        <p14:creationId xmlns:p14="http://schemas.microsoft.com/office/powerpoint/2010/main" val="13893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output</a:t>
            </a:r>
            <a:endParaRPr lang="en-IN"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b="7120"/>
          <a:stretch/>
        </p:blipFill>
        <p:spPr>
          <a:xfrm>
            <a:off x="1154954" y="2603500"/>
            <a:ext cx="9614645" cy="3644900"/>
          </a:xfrm>
        </p:spPr>
      </p:pic>
    </p:spTree>
    <p:extLst>
      <p:ext uri="{BB962C8B-B14F-4D97-AF65-F5344CB8AC3E}">
        <p14:creationId xmlns:p14="http://schemas.microsoft.com/office/powerpoint/2010/main" val="417682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7340"/>
          <a:stretch/>
        </p:blipFill>
        <p:spPr>
          <a:xfrm>
            <a:off x="1193800" y="750277"/>
            <a:ext cx="10058400" cy="5066323"/>
          </a:xfrm>
          <a:prstGeom prst="rect">
            <a:avLst/>
          </a:prstGeom>
        </p:spPr>
      </p:pic>
    </p:spTree>
    <p:extLst>
      <p:ext uri="{BB962C8B-B14F-4D97-AF65-F5344CB8AC3E}">
        <p14:creationId xmlns:p14="http://schemas.microsoft.com/office/powerpoint/2010/main" val="149897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7400"/>
          <a:stretch/>
        </p:blipFill>
        <p:spPr>
          <a:xfrm>
            <a:off x="1066800" y="488740"/>
            <a:ext cx="10058400" cy="5035760"/>
          </a:xfrm>
          <a:prstGeom prst="rect">
            <a:avLst/>
          </a:prstGeom>
        </p:spPr>
      </p:pic>
    </p:spTree>
    <p:extLst>
      <p:ext uri="{BB962C8B-B14F-4D97-AF65-F5344CB8AC3E}">
        <p14:creationId xmlns:p14="http://schemas.microsoft.com/office/powerpoint/2010/main" val="216496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393700"/>
            <a:ext cx="10396882" cy="1151965"/>
          </a:xfrm>
        </p:spPr>
        <p:txBody>
          <a:bodyPr/>
          <a:lstStyle/>
          <a:p>
            <a:r>
              <a:rPr lang="en-US" sz="4000" dirty="0" smtClean="0">
                <a:latin typeface="Times New Roman" panose="02020603050405020304" pitchFamily="18" charset="0"/>
                <a:cs typeface="Times New Roman" panose="02020603050405020304" pitchFamily="18" charset="0"/>
              </a:rPr>
              <a:t>CREDIT CARD USER PREDICTION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4500" y="2368196"/>
            <a:ext cx="10394707" cy="2991204"/>
          </a:xfrm>
        </p:spPr>
        <p:txBody>
          <a:bodyPr>
            <a:normAutofit/>
          </a:bodyPr>
          <a:lstStyle/>
          <a:p>
            <a:r>
              <a:rPr lang="en-US" sz="2400" dirty="0" smtClean="0">
                <a:latin typeface="Times New Roman" panose="02020603050405020304" pitchFamily="18" charset="0"/>
                <a:cs typeface="Times New Roman" panose="02020603050405020304" pitchFamily="18" charset="0"/>
              </a:rPr>
              <a:t>Credit card agent login the system and give the b card number and agency pin to login .</a:t>
            </a:r>
          </a:p>
          <a:p>
            <a:r>
              <a:rPr lang="en-US" sz="2400" dirty="0">
                <a:latin typeface="Times New Roman" panose="02020603050405020304" pitchFamily="18" charset="0"/>
                <a:cs typeface="Times New Roman" panose="02020603050405020304" pitchFamily="18" charset="0"/>
              </a:rPr>
              <a:t>eligible b card member are predict by the  loan and bank account data .if the member eligible then credit card number will be generate and the data are get by the b card.</a:t>
            </a:r>
          </a:p>
          <a:p>
            <a:r>
              <a:rPr lang="en-US" sz="2400" dirty="0">
                <a:latin typeface="Times New Roman" panose="02020603050405020304" pitchFamily="18" charset="0"/>
                <a:cs typeface="Times New Roman" panose="02020603050405020304" pitchFamily="18" charset="0"/>
              </a:rPr>
              <a:t>Otherwise the store it in a risky </a:t>
            </a:r>
            <a:r>
              <a:rPr lang="en-US" sz="2400">
                <a:latin typeface="Times New Roman" panose="02020603050405020304" pitchFamily="18" charset="0"/>
                <a:cs typeface="Times New Roman" panose="02020603050405020304" pitchFamily="18" charset="0"/>
              </a:rPr>
              <a:t>customer </a:t>
            </a:r>
            <a:r>
              <a:rPr lang="en-US" sz="2400" smtClean="0">
                <a:latin typeface="Times New Roman" panose="02020603050405020304" pitchFamily="18" charset="0"/>
                <a:cs typeface="Times New Roman" panose="02020603050405020304" pitchFamily="18" charset="0"/>
              </a:rPr>
              <a:t>database</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16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7909"/>
          <a:stretch/>
        </p:blipFill>
        <p:spPr>
          <a:xfrm>
            <a:off x="1003300" y="1119275"/>
            <a:ext cx="10058400" cy="5014826"/>
          </a:xfrm>
          <a:prstGeom prst="rect">
            <a:avLst/>
          </a:prstGeom>
        </p:spPr>
      </p:pic>
    </p:spTree>
    <p:extLst>
      <p:ext uri="{BB962C8B-B14F-4D97-AF65-F5344CB8AC3E}">
        <p14:creationId xmlns:p14="http://schemas.microsoft.com/office/powerpoint/2010/main" val="401510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9654"/>
          <a:stretch/>
        </p:blipFill>
        <p:spPr>
          <a:xfrm>
            <a:off x="698500" y="789772"/>
            <a:ext cx="10172700" cy="4899828"/>
          </a:xfrm>
          <a:prstGeom prst="rect">
            <a:avLst/>
          </a:prstGeom>
        </p:spPr>
      </p:pic>
    </p:spTree>
    <p:extLst>
      <p:ext uri="{BB962C8B-B14F-4D97-AF65-F5344CB8AC3E}">
        <p14:creationId xmlns:p14="http://schemas.microsoft.com/office/powerpoint/2010/main" val="35376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8096"/>
          <a:stretch/>
        </p:blipFill>
        <p:spPr>
          <a:xfrm>
            <a:off x="947451" y="976677"/>
            <a:ext cx="10058400" cy="5038533"/>
          </a:xfrm>
          <a:prstGeom prst="rect">
            <a:avLst/>
          </a:prstGeom>
        </p:spPr>
      </p:pic>
    </p:spTree>
    <p:extLst>
      <p:ext uri="{BB962C8B-B14F-4D97-AF65-F5344CB8AC3E}">
        <p14:creationId xmlns:p14="http://schemas.microsoft.com/office/powerpoint/2010/main" val="2188158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2662237"/>
            <a:ext cx="6191250" cy="1533525"/>
          </a:xfrm>
          <a:prstGeom prst="rect">
            <a:avLst/>
          </a:prstGeom>
        </p:spPr>
      </p:pic>
    </p:spTree>
    <p:extLst>
      <p:ext uri="{BB962C8B-B14F-4D97-AF65-F5344CB8AC3E}">
        <p14:creationId xmlns:p14="http://schemas.microsoft.com/office/powerpoint/2010/main" val="20316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22A6-F279-4533-8875-AC050EE1E6BC}"/>
              </a:ext>
            </a:extLst>
          </p:cNvPr>
          <p:cNvSpPr>
            <a:spLocks noGrp="1"/>
          </p:cNvSpPr>
          <p:nvPr>
            <p:ph type="title"/>
          </p:nvPr>
        </p:nvSpPr>
        <p:spPr>
          <a:xfrm>
            <a:off x="1016001" y="571500"/>
            <a:ext cx="10396882" cy="1151965"/>
          </a:xfrm>
        </p:spPr>
        <p:txBody>
          <a:bodyPr/>
          <a:lstStyle/>
          <a:p>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FC1A7E-A4B7-469E-867F-4E44D6EE7590}"/>
              </a:ext>
            </a:extLst>
          </p:cNvPr>
          <p:cNvSpPr>
            <a:spLocks noGrp="1"/>
          </p:cNvSpPr>
          <p:nvPr>
            <p:ph idx="1"/>
          </p:nvPr>
        </p:nvSpPr>
        <p:spPr>
          <a:xfrm>
            <a:off x="913774" y="2367092"/>
            <a:ext cx="10363826" cy="4490907"/>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government try to all the people details </a:t>
            </a:r>
            <a:r>
              <a:rPr lang="en-US" sz="2400" dirty="0" smtClean="0">
                <a:latin typeface="Times New Roman" panose="02020603050405020304" pitchFamily="18" charset="0"/>
                <a:cs typeface="Times New Roman" panose="02020603050405020304" pitchFamily="18" charset="0"/>
              </a:rPr>
              <a:t>digitalized.</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Because when digitalized people </a:t>
            </a:r>
            <a:r>
              <a:rPr lang="en-US" sz="2400" dirty="0" smtClean="0">
                <a:latin typeface="Times New Roman" panose="02020603050405020304" pitchFamily="18" charset="0"/>
                <a:cs typeface="Times New Roman" panose="02020603050405020304" pitchFamily="18" charset="0"/>
              </a:rPr>
              <a:t>information get anywhere in the world.</a:t>
            </a:r>
          </a:p>
          <a:p>
            <a:r>
              <a:rPr lang="en-US" sz="2400" dirty="0" smtClean="0">
                <a:latin typeface="Times New Roman" panose="02020603050405020304" pitchFamily="18" charset="0"/>
                <a:cs typeface="Times New Roman" panose="02020603050405020304" pitchFamily="18" charset="0"/>
              </a:rPr>
              <a:t>India doing </a:t>
            </a:r>
            <a:r>
              <a:rPr lang="en-US" sz="2400" dirty="0" smtClean="0">
                <a:latin typeface="Times New Roman" panose="02020603050405020304" pitchFamily="18" charset="0"/>
                <a:cs typeface="Times New Roman" panose="02020603050405020304" pitchFamily="18" charset="0"/>
              </a:rPr>
              <a:t>many  </a:t>
            </a:r>
            <a:r>
              <a:rPr lang="en-US" sz="2400" dirty="0" smtClean="0">
                <a:latin typeface="Times New Roman" panose="02020603050405020304" pitchFamily="18" charset="0"/>
                <a:cs typeface="Times New Roman" panose="02020603050405020304" pitchFamily="18" charset="0"/>
              </a:rPr>
              <a:t>project </a:t>
            </a:r>
            <a:r>
              <a:rPr lang="en-US" sz="2400" dirty="0" smtClean="0">
                <a:latin typeface="Times New Roman" panose="02020603050405020304" pitchFamily="18" charset="0"/>
                <a:cs typeface="Times New Roman" panose="02020603050405020304" pitchFamily="18" charset="0"/>
              </a:rPr>
              <a:t>for digital </a:t>
            </a:r>
            <a:r>
              <a:rPr lang="en-US" sz="2400" dirty="0" err="1" smtClean="0">
                <a:latin typeface="Times New Roman" panose="02020603050405020304" pitchFamily="18" charset="0"/>
                <a:cs typeface="Times New Roman" panose="02020603050405020304" pitchFamily="18" charset="0"/>
              </a:rPr>
              <a:t>india</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If the smart city how the people information maintains by the government and how use the smart card information in different application.</a:t>
            </a:r>
          </a:p>
          <a:p>
            <a:r>
              <a:rPr lang="en-US" sz="2400" dirty="0" smtClean="0">
                <a:latin typeface="Times New Roman" panose="02020603050405020304" pitchFamily="18" charset="0"/>
                <a:cs typeface="Times New Roman" panose="02020603050405020304" pitchFamily="18" charset="0"/>
              </a:rPr>
              <a:t>We did the project for use of bank, use of medical information in the smart cities.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322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9239"/>
          <a:stretch/>
        </p:blipFill>
        <p:spPr>
          <a:xfrm>
            <a:off x="965200" y="695011"/>
            <a:ext cx="10058400" cy="4969189"/>
          </a:xfrm>
          <a:prstGeom prst="rect">
            <a:avLst/>
          </a:prstGeom>
        </p:spPr>
      </p:pic>
    </p:spTree>
    <p:extLst>
      <p:ext uri="{BB962C8B-B14F-4D97-AF65-F5344CB8AC3E}">
        <p14:creationId xmlns:p14="http://schemas.microsoft.com/office/powerpoint/2010/main" val="1847310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9662"/>
          <a:stretch/>
        </p:blipFill>
        <p:spPr>
          <a:xfrm>
            <a:off x="1041400" y="1042377"/>
            <a:ext cx="10058400" cy="4939323"/>
          </a:xfrm>
          <a:prstGeom prst="rect">
            <a:avLst/>
          </a:prstGeom>
        </p:spPr>
      </p:pic>
    </p:spTree>
    <p:extLst>
      <p:ext uri="{BB962C8B-B14F-4D97-AF65-F5344CB8AC3E}">
        <p14:creationId xmlns:p14="http://schemas.microsoft.com/office/powerpoint/2010/main" val="79344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 the future plan for the system is concentration on the medical field. If the patient admits in serious condition at this condition doctor have previous medical report that useful to the doctor further treatment </a:t>
            </a:r>
            <a:r>
              <a:rPr lang="en-IN" dirty="0" smtClean="0">
                <a:latin typeface="Times New Roman" panose="02020603050405020304" pitchFamily="18" charset="0"/>
                <a:cs typeface="Times New Roman" panose="02020603050405020304" pitchFamily="18" charset="0"/>
              </a:rPr>
              <a:t>suddenly.</a:t>
            </a: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people information’s are the maintain in the database with high firewall security over the internet.</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smart card information’s are get by the public key exchange technique.</a:t>
            </a:r>
          </a:p>
        </p:txBody>
      </p:sp>
    </p:spTree>
    <p:extLst>
      <p:ext uri="{BB962C8B-B14F-4D97-AF65-F5344CB8AC3E}">
        <p14:creationId xmlns:p14="http://schemas.microsoft.com/office/powerpoint/2010/main" val="56099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204F-D68E-41AA-8876-0D17D6891FA3}"/>
              </a:ext>
            </a:extLst>
          </p:cNvPr>
          <p:cNvSpPr>
            <a:spLocks noGrp="1"/>
          </p:cNvSpPr>
          <p:nvPr>
            <p:ph type="title"/>
          </p:nvPr>
        </p:nvSpPr>
        <p:spPr>
          <a:xfrm>
            <a:off x="723900" y="846668"/>
            <a:ext cx="8761413" cy="706964"/>
          </a:xfrm>
        </p:spPr>
        <p:txBody>
          <a:bodyPr/>
          <a:lstStyle/>
          <a:p>
            <a:r>
              <a:rPr lang="en-US" dirty="0" smtClean="0">
                <a:latin typeface="Times New Roman" panose="02020603050405020304" pitchFamily="18" charset="0"/>
                <a:cs typeface="Times New Roman" panose="02020603050405020304" pitchFamily="18" charset="0"/>
              </a:rPr>
              <a:t>DOMAIN EXPLANATION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13F73D-BB9C-4E49-A9F4-2D15E74C6B91}"/>
              </a:ext>
            </a:extLst>
          </p:cNvPr>
          <p:cNvSpPr>
            <a:spLocks noGrp="1"/>
          </p:cNvSpPr>
          <p:nvPr>
            <p:ph idx="1"/>
          </p:nvPr>
        </p:nvSpPr>
        <p:spPr>
          <a:xfrm>
            <a:off x="723900" y="2603500"/>
            <a:ext cx="9256713" cy="3416300"/>
          </a:xfrm>
        </p:spPr>
        <p:txBody>
          <a:bodyPr>
            <a:normAutofit/>
          </a:bodyPr>
          <a:lstStyle/>
          <a:p>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cards </a:t>
            </a:r>
            <a:r>
              <a:rPr lang="en-US" sz="2400" dirty="0">
                <a:latin typeface="Times New Roman" panose="02020603050405020304" pitchFamily="18" charset="0"/>
                <a:cs typeface="Times New Roman" panose="02020603050405020304" pitchFamily="18" charset="0"/>
              </a:rPr>
              <a:t>information are store into the big data. The data of the customers extracting from database by the </a:t>
            </a:r>
            <a:r>
              <a:rPr lang="en-US" sz="2400" b="1" dirty="0" smtClean="0">
                <a:latin typeface="Times New Roman" panose="02020603050405020304" pitchFamily="18" charset="0"/>
                <a:cs typeface="Times New Roman" panose="02020603050405020304" pitchFamily="18" charset="0"/>
              </a:rPr>
              <a:t>DATA MINING </a:t>
            </a:r>
            <a:r>
              <a:rPr lang="en-US" sz="2400" dirty="0" smtClean="0">
                <a:latin typeface="Times New Roman" panose="02020603050405020304" pitchFamily="18" charset="0"/>
                <a:cs typeface="Times New Roman" panose="02020603050405020304" pitchFamily="18" charset="0"/>
              </a:rPr>
              <a:t>algorithms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Association rule using for mining the data from the data ware house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each customers data in the database will be get by the single number.</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23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a:xfrm>
            <a:off x="551329" y="2603500"/>
            <a:ext cx="11066930" cy="3904876"/>
          </a:xfrm>
        </p:spPr>
        <p:txBody>
          <a:bodyPr>
            <a:normAutofit/>
          </a:bodyPr>
          <a:lstStyle/>
          <a:p>
            <a:pPr marL="0" indent="0">
              <a:buNone/>
            </a:pPr>
            <a:r>
              <a:rPr lang="en-IN" sz="2400" b="1" i="1" dirty="0" smtClean="0"/>
              <a:t>HUMAN HEART DISEASE PREDICTION SYSTEM USING DATA MINING TECHNIQUES</a:t>
            </a:r>
            <a:r>
              <a:rPr lang="en-US" dirty="0" smtClean="0">
                <a:solidFill>
                  <a:srgbClr val="C00000"/>
                </a:solidFill>
                <a:latin typeface="Times New Roman" panose="02020603050405020304" pitchFamily="18" charset="0"/>
                <a:cs typeface="Times New Roman" panose="02020603050405020304" pitchFamily="18" charset="0"/>
              </a:rPr>
              <a:t>   </a:t>
            </a:r>
          </a:p>
          <a:p>
            <a:pPr marL="0"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   AUTHOR:</a:t>
            </a:r>
            <a:r>
              <a:rPr lang="en-IN" i="1" dirty="0"/>
              <a:t>Theresa </a:t>
            </a:r>
            <a:r>
              <a:rPr lang="en-IN" i="1" dirty="0" smtClean="0"/>
              <a:t>Prince. R ,</a:t>
            </a:r>
            <a:r>
              <a:rPr lang="en-IN" i="1" dirty="0"/>
              <a:t> J. Thomas</a:t>
            </a:r>
            <a:endParaRPr lang="en-IN" dirty="0">
              <a:latin typeface="TimesNewRoman"/>
            </a:endParaRPr>
          </a:p>
          <a:p>
            <a:pPr marL="0" indent="0">
              <a:buNone/>
            </a:pPr>
            <a:r>
              <a:rPr lang="en-US" dirty="0">
                <a:solidFill>
                  <a:srgbClr val="C00000"/>
                </a:solidFill>
                <a:latin typeface="TimesNewRoman"/>
                <a:cs typeface="Times New Roman" panose="02020603050405020304" pitchFamily="18" charset="0"/>
              </a:rPr>
              <a:t>   PUBLISHED ON:</a:t>
            </a:r>
            <a:r>
              <a:rPr lang="en-IN" dirty="0" smtClean="0">
                <a:latin typeface="HelveticaNeue-Roman"/>
              </a:rPr>
              <a:t>2016.</a:t>
            </a:r>
            <a:endParaRPr lang="en-IN" dirty="0">
              <a:latin typeface="HelveticaNeue-Roman"/>
            </a:endParaRPr>
          </a:p>
          <a:p>
            <a:pPr marL="0" indent="0">
              <a:buNone/>
            </a:pPr>
            <a:r>
              <a:rPr lang="en-US" dirty="0">
                <a:solidFill>
                  <a:srgbClr val="C00000"/>
                </a:solidFill>
                <a:latin typeface="HelveticaNeue-Roman"/>
                <a:cs typeface="Times New Roman" panose="02020603050405020304" pitchFamily="18" charset="0"/>
              </a:rPr>
              <a:t>   DESCRIPTION:</a:t>
            </a:r>
          </a:p>
          <a:p>
            <a:pPr marL="0" indent="0">
              <a:buNone/>
            </a:pPr>
            <a:r>
              <a:rPr lang="en-US" dirty="0">
                <a:solidFill>
                  <a:srgbClr val="C00000"/>
                </a:solidFill>
                <a:latin typeface="HelveticaNeue-Roman"/>
                <a:cs typeface="Times New Roman" panose="02020603050405020304" pitchFamily="18" charset="0"/>
              </a:rPr>
              <a:t>	</a:t>
            </a:r>
            <a:r>
              <a:rPr lang="en-IN" b="1" i="1" dirty="0"/>
              <a:t>Each individual has different values for Blood </a:t>
            </a:r>
            <a:r>
              <a:rPr lang="en-IN" b="1" i="1" dirty="0" smtClean="0"/>
              <a:t>pressure, cholesterol </a:t>
            </a:r>
            <a:r>
              <a:rPr lang="en-IN" b="1" i="1" dirty="0"/>
              <a:t>and pulse rate. But according to medically </a:t>
            </a:r>
            <a:r>
              <a:rPr lang="en-IN" b="1" i="1" dirty="0" smtClean="0"/>
              <a:t>proven results </a:t>
            </a:r>
            <a:r>
              <a:rPr lang="en-IN" b="1" i="1" dirty="0"/>
              <a:t>the normal values of Blood pressure is </a:t>
            </a:r>
            <a:r>
              <a:rPr lang="en-IN" b="1" i="1" dirty="0" smtClean="0"/>
              <a:t>120/90, cholesterol </a:t>
            </a:r>
            <a:r>
              <a:rPr lang="en-IN" b="1" i="1" dirty="0"/>
              <a:t>is and pulse rate is </a:t>
            </a:r>
            <a:r>
              <a:rPr lang="en-IN" b="1" i="1" dirty="0" smtClean="0"/>
              <a:t>72.</a:t>
            </a:r>
          </a:p>
          <a:p>
            <a:r>
              <a:rPr lang="en-US" b="1" dirty="0">
                <a:solidFill>
                  <a:srgbClr val="C00000"/>
                </a:solidFill>
                <a:latin typeface="Times New Roman" panose="02020603050405020304" pitchFamily="18" charset="0"/>
                <a:cs typeface="Times New Roman" panose="02020603050405020304" pitchFamily="18" charset="0"/>
                <a:hlinkClick r:id="rId2" action="ppaction://hlinkfile"/>
              </a:rPr>
              <a:t>click</a:t>
            </a:r>
            <a:endParaRPr lang="en-IN" dirty="0"/>
          </a:p>
        </p:txBody>
      </p:sp>
    </p:spTree>
    <p:extLst>
      <p:ext uri="{BB962C8B-B14F-4D97-AF65-F5344CB8AC3E}">
        <p14:creationId xmlns:p14="http://schemas.microsoft.com/office/powerpoint/2010/main" val="350990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a:t>
            </a:r>
            <a:r>
              <a:rPr lang="en-IN" dirty="0" smtClean="0">
                <a:latin typeface="Times New Roman" panose="02020603050405020304" pitchFamily="18" charset="0"/>
                <a:cs typeface="Times New Roman" panose="02020603050405020304" pitchFamily="18" charset="0"/>
              </a:rPr>
              <a:t>REVIEW</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7754" y="2514599"/>
            <a:ext cx="10718799" cy="3343835"/>
          </a:xfrm>
        </p:spPr>
        <p:txBody>
          <a:bodyPr/>
          <a:lstStyle/>
          <a:p>
            <a:pPr marL="0" indent="0">
              <a:buNone/>
            </a:pPr>
            <a:r>
              <a:rPr lang="en-IN" sz="2400" dirty="0" smtClean="0">
                <a:solidFill>
                  <a:schemeClr val="accent5"/>
                </a:solidFill>
                <a:latin typeface="Times New Roman" panose="02020603050405020304" pitchFamily="18" charset="0"/>
                <a:cs typeface="Times New Roman" panose="02020603050405020304" pitchFamily="18" charset="0"/>
              </a:rPr>
              <a:t>Credit </a:t>
            </a:r>
            <a:r>
              <a:rPr lang="en-IN" sz="2400" dirty="0">
                <a:solidFill>
                  <a:schemeClr val="accent5"/>
                </a:solidFill>
                <a:latin typeface="Times New Roman" panose="02020603050405020304" pitchFamily="18" charset="0"/>
                <a:cs typeface="Times New Roman" panose="02020603050405020304" pitchFamily="18" charset="0"/>
              </a:rPr>
              <a:t>Card Fraud Detection Based on Transaction Behaviour </a:t>
            </a:r>
            <a:endParaRPr lang="en-IN" sz="2400" dirty="0" smtClean="0">
              <a:solidFill>
                <a:schemeClr val="accent5"/>
              </a:solidFill>
              <a:latin typeface="Times New Roman" panose="02020603050405020304" pitchFamily="18" charset="0"/>
              <a:cs typeface="Times New Roman" panose="02020603050405020304" pitchFamily="18" charset="0"/>
            </a:endParaRPr>
          </a:p>
          <a:p>
            <a:pPr marL="0" indent="0">
              <a:buNone/>
            </a:pPr>
            <a:r>
              <a:rPr lang="en-US" dirty="0" smtClean="0">
                <a:solidFill>
                  <a:srgbClr val="C00000"/>
                </a:solidFill>
                <a:latin typeface="Times New Roman" panose="02020603050405020304" pitchFamily="18" charset="0"/>
                <a:cs typeface="Times New Roman" panose="02020603050405020304" pitchFamily="18" charset="0"/>
              </a:rPr>
              <a:t>    AUTHOR:</a:t>
            </a:r>
            <a:r>
              <a:rPr lang="en-IN" dirty="0">
                <a:latin typeface="Times New Roman" panose="02020603050405020304" pitchFamily="18" charset="0"/>
                <a:cs typeface="Times New Roman" panose="02020603050405020304" pitchFamily="18" charset="0"/>
              </a:rPr>
              <a:t>John </a:t>
            </a:r>
            <a:r>
              <a:rPr lang="en-IN" dirty="0" smtClean="0">
                <a:latin typeface="Times New Roman" panose="02020603050405020304" pitchFamily="18" charset="0"/>
                <a:cs typeface="Times New Roman" panose="02020603050405020304" pitchFamily="18" charset="0"/>
              </a:rPr>
              <a:t>Richard </a:t>
            </a:r>
            <a:r>
              <a:rPr lang="en-IN" dirty="0">
                <a:latin typeface="Times New Roman" panose="02020603050405020304" pitchFamily="18" charset="0"/>
                <a:cs typeface="Times New Roman" panose="02020603050405020304" pitchFamily="18" charset="0"/>
              </a:rPr>
              <a:t>D. </a:t>
            </a:r>
            <a:r>
              <a:rPr lang="en-IN" dirty="0" smtClean="0">
                <a:latin typeface="Times New Roman" panose="02020603050405020304" pitchFamily="18" charset="0"/>
                <a:cs typeface="Times New Roman" panose="02020603050405020304" pitchFamily="18" charset="0"/>
              </a:rPr>
              <a:t>Kho,</a:t>
            </a:r>
            <a:r>
              <a:rPr lang="en-IN" dirty="0">
                <a:latin typeface="Times New Roman" panose="02020603050405020304" pitchFamily="18" charset="0"/>
                <a:cs typeface="Times New Roman" panose="02020603050405020304" pitchFamily="18" charset="0"/>
              </a:rPr>
              <a:t> Larry A. </a:t>
            </a:r>
            <a:r>
              <a:rPr lang="en-IN" dirty="0" smtClean="0">
                <a:latin typeface="Times New Roman" panose="02020603050405020304" pitchFamily="18" charset="0"/>
                <a:cs typeface="Times New Roman" panose="02020603050405020304" pitchFamily="18" charset="0"/>
              </a:rPr>
              <a:t>Vea.</a:t>
            </a:r>
          </a:p>
          <a:p>
            <a:pPr marL="0"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  PUBLISHED ON:</a:t>
            </a:r>
            <a:r>
              <a:rPr lang="en-IN" dirty="0" smtClean="0">
                <a:latin typeface="Times New Roman" panose="02020603050405020304" pitchFamily="18" charset="0"/>
                <a:cs typeface="Times New Roman" panose="02020603050405020304" pitchFamily="18" charset="0"/>
              </a:rPr>
              <a:t>2017.</a:t>
            </a:r>
          </a:p>
          <a:p>
            <a:pPr marL="0"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  DESCRIPTION:</a:t>
            </a:r>
          </a:p>
          <a:p>
            <a:pPr marL="0" indent="0">
              <a:buNone/>
            </a:pPr>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This </a:t>
            </a:r>
            <a:r>
              <a:rPr lang="en-IN" b="1" dirty="0">
                <a:latin typeface="Times New Roman" panose="02020603050405020304" pitchFamily="18" charset="0"/>
                <a:cs typeface="Times New Roman" panose="02020603050405020304" pitchFamily="18" charset="0"/>
              </a:rPr>
              <a:t>paper </a:t>
            </a:r>
            <a:r>
              <a:rPr lang="en-IN" b="1" dirty="0" smtClean="0">
                <a:latin typeface="Times New Roman" panose="02020603050405020304" pitchFamily="18" charset="0"/>
                <a:cs typeface="Times New Roman" panose="02020603050405020304" pitchFamily="18" charset="0"/>
              </a:rPr>
              <a:t>is suggesting </a:t>
            </a:r>
            <a:r>
              <a:rPr lang="en-IN" b="1" dirty="0">
                <a:latin typeface="Times New Roman" panose="02020603050405020304" pitchFamily="18" charset="0"/>
                <a:cs typeface="Times New Roman" panose="02020603050405020304" pitchFamily="18" charset="0"/>
              </a:rPr>
              <a:t>that a detection model must be available to </a:t>
            </a:r>
            <a:r>
              <a:rPr lang="en-IN" b="1" dirty="0" smtClean="0">
                <a:latin typeface="Times New Roman" panose="02020603050405020304" pitchFamily="18" charset="0"/>
                <a:cs typeface="Times New Roman" panose="02020603050405020304" pitchFamily="18" charset="0"/>
              </a:rPr>
              <a:t> capture the      	possible transactions </a:t>
            </a:r>
            <a:r>
              <a:rPr lang="en-IN" b="1" dirty="0">
                <a:latin typeface="Times New Roman" panose="02020603050405020304" pitchFamily="18" charset="0"/>
                <a:cs typeface="Times New Roman" panose="02020603050405020304" pitchFamily="18" charset="0"/>
              </a:rPr>
              <a:t>– a </a:t>
            </a:r>
            <a:r>
              <a:rPr lang="en-IN" b="1" dirty="0" smtClean="0">
                <a:latin typeface="Times New Roman" panose="02020603050405020304" pitchFamily="18" charset="0"/>
                <a:cs typeface="Times New Roman" panose="02020603050405020304" pitchFamily="18" charset="0"/>
              </a:rPr>
              <a:t>fall back </a:t>
            </a:r>
            <a:r>
              <a:rPr lang="en-IN" b="1" dirty="0">
                <a:latin typeface="Times New Roman" panose="02020603050405020304" pitchFamily="18" charset="0"/>
                <a:cs typeface="Times New Roman" panose="02020603050405020304" pitchFamily="18" charset="0"/>
              </a:rPr>
              <a:t>in case </a:t>
            </a:r>
            <a:r>
              <a:rPr lang="en-IN" b="1" dirty="0" smtClean="0">
                <a:latin typeface="Times New Roman" panose="02020603050405020304" pitchFamily="18" charset="0"/>
                <a:cs typeface="Times New Roman" panose="02020603050405020304" pitchFamily="18" charset="0"/>
              </a:rPr>
              <a:t>the technology </a:t>
            </a:r>
            <a:r>
              <a:rPr lang="en-IN" b="1" dirty="0">
                <a:latin typeface="Times New Roman" panose="02020603050405020304" pitchFamily="18" charset="0"/>
                <a:cs typeface="Times New Roman" panose="02020603050405020304" pitchFamily="18" charset="0"/>
              </a:rPr>
              <a:t>will </a:t>
            </a:r>
            <a:r>
              <a:rPr lang="en-IN" b="1" dirty="0" smtClean="0">
                <a:latin typeface="Times New Roman" panose="02020603050405020304" pitchFamily="18" charset="0"/>
                <a:cs typeface="Times New Roman" panose="02020603050405020304" pitchFamily="18" charset="0"/>
              </a:rPr>
              <a:t>fail.</a:t>
            </a:r>
          </a:p>
          <a:p>
            <a:pPr marL="0" indent="0">
              <a:buNone/>
            </a:pPr>
            <a:endParaRPr lang="en-IN"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51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76B9-4A93-4E05-97DC-F7C56316A157}"/>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EXISTING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F9418B-3695-4AF7-B789-C9F87D0A03EC}"/>
              </a:ext>
            </a:extLst>
          </p:cNvPr>
          <p:cNvSpPr>
            <a:spLocks noGrp="1"/>
          </p:cNvSpPr>
          <p:nvPr>
            <p:ph idx="1"/>
          </p:nvPr>
        </p:nvSpPr>
        <p:spPr>
          <a:xfrm>
            <a:off x="1154954" y="2603500"/>
            <a:ext cx="10160746" cy="3416300"/>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existing system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for the credit card system collect the bank statement and the agent gives certificate to the eligible people.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f the new patient admit in the hospital doctor don’t knew about the patient result may be do the wrong treatment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Disadvantage</a:t>
            </a:r>
          </a:p>
          <a:p>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agent may be doing some fraud to get the money from the ineligible people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Patient may be die because of wrong treatment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51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0288-2061-4E56-82F1-7707A994B9CF}"/>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PROPOSING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BC2081-1B16-498D-8A45-385267967BC3}"/>
              </a:ext>
            </a:extLst>
          </p:cNvPr>
          <p:cNvSpPr>
            <a:spLocks noGrp="1"/>
          </p:cNvSpPr>
          <p:nvPr>
            <p:ph idx="1"/>
          </p:nvPr>
        </p:nvSpPr>
        <p:spPr>
          <a:xfrm>
            <a:off x="1154954" y="2616200"/>
            <a:ext cx="10579846" cy="3416300"/>
          </a:xfrm>
        </p:spPr>
        <p:txBody>
          <a:bodyPr>
            <a:normAutofit/>
          </a:bodyPr>
          <a:lstStyle/>
          <a:p>
            <a:r>
              <a:rPr lang="en-US" sz="2400" dirty="0">
                <a:latin typeface="Times New Roman" panose="02020603050405020304" pitchFamily="18" charset="0"/>
                <a:cs typeface="Times New Roman" panose="02020603050405020304" pitchFamily="18" charset="0"/>
              </a:rPr>
              <a:t>Link the all bank account in single account that </a:t>
            </a:r>
            <a:r>
              <a:rPr lang="en-US" sz="2400" dirty="0" smtClean="0">
                <a:latin typeface="Times New Roman" panose="02020603050405020304" pitchFamily="18" charset="0"/>
                <a:cs typeface="Times New Roman" panose="02020603050405020304" pitchFamily="18" charset="0"/>
              </a:rPr>
              <a:t>useful </a:t>
            </a:r>
            <a:r>
              <a:rPr lang="en-US" sz="2400" dirty="0">
                <a:latin typeface="Times New Roman" panose="02020603050405020304" pitchFamily="18" charset="0"/>
                <a:cs typeface="Times New Roman" panose="02020603050405020304" pitchFamily="18" charset="0"/>
              </a:rPr>
              <a:t>to identify the status of the </a:t>
            </a:r>
            <a:r>
              <a:rPr lang="en-US" sz="2400" dirty="0" smtClean="0">
                <a:latin typeface="Times New Roman" panose="02020603050405020304" pitchFamily="18" charset="0"/>
                <a:cs typeface="Times New Roman" panose="02020603050405020304" pitchFamily="18" charset="0"/>
              </a:rPr>
              <a:t>people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That also useful to government for identify the low level people and providing good service to them.</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credit card agencies can only access some of information about customers like bank deposit, loan pending , monthly reports</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credit card system identify the eligible customers by the condition</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55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ECAF-D7E1-47B1-BF74-40535190AC02}"/>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PROPOSING SYSTEM(COND.)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179E32-E274-467B-8911-124E11FF0E2E}"/>
              </a:ext>
            </a:extLst>
          </p:cNvPr>
          <p:cNvSpPr>
            <a:spLocks noGrp="1"/>
          </p:cNvSpPr>
          <p:nvPr>
            <p:ph idx="1"/>
          </p:nvPr>
        </p:nvSpPr>
        <p:spPr>
          <a:xfrm>
            <a:off x="1154954" y="2603500"/>
            <a:ext cx="10630646" cy="3416300"/>
          </a:xfrm>
        </p:spPr>
        <p:txBody>
          <a:bodyPr>
            <a:noAutofit/>
          </a:bodyPr>
          <a:lstStyle/>
          <a:p>
            <a:r>
              <a:rPr lang="en-US" sz="2400" dirty="0" smtClean="0">
                <a:latin typeface="Times New Roman" panose="02020603050405020304" pitchFamily="18" charset="0"/>
                <a:cs typeface="Times New Roman" panose="02020603050405020304" pitchFamily="18" charset="0"/>
              </a:rPr>
              <a:t>In the hospital system the people all the treatment and the report and the prescription and the payment are update</a:t>
            </a:r>
          </a:p>
          <a:p>
            <a:r>
              <a:rPr lang="en-US" sz="2400" dirty="0" smtClean="0">
                <a:latin typeface="Times New Roman" panose="02020603050405020304" pitchFamily="18" charset="0"/>
                <a:cs typeface="Times New Roman" panose="02020603050405020304" pitchFamily="18" charset="0"/>
              </a:rPr>
              <a:t>That useful for the doctor do the treatment by the previously medical checkup information</a:t>
            </a:r>
          </a:p>
          <a:p>
            <a:r>
              <a:rPr lang="en-US" sz="2400" dirty="0" smtClean="0">
                <a:latin typeface="Times New Roman" panose="02020603050405020304" pitchFamily="18" charset="0"/>
                <a:cs typeface="Times New Roman" panose="02020603050405020304" pitchFamily="18" charset="0"/>
              </a:rPr>
              <a:t>That useful to do the right treatment by doctor for new patient.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99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ADCB-A25D-44D4-904A-9964C3C3D3A5}"/>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49F785E-A005-406D-85CD-16204A8E7DD6}"/>
              </a:ext>
            </a:extLst>
          </p:cNvPr>
          <p:cNvPicPr>
            <a:picLocks noGrp="1" noChangeAspect="1"/>
          </p:cNvPicPr>
          <p:nvPr>
            <p:ph idx="1"/>
          </p:nvPr>
        </p:nvPicPr>
        <p:blipFill>
          <a:blip r:embed="rId2"/>
          <a:stretch>
            <a:fillRect/>
          </a:stretch>
        </p:blipFill>
        <p:spPr>
          <a:xfrm>
            <a:off x="419100" y="2095500"/>
            <a:ext cx="10896600" cy="4432300"/>
          </a:xfrm>
        </p:spPr>
      </p:pic>
    </p:spTree>
    <p:extLst>
      <p:ext uri="{BB962C8B-B14F-4D97-AF65-F5344CB8AC3E}">
        <p14:creationId xmlns:p14="http://schemas.microsoft.com/office/powerpoint/2010/main" val="369741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IN" dirty="0"/>
          </a:p>
        </p:txBody>
      </p:sp>
      <p:sp>
        <p:nvSpPr>
          <p:cNvPr id="3" name="Content Placeholder 2"/>
          <p:cNvSpPr>
            <a:spLocks noGrp="1"/>
          </p:cNvSpPr>
          <p:nvPr>
            <p:ph idx="1"/>
          </p:nvPr>
        </p:nvSpPr>
        <p:spPr>
          <a:xfrm>
            <a:off x="1154954" y="2603500"/>
            <a:ext cx="9360645" cy="3416300"/>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HARDWARE REQUIREMENT      </a:t>
            </a:r>
          </a:p>
          <a:p>
            <a:pPr marL="0" indent="0">
              <a:buNone/>
            </a:pPr>
            <a:r>
              <a:rPr lang="en-IN" dirty="0">
                <a:latin typeface="Times New Roman" panose="02020603050405020304" pitchFamily="18" charset="0"/>
                <a:cs typeface="Times New Roman" panose="02020603050405020304" pitchFamily="18" charset="0"/>
              </a:rPr>
              <a:t>PROCCESSOR	2.0GHz and above.</a:t>
            </a:r>
          </a:p>
          <a:p>
            <a:pPr marL="0" indent="0">
              <a:buNone/>
            </a:pPr>
            <a:r>
              <a:rPr lang="en-IN" dirty="0">
                <a:latin typeface="Times New Roman" panose="02020603050405020304" pitchFamily="18" charset="0"/>
                <a:cs typeface="Times New Roman" panose="02020603050405020304" pitchFamily="18" charset="0"/>
              </a:rPr>
              <a:t>RAM	</a:t>
            </a:r>
            <a:r>
              <a:rPr lang="en-IN" dirty="0" smtClean="0">
                <a:latin typeface="Times New Roman" panose="02020603050405020304" pitchFamily="18" charset="0"/>
                <a:cs typeface="Times New Roman" panose="02020603050405020304" pitchFamily="18" charset="0"/>
              </a:rPr>
              <a:t>		2GB </a:t>
            </a:r>
            <a:r>
              <a:rPr lang="en-IN" dirty="0">
                <a:latin typeface="Times New Roman" panose="02020603050405020304" pitchFamily="18" charset="0"/>
                <a:cs typeface="Times New Roman" panose="02020603050405020304" pitchFamily="18" charset="0"/>
              </a:rPr>
              <a:t>and above.</a:t>
            </a:r>
          </a:p>
          <a:p>
            <a:pPr marL="0" indent="0">
              <a:buNone/>
            </a:pPr>
            <a:r>
              <a:rPr lang="en-IN" dirty="0">
                <a:latin typeface="Times New Roman" panose="02020603050405020304" pitchFamily="18" charset="0"/>
                <a:cs typeface="Times New Roman" panose="02020603050405020304" pitchFamily="18" charset="0"/>
              </a:rPr>
              <a:t>MEMORY	</a:t>
            </a:r>
            <a:r>
              <a:rPr lang="en-IN" dirty="0" smtClean="0">
                <a:latin typeface="Times New Roman" panose="02020603050405020304" pitchFamily="18" charset="0"/>
                <a:cs typeface="Times New Roman" panose="02020603050405020304" pitchFamily="18" charset="0"/>
              </a:rPr>
              <a:t>	160GB </a:t>
            </a:r>
            <a:r>
              <a:rPr lang="en-IN" dirty="0">
                <a:latin typeface="Times New Roman" panose="02020603050405020304" pitchFamily="18" charset="0"/>
                <a:cs typeface="Times New Roman" panose="02020603050405020304" pitchFamily="18" charset="0"/>
              </a:rPr>
              <a:t>and above.</a:t>
            </a:r>
          </a:p>
          <a:p>
            <a:pPr marL="0" indent="0">
              <a:buNone/>
            </a:pPr>
            <a:r>
              <a:rPr lang="en-IN" b="1" dirty="0" smtClean="0">
                <a:latin typeface="Times New Roman" panose="02020603050405020304" pitchFamily="18" charset="0"/>
                <a:cs typeface="Times New Roman" panose="02020603050405020304" pitchFamily="18" charset="0"/>
              </a:rPr>
              <a:t>SOFTWARE </a:t>
            </a:r>
            <a:r>
              <a:rPr lang="en-IN" b="1" dirty="0">
                <a:latin typeface="Times New Roman" panose="02020603050405020304" pitchFamily="18" charset="0"/>
                <a:cs typeface="Times New Roman" panose="02020603050405020304" pitchFamily="18" charset="0"/>
              </a:rPr>
              <a:t>REQUIREMENT	</a:t>
            </a:r>
          </a:p>
          <a:p>
            <a:pPr marL="0" indent="0">
              <a:buNone/>
            </a:pPr>
            <a:r>
              <a:rPr lang="en-IN" dirty="0">
                <a:latin typeface="Times New Roman" panose="02020603050405020304" pitchFamily="18" charset="0"/>
                <a:cs typeface="Times New Roman" panose="02020603050405020304" pitchFamily="18" charset="0"/>
              </a:rPr>
              <a:t>PLATFORM	</a:t>
            </a:r>
            <a:r>
              <a:rPr lang="en-IN" dirty="0" smtClean="0">
                <a:latin typeface="Times New Roman" panose="02020603050405020304" pitchFamily="18" charset="0"/>
                <a:cs typeface="Times New Roman" panose="02020603050405020304" pitchFamily="18" charset="0"/>
              </a:rPr>
              <a:t>	Windows </a:t>
            </a:r>
            <a:r>
              <a:rPr lang="en-IN" dirty="0">
                <a:latin typeface="Times New Roman" panose="02020603050405020304" pitchFamily="18" charset="0"/>
                <a:cs typeface="Times New Roman" panose="02020603050405020304" pitchFamily="18" charset="0"/>
              </a:rPr>
              <a:t>7and above</a:t>
            </a:r>
          </a:p>
          <a:p>
            <a:pPr marL="0" indent="0">
              <a:buNone/>
            </a:pPr>
            <a:r>
              <a:rPr lang="en-IN" dirty="0">
                <a:latin typeface="Times New Roman" panose="02020603050405020304" pitchFamily="18" charset="0"/>
                <a:cs typeface="Times New Roman" panose="02020603050405020304" pitchFamily="18" charset="0"/>
              </a:rPr>
              <a:t>PACKAGE	</a:t>
            </a:r>
            <a:r>
              <a:rPr lang="en-IN" dirty="0" smtClean="0">
                <a:latin typeface="Times New Roman" panose="02020603050405020304" pitchFamily="18" charset="0"/>
                <a:cs typeface="Times New Roman" panose="02020603050405020304" pitchFamily="18" charset="0"/>
              </a:rPr>
              <a:t>	JDK </a:t>
            </a:r>
            <a:r>
              <a:rPr lang="en-IN" dirty="0">
                <a:latin typeface="Times New Roman" panose="02020603050405020304" pitchFamily="18" charset="0"/>
                <a:cs typeface="Times New Roman" panose="02020603050405020304" pitchFamily="18" charset="0"/>
              </a:rPr>
              <a:t>1.7 and above, eclipse mars, heidiSQL, Apache tomcat</a:t>
            </a:r>
          </a:p>
          <a:p>
            <a:pPr marL="0" indent="0">
              <a:buNone/>
            </a:pPr>
            <a:r>
              <a:rPr lang="en-IN" dirty="0">
                <a:latin typeface="Times New Roman" panose="02020603050405020304" pitchFamily="18" charset="0"/>
                <a:cs typeface="Times New Roman" panose="02020603050405020304" pitchFamily="18" charset="0"/>
              </a:rPr>
              <a:t>LANGUAGES	Advance Java, HTML, CSS, JSP, MySQL, JavaScript</a:t>
            </a:r>
          </a:p>
          <a:p>
            <a:pPr marL="0" indent="0">
              <a:buNone/>
            </a:pPr>
            <a:endParaRPr lang="en-IN" dirty="0"/>
          </a:p>
        </p:txBody>
      </p:sp>
    </p:spTree>
    <p:extLst>
      <p:ext uri="{BB962C8B-B14F-4D97-AF65-F5344CB8AC3E}">
        <p14:creationId xmlns:p14="http://schemas.microsoft.com/office/powerpoint/2010/main" val="2830839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907</TotalTime>
  <Words>620</Words>
  <Application>Microsoft Office PowerPoint</Application>
  <PresentationFormat>Widescreen</PresentationFormat>
  <Paragraphs>74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Century Gothic</vt:lpstr>
      <vt:lpstr>HelveticaNeue-Roman</vt:lpstr>
      <vt:lpstr>Times New Roman</vt:lpstr>
      <vt:lpstr>TimesNewRoman</vt:lpstr>
      <vt:lpstr>Wingdings 3</vt:lpstr>
      <vt:lpstr>Ion Boardroom</vt:lpstr>
      <vt:lpstr>SMART CARD FOR SMART CITY PEOPLE :CREDIT CARD CUSTOMERS PREDICTION</vt:lpstr>
      <vt:lpstr>ABSTRACT</vt:lpstr>
      <vt:lpstr>LITERATURE REVIEW</vt:lpstr>
      <vt:lpstr>LITERATURE REVIEW</vt:lpstr>
      <vt:lpstr>EXISTING SYSTEM</vt:lpstr>
      <vt:lpstr>PROPOSING SYSTEM</vt:lpstr>
      <vt:lpstr>PROPOSING SYSTEM(COND.)</vt:lpstr>
      <vt:lpstr>SYSTEM ARCHITECTURE</vt:lpstr>
      <vt:lpstr>REQUIREMENT</vt:lpstr>
      <vt:lpstr>MODULES</vt:lpstr>
      <vt:lpstr>B CARD REGISTRATION</vt:lpstr>
      <vt:lpstr>Sample output</vt:lpstr>
      <vt:lpstr>PowerPoint Presentation</vt:lpstr>
      <vt:lpstr>PowerPoint Presentation</vt:lpstr>
      <vt:lpstr>CREDIT CARD USER PREDICTION</vt:lpstr>
      <vt:lpstr>PowerPoint Presentation</vt:lpstr>
      <vt:lpstr>PowerPoint Presentation</vt:lpstr>
      <vt:lpstr>PowerPoint Presentation</vt:lpstr>
      <vt:lpstr>PowerPoint Presentation</vt:lpstr>
      <vt:lpstr>PowerPoint Presentation</vt:lpstr>
      <vt:lpstr>PowerPoint Presentation</vt:lpstr>
      <vt:lpstr>FUTURE ENHANCEMENT</vt:lpstr>
      <vt:lpstr>DOMAIN 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based credit card risky customers  analyzing</dc:title>
  <dc:creator>ni</dc:creator>
  <cp:lastModifiedBy>nima</cp:lastModifiedBy>
  <cp:revision>66</cp:revision>
  <dcterms:created xsi:type="dcterms:W3CDTF">2017-12-25T03:27:01Z</dcterms:created>
  <dcterms:modified xsi:type="dcterms:W3CDTF">2018-04-11T01:57:17Z</dcterms:modified>
</cp:coreProperties>
</file>