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9" r:id="rId5"/>
    <p:sldId id="270" r:id="rId6"/>
    <p:sldId id="268" r:id="rId7"/>
    <p:sldId id="271" r:id="rId8"/>
    <p:sldId id="266" r:id="rId9"/>
    <p:sldId id="267" r:id="rId10"/>
    <p:sldId id="265" r:id="rId11"/>
    <p:sldId id="282" r:id="rId12"/>
    <p:sldId id="279" r:id="rId13"/>
    <p:sldId id="283" r:id="rId14"/>
    <p:sldId id="286" r:id="rId15"/>
    <p:sldId id="281" r:id="rId16"/>
    <p:sldId id="280" r:id="rId17"/>
    <p:sldId id="284" r:id="rId18"/>
    <p:sldId id="272" r:id="rId19"/>
    <p:sldId id="26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94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8A131-5623-2100-57BA-828906878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0C987C-2309-0187-4BEC-84A53D6235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7C44E-CBDB-2444-5249-BBA9E4F53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B8832-C6C8-4811-97BF-8AAA57479F76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5B4F6-C721-B76E-9D18-0B65B914A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67A5B-4AC2-6808-B1B5-836FB8E33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31ED-A1D3-46A6-BE19-0A303BBDE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5128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7FC99-CEC7-772D-DA83-C68D1D319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DAF716-E34B-5937-70D4-F234DAE0A9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D208B-31E5-2D38-8C1F-E031E77EC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B8832-C6C8-4811-97BF-8AAA57479F76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AE08B-E16C-FD72-85E4-4379CEB96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452E1-38B5-2BC7-11CE-9C5D2DF73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31ED-A1D3-46A6-BE19-0A303BBDE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727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76F62A-2900-D128-30DF-97779E673F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D4565B-EABA-103B-2F58-7B1A8ECB77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8C060-4D33-EC44-0894-70ECFB4A0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B8832-C6C8-4811-97BF-8AAA57479F76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5A260-4EBB-6053-C768-B01955C91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418A5-59A1-510C-79AC-9C0A14A09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31ED-A1D3-46A6-BE19-0A303BBDE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774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138038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60235-DEA7-80B0-4BA2-9B0ADBED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7E9BE-E1B8-7B6E-F054-838D87BE9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15461-CD3A-6E78-FC68-66591325F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B8832-C6C8-4811-97BF-8AAA57479F76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B39AF-E9E5-D53B-7157-BC27DC1E9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9BC91-3A4D-2D13-16BB-551483ECA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31ED-A1D3-46A6-BE19-0A303BBDE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832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7F0D4-8BE6-D092-85E9-A6391A2B7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99935-2F27-1015-1A49-D65D6F5A2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EB131-114E-F23A-32AA-B84AE4AE6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B8832-C6C8-4811-97BF-8AAA57479F76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79C5C-4FA8-B02E-6F5D-518FD4068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9B303-57A2-3F1E-FF03-CDC208B99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31ED-A1D3-46A6-BE19-0A303BBDE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7659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28152-F3AA-2364-0DCE-617D4134D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07955-61AC-9080-C77F-EF663FE570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187AA9-282A-A363-EEA2-2426E6885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A55230-8D0C-277D-33FD-9514028DA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B8832-C6C8-4811-97BF-8AAA57479F76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CBEDE-EF62-4E09-06BC-22CE0CBD0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4793A-BA07-B290-F880-E78101D97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31ED-A1D3-46A6-BE19-0A303BBDE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7561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A1C8F-5750-E96C-3465-5166D57A5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978096-1F66-0D47-1596-44C65A74B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D04256-836A-4EC8-C61B-55BDBC6FC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6E9B77-A29B-C1CC-A455-B370132329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546C11-0C8E-CB08-DDDE-1B46E95E67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63092F-B653-3986-E2F9-2C93F5A6D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B8832-C6C8-4811-97BF-8AAA57479F76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A8E0E4-A99B-ACE0-03A9-26A7E0E06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8E0774-B7C2-56F1-8149-F650314A7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31ED-A1D3-46A6-BE19-0A303BBDE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732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E7FD2-8040-E91D-EABA-A556FCE76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9F7D5C-3209-641A-BBC4-577FA39CC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B8832-C6C8-4811-97BF-8AAA57479F76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FA5FED-FD1E-2C30-6B18-31DFD02C2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E84FAB-14B8-1AA7-13CC-1C0D1E054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31ED-A1D3-46A6-BE19-0A303BBDE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0032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E07D49-4F72-5E39-B88A-09787F734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B8832-C6C8-4811-97BF-8AAA57479F76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BFFEC5-E323-F710-3BCD-DC8B2BCA3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8C4CFC-1F62-0048-9142-0C370F5DA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31ED-A1D3-46A6-BE19-0A303BBDE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585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CFBEF-2139-5526-6C1F-E597B1EBF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7D924-B9DC-C184-6390-6F329606F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C27ADA-015E-E924-1E82-1C9D9A2AC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9744B4-6B8C-0C60-B74F-B42872B85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B8832-C6C8-4811-97BF-8AAA57479F76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6D1507-7C1D-F003-C360-E8C9BCDCB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975DC-AD24-6FD9-58F0-B7ADAAE80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31ED-A1D3-46A6-BE19-0A303BBDE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215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A1A4D-7511-D158-3AFA-49BA67747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2C39B4-A128-3E67-E322-D23BA9B289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5EF77-F8E1-37D2-82EA-2C57644859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EEBD5E-5BFB-D75D-565A-2667AAE96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B8832-C6C8-4811-97BF-8AAA57479F76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33381E-F954-DF90-8ABC-DDB7EB1A7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DC447-5C34-9CD7-1598-6CD4DC0DE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31ED-A1D3-46A6-BE19-0A303BBDE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447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C77859-E05D-7B2D-73BF-D02D7CDEB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3E287-10D2-E67C-B758-C3E1B21FE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2FBBC-20B2-3321-CDA2-72ED7C0436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B8832-C6C8-4811-97BF-8AAA57479F76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1EE0A-5FFD-2F3D-524A-D9583DF52F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5FA1C-2E67-DC40-1C0F-D54359E62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231ED-A1D3-46A6-BE19-0A303BBDE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639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1" y="1"/>
            <a:ext cx="12217601" cy="6864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60959" rIns="60959" anchor="ctr"/>
          <a:lstStyle/>
          <a:p>
            <a:endParaRPr sz="2400"/>
          </a:p>
        </p:txBody>
      </p:sp>
      <p:sp>
        <p:nvSpPr>
          <p:cNvPr id="110" name="Shape 55"/>
          <p:cNvSpPr/>
          <p:nvPr/>
        </p:nvSpPr>
        <p:spPr>
          <a:xfrm>
            <a:off x="717199" y="2526900"/>
            <a:ext cx="5270803" cy="1682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sz="4667"/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717200" y="4420634"/>
            <a:ext cx="7400800" cy="656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sz="2667"/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800" y="1700699"/>
            <a:ext cx="2643067" cy="318268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717200" y="4888799"/>
            <a:ext cx="8332800" cy="574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sz="2133" dirty="0"/>
              <a:t>Nivetha S</a:t>
            </a:r>
            <a:endParaRPr sz="2133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0" y="-15289"/>
            <a:ext cx="12255203" cy="112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60959" rIns="60959" anchor="ctr"/>
          <a:lstStyle/>
          <a:p>
            <a:endParaRPr sz="2400"/>
          </a:p>
        </p:txBody>
      </p:sp>
      <p:sp>
        <p:nvSpPr>
          <p:cNvPr id="122" name="Shape 71"/>
          <p:cNvSpPr/>
          <p:nvPr/>
        </p:nvSpPr>
        <p:spPr>
          <a:xfrm>
            <a:off x="385600" y="184064"/>
            <a:ext cx="11420800" cy="1067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sz="2667" dirty="0"/>
              <a:t>Data Exploration</a:t>
            </a:r>
          </a:p>
          <a:p>
            <a:endParaRPr sz="2667" dirty="0"/>
          </a:p>
        </p:txBody>
      </p:sp>
      <p:sp>
        <p:nvSpPr>
          <p:cNvPr id="123" name="Shape 72"/>
          <p:cNvSpPr/>
          <p:nvPr/>
        </p:nvSpPr>
        <p:spPr>
          <a:xfrm>
            <a:off x="118450" y="1282468"/>
            <a:ext cx="5822633" cy="977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1899" tIns="121899" rIns="121899" bIns="121899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133" dirty="0"/>
              <a:t>Top 10 Customers who spent more Money </a:t>
            </a:r>
            <a:endParaRPr sz="2133" dirty="0"/>
          </a:p>
        </p:txBody>
      </p:sp>
      <p:sp>
        <p:nvSpPr>
          <p:cNvPr id="124" name="Shape 73"/>
          <p:cNvSpPr/>
          <p:nvPr/>
        </p:nvSpPr>
        <p:spPr>
          <a:xfrm>
            <a:off x="118450" y="2870449"/>
            <a:ext cx="5245836" cy="3055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1899" tIns="121899" rIns="121899" bIns="121899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000" dirty="0"/>
              <a:t>The Customer with ID “2183” has spent  more amount that is “ $19K “ and obtains the 1</a:t>
            </a:r>
            <a:r>
              <a:rPr lang="en-US" sz="2000" baseline="30000" dirty="0"/>
              <a:t>st</a:t>
            </a:r>
            <a:r>
              <a:rPr lang="en-US" sz="2000" dirty="0"/>
              <a:t> place.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000" dirty="0"/>
              <a:t>The amount spent by the  top 10 Customers ranges from $19k to $15K.</a:t>
            </a:r>
          </a:p>
          <a:p>
            <a:endParaRPr lang="en-US" sz="2000" dirty="0"/>
          </a:p>
          <a:p>
            <a:r>
              <a:rPr lang="en-US" sz="2000" dirty="0"/>
              <a:t> </a:t>
            </a:r>
            <a:endParaRPr sz="2000" dirty="0"/>
          </a:p>
        </p:txBody>
      </p:sp>
      <p:grpSp>
        <p:nvGrpSpPr>
          <p:cNvPr id="127" name="Shape 74"/>
          <p:cNvGrpSpPr/>
          <p:nvPr/>
        </p:nvGrpSpPr>
        <p:grpSpPr>
          <a:xfrm>
            <a:off x="6626631" y="2886298"/>
            <a:ext cx="5067605" cy="3532405"/>
            <a:chOff x="-1" y="-1"/>
            <a:chExt cx="3800702" cy="2649302"/>
          </a:xfrm>
        </p:grpSpPr>
        <p:sp>
          <p:nvSpPr>
            <p:cNvPr id="125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 sz="2400"/>
            </a:p>
          </p:txBody>
        </p:sp>
        <p:sp>
          <p:nvSpPr>
            <p:cNvPr id="126" name="Place any supporting images, graphs, data or extra text here."/>
            <p:cNvSpPr/>
            <p:nvPr/>
          </p:nvSpPr>
          <p:spPr>
            <a:xfrm>
              <a:off x="-1" y="955334"/>
              <a:ext cx="3800702" cy="7386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121899" tIns="121899" rIns="121899" bIns="121899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rPr sz="2400" dirty="0"/>
                <a:t>Place any supporting images, graphs, data or extra text here.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6760583-09F1-279E-6A27-4CBFE3A68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462" y="1136199"/>
            <a:ext cx="6908381" cy="540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03884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0" y="0"/>
            <a:ext cx="12255203" cy="777912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60959" rIns="60959" anchor="ctr"/>
          <a:lstStyle/>
          <a:p>
            <a:endParaRPr sz="2400" dirty="0"/>
          </a:p>
        </p:txBody>
      </p:sp>
      <p:sp>
        <p:nvSpPr>
          <p:cNvPr id="140" name="Shape 89"/>
          <p:cNvSpPr/>
          <p:nvPr/>
        </p:nvSpPr>
        <p:spPr>
          <a:xfrm>
            <a:off x="181369" y="19699"/>
            <a:ext cx="11512799" cy="656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1899" tIns="121899" rIns="121899" bIns="12189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2667" dirty="0"/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181368" y="826712"/>
            <a:ext cx="6267293" cy="5999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1899" tIns="121899" rIns="121899" bIns="121899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133" dirty="0"/>
              <a:t>Customer Segmentation using RFM Analysis</a:t>
            </a:r>
            <a:endParaRPr sz="2133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220EF2-E88B-384A-AD2F-2FB308F292C2}"/>
              </a:ext>
            </a:extLst>
          </p:cNvPr>
          <p:cNvSpPr txBox="1"/>
          <p:nvPr/>
        </p:nvSpPr>
        <p:spPr>
          <a:xfrm>
            <a:off x="181368" y="1677992"/>
            <a:ext cx="4217621" cy="51229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RFM (recency, frequency, monetary value) analysis is a marketing method used to identify the best clients based on their spending habits. </a:t>
            </a:r>
          </a:p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RFM helps predict which customers are likely to repurchase a company’s products and estimate its revenue from regular and new consumers.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DBB666-22EA-4A41-D90E-F9AE23CE1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832" y="1677991"/>
            <a:ext cx="7659169" cy="480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29035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0" y="0"/>
            <a:ext cx="12255203" cy="777912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60959" rIns="60959" anchor="ctr"/>
          <a:lstStyle/>
          <a:p>
            <a:endParaRPr sz="2400" dirty="0"/>
          </a:p>
        </p:txBody>
      </p:sp>
      <p:sp>
        <p:nvSpPr>
          <p:cNvPr id="140" name="Shape 89"/>
          <p:cNvSpPr/>
          <p:nvPr/>
        </p:nvSpPr>
        <p:spPr>
          <a:xfrm>
            <a:off x="181369" y="19699"/>
            <a:ext cx="11512799" cy="656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1899" tIns="121899" rIns="121899" bIns="12189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2667" dirty="0"/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181368" y="826711"/>
            <a:ext cx="11285157" cy="5999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1899" tIns="121899" rIns="121899" bIns="121899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133" dirty="0"/>
              <a:t>Customer Segment Titles with definition and Scores</a:t>
            </a:r>
            <a:endParaRPr sz="2133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61FCA26-B937-F2D2-7F84-64819375C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343930"/>
              </p:ext>
            </p:extLst>
          </p:nvPr>
        </p:nvGraphicFramePr>
        <p:xfrm>
          <a:off x="181370" y="1426746"/>
          <a:ext cx="11829262" cy="521095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22973">
                  <a:extLst>
                    <a:ext uri="{9D8B030D-6E8A-4147-A177-3AD203B41FA5}">
                      <a16:colId xmlns:a16="http://schemas.microsoft.com/office/drawing/2014/main" val="4226991252"/>
                    </a:ext>
                  </a:extLst>
                </a:gridCol>
                <a:gridCol w="5755371">
                  <a:extLst>
                    <a:ext uri="{9D8B030D-6E8A-4147-A177-3AD203B41FA5}">
                      <a16:colId xmlns:a16="http://schemas.microsoft.com/office/drawing/2014/main" val="441647185"/>
                    </a:ext>
                  </a:extLst>
                </a:gridCol>
                <a:gridCol w="1291605">
                  <a:extLst>
                    <a:ext uri="{9D8B030D-6E8A-4147-A177-3AD203B41FA5}">
                      <a16:colId xmlns:a16="http://schemas.microsoft.com/office/drawing/2014/main" val="3956491938"/>
                    </a:ext>
                  </a:extLst>
                </a:gridCol>
                <a:gridCol w="1340113">
                  <a:extLst>
                    <a:ext uri="{9D8B030D-6E8A-4147-A177-3AD203B41FA5}">
                      <a16:colId xmlns:a16="http://schemas.microsoft.com/office/drawing/2014/main" val="71420346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28252241"/>
                    </a:ext>
                  </a:extLst>
                </a:gridCol>
              </a:tblGrid>
              <a:tr h="53808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/>
                        <a:t>Segment Titles</a:t>
                      </a:r>
                      <a:endParaRPr lang="en-IN" sz="18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1" u="none" strike="noStrike" cap="none" spc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sym typeface="Arial"/>
                        </a:rPr>
                        <a:t>Definition</a:t>
                      </a:r>
                      <a:endParaRPr lang="en-IN" sz="1800" b="1" i="0" u="none" strike="noStrike" cap="none" spc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1" u="none" strike="noStrike" cap="none" spc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sym typeface="Arial"/>
                        </a:rPr>
                        <a:t>Recency</a:t>
                      </a:r>
                      <a:endParaRPr lang="en-IN" sz="1800" b="1" i="0" u="none" strike="noStrike" cap="none" spc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1" u="none" strike="noStrike" cap="none" spc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sym typeface="Arial"/>
                        </a:rPr>
                        <a:t>Frequency</a:t>
                      </a:r>
                      <a:endParaRPr lang="en-IN" sz="1800" b="1" i="0" u="none" strike="noStrike" cap="none" spc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1" u="none" strike="noStrike" cap="none" spc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sym typeface="Arial"/>
                        </a:rPr>
                        <a:t>Monetary</a:t>
                      </a:r>
                      <a:endParaRPr lang="en-IN" sz="1800" b="1" i="0" u="none" strike="noStrike" cap="none" spc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670181346"/>
                  </a:ext>
                </a:extLst>
              </a:tr>
              <a:tr h="392201"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sym typeface="Arial"/>
                        </a:rPr>
                        <a:t>Champions</a:t>
                      </a:r>
                      <a:endParaRPr lang="en-IN" sz="18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sym typeface="Arial"/>
                        </a:rPr>
                        <a:t>Recently bought , frequent purchases , most spent.</a:t>
                      </a:r>
                      <a:endParaRPr lang="en-IN" sz="18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sym typeface="Arial"/>
                        </a:rPr>
                        <a:t>4 - 5</a:t>
                      </a:r>
                      <a:endParaRPr lang="en-IN" sz="18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sym typeface="Arial"/>
                        </a:rPr>
                        <a:t>4 - 5</a:t>
                      </a:r>
                      <a:endParaRPr lang="en-IN" sz="18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sym typeface="Arial"/>
                        </a:rPr>
                        <a:t>4 - 5</a:t>
                      </a:r>
                      <a:endParaRPr lang="en-IN" sz="18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753978934"/>
                  </a:ext>
                </a:extLst>
              </a:tr>
              <a:tr h="459087"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sym typeface="Arial"/>
                        </a:rPr>
                        <a:t>Loyal Customers</a:t>
                      </a:r>
                      <a:endParaRPr lang="en-IN" sz="18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sym typeface="Arial"/>
                        </a:rPr>
                        <a:t>Recently bought , frequent purchases , most spent.</a:t>
                      </a:r>
                      <a:endParaRPr lang="en-IN" sz="18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sym typeface="Arial"/>
                        </a:rPr>
                        <a:t>3 - 5</a:t>
                      </a:r>
                      <a:endParaRPr lang="en-IN" sz="18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sym typeface="Arial"/>
                        </a:rPr>
                        <a:t>3 - 5</a:t>
                      </a:r>
                      <a:endParaRPr lang="en-IN" sz="18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sym typeface="Arial"/>
                        </a:rPr>
                        <a:t>3 - 5</a:t>
                      </a:r>
                      <a:endParaRPr lang="en-IN" sz="18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597727938"/>
                  </a:ext>
                </a:extLst>
              </a:tr>
              <a:tr h="459087"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sym typeface="Arial"/>
                        </a:rPr>
                        <a:t>Potential Loyalist</a:t>
                      </a:r>
                      <a:endParaRPr lang="en-IN" sz="18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sym typeface="Arial"/>
                        </a:rPr>
                        <a:t>Recently bought ,made some purchases, spent low.</a:t>
                      </a:r>
                      <a:endParaRPr lang="en-IN" sz="18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sym typeface="Arial"/>
                        </a:rPr>
                        <a:t>3 - 5</a:t>
                      </a:r>
                      <a:endParaRPr lang="en-IN" sz="18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sym typeface="Arial"/>
                        </a:rPr>
                        <a:t>2 - 5</a:t>
                      </a:r>
                      <a:endParaRPr lang="en-IN" sz="18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sym typeface="Arial"/>
                        </a:rPr>
                        <a:t>1 - 3</a:t>
                      </a:r>
                      <a:endParaRPr lang="en-IN" sz="18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679433303"/>
                  </a:ext>
                </a:extLst>
              </a:tr>
              <a:tr h="459087"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sym typeface="Arial"/>
                        </a:rPr>
                        <a:t>Recent Customers</a:t>
                      </a:r>
                      <a:endParaRPr lang="en-IN" sz="18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sym typeface="Arial"/>
                        </a:rPr>
                        <a:t>Recently bought , buys not very often , averagely spent.</a:t>
                      </a:r>
                      <a:endParaRPr lang="en-IN" sz="18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sym typeface="Arial"/>
                        </a:rPr>
                        <a:t>3 - 5</a:t>
                      </a:r>
                      <a:endParaRPr lang="en-IN" sz="18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sym typeface="Arial"/>
                        </a:rPr>
                        <a:t>1 - 2</a:t>
                      </a:r>
                      <a:endParaRPr lang="en-IN" sz="18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sym typeface="Arial"/>
                        </a:rPr>
                        <a:t>1 - 2</a:t>
                      </a:r>
                      <a:endParaRPr lang="en-IN" sz="18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104154069"/>
                  </a:ext>
                </a:extLst>
              </a:tr>
              <a:tr h="392201"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sym typeface="Arial"/>
                        </a:rPr>
                        <a:t>Promising</a:t>
                      </a:r>
                      <a:endParaRPr lang="en-IN" sz="18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sym typeface="Arial"/>
                        </a:rPr>
                        <a:t>Relatively recently  ,bought more than once , most spent.</a:t>
                      </a:r>
                      <a:endParaRPr lang="en-IN" sz="18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sym typeface="Arial"/>
                        </a:rPr>
                        <a:t>3 - 5</a:t>
                      </a:r>
                      <a:endParaRPr lang="en-IN" sz="18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sym typeface="Arial"/>
                        </a:rPr>
                        <a:t>1 - 2</a:t>
                      </a:r>
                      <a:endParaRPr lang="en-IN" sz="18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sym typeface="Arial"/>
                        </a:rPr>
                        <a:t>1 - 5</a:t>
                      </a:r>
                      <a:endParaRPr lang="en-IN" sz="18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560408016"/>
                  </a:ext>
                </a:extLst>
              </a:tr>
              <a:tr h="393940"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sym typeface="Arial"/>
                        </a:rPr>
                        <a:t>Need Attention</a:t>
                      </a:r>
                      <a:endParaRPr 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sym typeface="Arial"/>
                        </a:rPr>
                        <a:t>Bought long back, frequent purchases , most spent.</a:t>
                      </a:r>
                      <a:endParaRPr lang="en-IN" sz="18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sym typeface="Arial"/>
                        </a:rPr>
                        <a:t>2 - 3</a:t>
                      </a:r>
                      <a:endParaRPr lang="en-IN" sz="18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sym typeface="Arial"/>
                        </a:rPr>
                        <a:t>2 - 3</a:t>
                      </a:r>
                      <a:endParaRPr lang="en-IN" sz="18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sym typeface="Arial"/>
                        </a:rPr>
                        <a:t>2 - 3</a:t>
                      </a:r>
                      <a:endParaRPr lang="en-IN" sz="18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886669275"/>
                  </a:ext>
                </a:extLst>
              </a:tr>
              <a:tr h="459087"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sym typeface="Arial"/>
                        </a:rPr>
                        <a:t>About To Sleep</a:t>
                      </a:r>
                      <a:endParaRPr lang="en-IN" sz="18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sym typeface="Arial"/>
                        </a:rPr>
                        <a:t>Bought long back , made few purchases , averagely spent.</a:t>
                      </a:r>
                      <a:endParaRPr lang="en-IN" sz="18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sym typeface="Arial"/>
                        </a:rPr>
                        <a:t>2 - 3</a:t>
                      </a:r>
                      <a:endParaRPr lang="en-IN" sz="18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sym typeface="Arial"/>
                        </a:rPr>
                        <a:t>1 - 3</a:t>
                      </a:r>
                      <a:endParaRPr lang="en-IN" sz="18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sym typeface="Arial"/>
                        </a:rPr>
                        <a:t>1 - 3</a:t>
                      </a:r>
                      <a:endParaRPr lang="en-IN" sz="18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202157270"/>
                  </a:ext>
                </a:extLst>
              </a:tr>
              <a:tr h="392201"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sym typeface="Arial"/>
                        </a:rPr>
                        <a:t>At Risk</a:t>
                      </a:r>
                      <a:endParaRPr lang="en-IN" sz="18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sym typeface="Arial"/>
                        </a:rPr>
                        <a:t>Purchased long back, frequent purchases , most spent.</a:t>
                      </a:r>
                      <a:endParaRPr lang="en-IN" sz="18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sym typeface="Arial"/>
                        </a:rPr>
                        <a:t>1 - 2</a:t>
                      </a:r>
                      <a:endParaRPr lang="en-IN" sz="18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sym typeface="Arial"/>
                        </a:rPr>
                        <a:t>2 - 5</a:t>
                      </a:r>
                      <a:endParaRPr lang="en-IN" sz="18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sym typeface="Arial"/>
                        </a:rPr>
                        <a:t>2 - 5</a:t>
                      </a:r>
                      <a:endParaRPr lang="en-IN" sz="18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139903905"/>
                  </a:ext>
                </a:extLst>
              </a:tr>
              <a:tr h="459087"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sym typeface="Arial"/>
                        </a:rPr>
                        <a:t>Can't Lose Them</a:t>
                      </a:r>
                      <a:endParaRPr lang="en-IN" sz="18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sym typeface="Arial"/>
                        </a:rPr>
                        <a:t>Purchased long back, frequent purchases , most spent.</a:t>
                      </a:r>
                      <a:endParaRPr lang="en-IN" sz="18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sym typeface="Arial"/>
                        </a:rPr>
                        <a:t>1 - 2</a:t>
                      </a:r>
                      <a:endParaRPr lang="en-IN" sz="18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sym typeface="Arial"/>
                        </a:rPr>
                        <a:t>1 - 5</a:t>
                      </a:r>
                      <a:endParaRPr lang="en-IN" sz="18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sym typeface="Arial"/>
                        </a:rPr>
                        <a:t>3 - 5</a:t>
                      </a:r>
                      <a:endParaRPr lang="en-IN" sz="18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43133417"/>
                  </a:ext>
                </a:extLst>
              </a:tr>
              <a:tr h="392201"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sym typeface="Arial"/>
                        </a:rPr>
                        <a:t>Hibernating</a:t>
                      </a:r>
                      <a:endParaRPr lang="en-IN" sz="18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sym typeface="Arial"/>
                        </a:rPr>
                        <a:t>Purchased long back, few purchases , averagely spent.</a:t>
                      </a:r>
                      <a:endParaRPr lang="en-IN" sz="18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sym typeface="Arial"/>
                        </a:rPr>
                        <a:t>1 - 2</a:t>
                      </a:r>
                      <a:endParaRPr lang="en-IN" sz="18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sym typeface="Arial"/>
                        </a:rPr>
                        <a:t>1 - 2</a:t>
                      </a:r>
                      <a:endParaRPr lang="en-IN" sz="18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sym typeface="Arial"/>
                        </a:rPr>
                        <a:t>1 - 2</a:t>
                      </a:r>
                      <a:endParaRPr lang="en-IN" sz="18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948794756"/>
                  </a:ext>
                </a:extLst>
              </a:tr>
              <a:tr h="392201"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sym typeface="Arial"/>
                        </a:rPr>
                        <a:t>Lost</a:t>
                      </a:r>
                      <a:endParaRPr lang="en-IN" sz="18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sym typeface="Arial"/>
                        </a:rPr>
                        <a:t>Purchased very long back , less purchases , spent very less.</a:t>
                      </a:r>
                      <a:endParaRPr lang="en-IN" sz="18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sym typeface="Arial"/>
                        </a:rPr>
                        <a:t>1 - 1</a:t>
                      </a:r>
                      <a:endParaRPr lang="en-IN" sz="18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sym typeface="Arial"/>
                        </a:rPr>
                        <a:t>1 - 3</a:t>
                      </a:r>
                      <a:endParaRPr lang="en-IN" sz="18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sym typeface="Arial"/>
                        </a:rPr>
                        <a:t>1 - 1</a:t>
                      </a:r>
                      <a:endParaRPr lang="en-IN" sz="18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82548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666153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0" y="0"/>
            <a:ext cx="12255203" cy="777912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60959" rIns="60959" anchor="ctr"/>
          <a:lstStyle/>
          <a:p>
            <a:endParaRPr sz="2400" dirty="0"/>
          </a:p>
        </p:txBody>
      </p:sp>
      <p:sp>
        <p:nvSpPr>
          <p:cNvPr id="140" name="Shape 89"/>
          <p:cNvSpPr/>
          <p:nvPr/>
        </p:nvSpPr>
        <p:spPr>
          <a:xfrm>
            <a:off x="181369" y="19699"/>
            <a:ext cx="11512799" cy="656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1899" tIns="121899" rIns="121899" bIns="12189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2667" dirty="0"/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181368" y="826712"/>
            <a:ext cx="6267293" cy="5999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1899" tIns="121899" rIns="121899" bIns="121899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133" dirty="0"/>
              <a:t>Customer count on each Segment Titles:</a:t>
            </a:r>
            <a:endParaRPr sz="2133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EFDBA0A-7805-3915-B6B8-396578E0F3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810094"/>
              </p:ext>
            </p:extLst>
          </p:nvPr>
        </p:nvGraphicFramePr>
        <p:xfrm>
          <a:off x="634791" y="1426747"/>
          <a:ext cx="10841810" cy="534343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61593">
                  <a:extLst>
                    <a:ext uri="{9D8B030D-6E8A-4147-A177-3AD203B41FA5}">
                      <a16:colId xmlns:a16="http://schemas.microsoft.com/office/drawing/2014/main" val="1931359860"/>
                    </a:ext>
                  </a:extLst>
                </a:gridCol>
                <a:gridCol w="6469600">
                  <a:extLst>
                    <a:ext uri="{9D8B030D-6E8A-4147-A177-3AD203B41FA5}">
                      <a16:colId xmlns:a16="http://schemas.microsoft.com/office/drawing/2014/main" val="3489557349"/>
                    </a:ext>
                  </a:extLst>
                </a:gridCol>
                <a:gridCol w="1510617">
                  <a:extLst>
                    <a:ext uri="{9D8B030D-6E8A-4147-A177-3AD203B41FA5}">
                      <a16:colId xmlns:a16="http://schemas.microsoft.com/office/drawing/2014/main" val="3576955638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/>
                        <a:t>Segment Titles</a:t>
                      </a:r>
                      <a:endParaRPr lang="en-IN" sz="18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1" u="none" strike="noStrike" cap="none" spc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sym typeface="Arial"/>
                        </a:rPr>
                        <a:t>Definition</a:t>
                      </a:r>
                      <a:endParaRPr lang="en-IN" sz="1800" b="1" i="0" u="none" strike="noStrike" cap="none" spc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1" u="none" strike="noStrike" cap="none" spc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sym typeface="Arial"/>
                        </a:rPr>
                        <a:t>No.of Customers</a:t>
                      </a:r>
                      <a:endParaRPr lang="en-IN" sz="1800" b="1" i="0" u="none" strike="noStrike" cap="none" spc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987285536"/>
                  </a:ext>
                </a:extLst>
              </a:tr>
              <a:tr h="39220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Champions</a:t>
                      </a:r>
                      <a:endParaRPr lang="en-IN" sz="18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Recently bought , frequent purchases , most spent.</a:t>
                      </a:r>
                      <a:endParaRPr lang="en-IN" sz="18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532</a:t>
                      </a:r>
                      <a:endParaRPr lang="en-IN" sz="18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915597073"/>
                  </a:ext>
                </a:extLst>
              </a:tr>
              <a:tr h="45908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Loyal Customers</a:t>
                      </a:r>
                      <a:endParaRPr lang="en-IN" sz="18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Recently bought , frequent purchases , most spent.</a:t>
                      </a:r>
                      <a:endParaRPr lang="en-IN" sz="18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607</a:t>
                      </a:r>
                      <a:endParaRPr lang="en-IN" sz="18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152914280"/>
                  </a:ext>
                </a:extLst>
              </a:tr>
              <a:tr h="45908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Potential Loyalist</a:t>
                      </a:r>
                      <a:endParaRPr lang="en-IN" sz="18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Recently bought ,made some purchases, spent low.</a:t>
                      </a:r>
                      <a:endParaRPr lang="en-IN" sz="18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377</a:t>
                      </a:r>
                      <a:endParaRPr lang="en-IN" sz="18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226714805"/>
                  </a:ext>
                </a:extLst>
              </a:tr>
              <a:tr h="45908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Recent Customers</a:t>
                      </a:r>
                      <a:endParaRPr lang="en-IN" sz="18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Recently bought , buys not very often , averagely spent.</a:t>
                      </a:r>
                      <a:endParaRPr lang="en-IN" sz="18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441</a:t>
                      </a:r>
                      <a:endParaRPr lang="en-IN" sz="18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679212580"/>
                  </a:ext>
                </a:extLst>
              </a:tr>
              <a:tr h="39220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Promising</a:t>
                      </a:r>
                      <a:endParaRPr lang="en-IN" sz="18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Relatively recently  ,bought more than once , most spent.</a:t>
                      </a:r>
                      <a:endParaRPr lang="en-IN" sz="18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143</a:t>
                      </a:r>
                      <a:endParaRPr lang="en-IN" sz="18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296414058"/>
                  </a:ext>
                </a:extLst>
              </a:tr>
              <a:tr h="3939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Need Attention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Bought long back, frequent purchases , most spent.</a:t>
                      </a:r>
                      <a:endParaRPr lang="en-IN" sz="18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163</a:t>
                      </a:r>
                      <a:endParaRPr lang="en-IN" sz="18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659211005"/>
                  </a:ext>
                </a:extLst>
              </a:tr>
              <a:tr h="45908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About To Sleep</a:t>
                      </a:r>
                      <a:endParaRPr lang="en-IN" sz="18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Bought long back , made few purchases , averagely spent.</a:t>
                      </a:r>
                      <a:endParaRPr lang="en-IN" sz="18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262</a:t>
                      </a:r>
                      <a:endParaRPr lang="en-IN" sz="18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626346585"/>
                  </a:ext>
                </a:extLst>
              </a:tr>
              <a:tr h="39220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At Risk</a:t>
                      </a:r>
                      <a:endParaRPr lang="en-IN" sz="18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Purchased long back, frequent purchases , most spent.</a:t>
                      </a:r>
                      <a:endParaRPr lang="en-IN" sz="18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532</a:t>
                      </a:r>
                      <a:endParaRPr lang="en-IN" sz="18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844107199"/>
                  </a:ext>
                </a:extLst>
              </a:tr>
              <a:tr h="45908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Can't Lose Them</a:t>
                      </a:r>
                      <a:endParaRPr lang="en-IN" sz="18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Purchased long back, frequent purchases , most spent.</a:t>
                      </a:r>
                      <a:endParaRPr lang="en-IN" sz="18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53</a:t>
                      </a:r>
                      <a:endParaRPr lang="en-IN" sz="18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156713432"/>
                  </a:ext>
                </a:extLst>
              </a:tr>
              <a:tr h="39220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Hibernating</a:t>
                      </a:r>
                      <a:endParaRPr lang="en-IN" sz="18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Purchased long back, few purchases , averagely spent.</a:t>
                      </a:r>
                      <a:endParaRPr lang="en-IN" sz="18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378</a:t>
                      </a:r>
                      <a:endParaRPr lang="en-IN" sz="18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465715845"/>
                  </a:ext>
                </a:extLst>
              </a:tr>
              <a:tr h="39220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Lost</a:t>
                      </a:r>
                      <a:endParaRPr lang="en-IN" sz="18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Purchased very long back , less purchases , spent very less.</a:t>
                      </a:r>
                      <a:endParaRPr lang="en-IN" sz="18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  <a:endParaRPr lang="en-IN" sz="18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461091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91104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0" y="0"/>
            <a:ext cx="12255203" cy="777912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60959" rIns="60959" anchor="ctr"/>
          <a:lstStyle/>
          <a:p>
            <a:endParaRPr sz="2400" dirty="0"/>
          </a:p>
        </p:txBody>
      </p:sp>
      <p:sp>
        <p:nvSpPr>
          <p:cNvPr id="140" name="Shape 89"/>
          <p:cNvSpPr/>
          <p:nvPr/>
        </p:nvSpPr>
        <p:spPr>
          <a:xfrm>
            <a:off x="181369" y="19699"/>
            <a:ext cx="11512799" cy="656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1899" tIns="121899" rIns="121899" bIns="12189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2667" dirty="0"/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22254" y="994007"/>
            <a:ext cx="6267292" cy="599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1899" tIns="121899" rIns="121899" bIns="121899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133" dirty="0"/>
              <a:t>Scatter Plot - RFM Analysis</a:t>
            </a:r>
            <a:endParaRPr sz="2133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DF4BA0F-50D5-0B00-479C-49E2A04ED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581" y="1763494"/>
            <a:ext cx="7303519" cy="42677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220EF2-E88B-384A-AD2F-2FB308F292C2}"/>
              </a:ext>
            </a:extLst>
          </p:cNvPr>
          <p:cNvSpPr txBox="1"/>
          <p:nvPr/>
        </p:nvSpPr>
        <p:spPr>
          <a:xfrm>
            <a:off x="322239" y="2078341"/>
            <a:ext cx="4217621" cy="37856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000" dirty="0"/>
              <a:t>The visuals show that the customers who visited recently contributed to more revenue.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000" dirty="0"/>
              <a:t>The customers who purchased 50 – 150 days ago are also responsible for more income at an average rate.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000" dirty="0"/>
              <a:t>The customers purchased very long back (almost 300 days ago) have contributed less income.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74895866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0" y="0"/>
            <a:ext cx="12255203" cy="777912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60959" rIns="60959" anchor="ctr"/>
          <a:lstStyle/>
          <a:p>
            <a:endParaRPr sz="2400" dirty="0"/>
          </a:p>
        </p:txBody>
      </p:sp>
      <p:sp>
        <p:nvSpPr>
          <p:cNvPr id="140" name="Shape 89"/>
          <p:cNvSpPr/>
          <p:nvPr/>
        </p:nvSpPr>
        <p:spPr>
          <a:xfrm>
            <a:off x="181369" y="19699"/>
            <a:ext cx="11512799" cy="656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1899" tIns="121899" rIns="121899" bIns="12189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2667" dirty="0"/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181368" y="826711"/>
            <a:ext cx="6267293" cy="5999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1899" tIns="121899" rIns="121899" bIns="121899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133" dirty="0"/>
              <a:t>Scatter Plot - RFM Analysis</a:t>
            </a:r>
            <a:endParaRPr sz="2133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C7CAAE-C2F0-005A-1873-3FCA426149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828" y="1475440"/>
            <a:ext cx="7882172" cy="46059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193AC3-823E-0831-5931-5E80A5232348}"/>
              </a:ext>
            </a:extLst>
          </p:cNvPr>
          <p:cNvSpPr txBox="1"/>
          <p:nvPr/>
        </p:nvSpPr>
        <p:spPr>
          <a:xfrm>
            <a:off x="322435" y="1779762"/>
            <a:ext cx="3987393" cy="48320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sym typeface="Arial"/>
              </a:rPr>
              <a:t>The customers who purchased more than 5 times has higher monetary value.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sym typeface="Arial"/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sym typeface="Arial"/>
              </a:rPr>
              <a:t>The customers under “Loyal” , ”Champions” segments are the ones greatly contributed towards income.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sym typeface="Arial"/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sym typeface="Arial"/>
              </a:rPr>
              <a:t>There is a positive relationship between Frequency and Monetary values which helps in business gain.</a:t>
            </a:r>
          </a:p>
          <a:p>
            <a:endParaRPr lang="en-US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1242846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0" y="0"/>
            <a:ext cx="12255203" cy="777912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60959" rIns="60959" anchor="ctr"/>
          <a:lstStyle/>
          <a:p>
            <a:endParaRPr sz="2400" dirty="0"/>
          </a:p>
        </p:txBody>
      </p:sp>
      <p:sp>
        <p:nvSpPr>
          <p:cNvPr id="140" name="Shape 89"/>
          <p:cNvSpPr/>
          <p:nvPr/>
        </p:nvSpPr>
        <p:spPr>
          <a:xfrm>
            <a:off x="181369" y="19699"/>
            <a:ext cx="11512799" cy="656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1899" tIns="121899" rIns="121899" bIns="12189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2667" dirty="0"/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181368" y="951975"/>
            <a:ext cx="6267293" cy="5999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1899" tIns="121899" rIns="121899" bIns="121899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133" dirty="0"/>
              <a:t>Scatter Plot - RFM Analysis</a:t>
            </a:r>
            <a:endParaRPr sz="2133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2AE90E5-BD26-9295-9A18-3648A3B06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031" y="1808249"/>
            <a:ext cx="7882172" cy="46059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54C7CD-5E3C-9A61-E412-595802997C21}"/>
              </a:ext>
            </a:extLst>
          </p:cNvPr>
          <p:cNvSpPr txBox="1"/>
          <p:nvPr/>
        </p:nvSpPr>
        <p:spPr>
          <a:xfrm>
            <a:off x="372813" y="2120373"/>
            <a:ext cx="3889348" cy="37856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000" dirty="0"/>
              <a:t>The customers who bought more recently (0 - 10 days) also made frequent purchases (10+) .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IN" sz="2000" dirty="0"/>
              <a:t>Less frequent purchases are associated with higher recency values (more than 250 days).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IN" sz="2000" dirty="0"/>
              <a:t>Therefore very recent customers are also frequent buyers.</a:t>
            </a:r>
          </a:p>
        </p:txBody>
      </p:sp>
    </p:spTree>
    <p:extLst>
      <p:ext uri="{BB962C8B-B14F-4D97-AF65-F5344CB8AC3E}">
        <p14:creationId xmlns:p14="http://schemas.microsoft.com/office/powerpoint/2010/main" val="168945409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B0834BE-D24E-4B03-2E49-B6A69BC737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95" r="35790"/>
          <a:stretch/>
        </p:blipFill>
        <p:spPr>
          <a:xfrm>
            <a:off x="-2" y="2161308"/>
            <a:ext cx="5481363" cy="4506997"/>
          </a:xfrm>
          <a:prstGeom prst="rect">
            <a:avLst/>
          </a:prstGeom>
        </p:spPr>
      </p:pic>
      <p:sp>
        <p:nvSpPr>
          <p:cNvPr id="139" name="Shape 88"/>
          <p:cNvSpPr/>
          <p:nvPr/>
        </p:nvSpPr>
        <p:spPr>
          <a:xfrm>
            <a:off x="0" y="0"/>
            <a:ext cx="12255203" cy="777912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60959" rIns="60959" anchor="ctr"/>
          <a:lstStyle/>
          <a:p>
            <a:endParaRPr sz="2400" dirty="0"/>
          </a:p>
        </p:txBody>
      </p:sp>
      <p:sp>
        <p:nvSpPr>
          <p:cNvPr id="140" name="Shape 89"/>
          <p:cNvSpPr/>
          <p:nvPr/>
        </p:nvSpPr>
        <p:spPr>
          <a:xfrm>
            <a:off x="181369" y="19699"/>
            <a:ext cx="11512799" cy="656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1899" tIns="121899" rIns="121899" bIns="12189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2667" dirty="0"/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342584" y="990744"/>
            <a:ext cx="6267293" cy="5999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1899" tIns="121899" rIns="121899" bIns="121899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133" dirty="0"/>
              <a:t>Segment Titles Based on RFM Score:</a:t>
            </a:r>
            <a:endParaRPr sz="2133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73C28E-BA55-EB45-02EB-76D21A67C4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93" t="26973" r="23057" b="27076"/>
          <a:stretch/>
        </p:blipFill>
        <p:spPr>
          <a:xfrm>
            <a:off x="5481362" y="1914447"/>
            <a:ext cx="6492913" cy="434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9387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20668" y="-25967"/>
            <a:ext cx="12255203" cy="112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60959" rIns="60959" anchor="ctr"/>
          <a:lstStyle/>
          <a:p>
            <a:endParaRPr sz="2400"/>
          </a:p>
        </p:txBody>
      </p:sp>
      <p:sp>
        <p:nvSpPr>
          <p:cNvPr id="149" name="Shape 98"/>
          <p:cNvSpPr/>
          <p:nvPr/>
        </p:nvSpPr>
        <p:spPr>
          <a:xfrm>
            <a:off x="273367" y="212989"/>
            <a:ext cx="11420800" cy="656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2667" dirty="0"/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73367" y="1132919"/>
            <a:ext cx="11420800" cy="644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dirty="0"/>
              <a:t>Top 1000 Customers to target</a:t>
            </a:r>
            <a:endParaRPr sz="24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8C1A90D-36CB-C517-6462-AC59DFD3B8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238707"/>
              </p:ext>
            </p:extLst>
          </p:nvPr>
        </p:nvGraphicFramePr>
        <p:xfrm>
          <a:off x="435793" y="2038376"/>
          <a:ext cx="11258374" cy="152588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92895">
                  <a:extLst>
                    <a:ext uri="{9D8B030D-6E8A-4147-A177-3AD203B41FA5}">
                      <a16:colId xmlns:a16="http://schemas.microsoft.com/office/drawing/2014/main" val="2399353380"/>
                    </a:ext>
                  </a:extLst>
                </a:gridCol>
                <a:gridCol w="5513317">
                  <a:extLst>
                    <a:ext uri="{9D8B030D-6E8A-4147-A177-3AD203B41FA5}">
                      <a16:colId xmlns:a16="http://schemas.microsoft.com/office/drawing/2014/main" val="3644996166"/>
                    </a:ext>
                  </a:extLst>
                </a:gridCol>
                <a:gridCol w="1826081">
                  <a:extLst>
                    <a:ext uri="{9D8B030D-6E8A-4147-A177-3AD203B41FA5}">
                      <a16:colId xmlns:a16="http://schemas.microsoft.com/office/drawing/2014/main" val="1717058496"/>
                    </a:ext>
                  </a:extLst>
                </a:gridCol>
                <a:gridCol w="1826081">
                  <a:extLst>
                    <a:ext uri="{9D8B030D-6E8A-4147-A177-3AD203B41FA5}">
                      <a16:colId xmlns:a16="http://schemas.microsoft.com/office/drawing/2014/main" val="195818398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/>
                        <a:t>Segment Titles</a:t>
                      </a:r>
                      <a:endParaRPr lang="en-IN" sz="18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1" u="none" strike="noStrike" cap="none" spc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sym typeface="Arial"/>
                        </a:rPr>
                        <a:t>Definition</a:t>
                      </a:r>
                      <a:endParaRPr lang="en-IN" sz="1800" b="1" i="0" u="none" strike="noStrike" cap="none" spc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1" u="none" strike="noStrike" cap="none" spc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sym typeface="Arial"/>
                        </a:rPr>
                        <a:t>No.of Customers</a:t>
                      </a:r>
                      <a:endParaRPr lang="en-IN" sz="1800" b="1" i="0" u="none" strike="noStrike" cap="none" spc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1" u="none" strike="noStrike" cap="none" spc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sym typeface="Arial"/>
                        </a:rPr>
                        <a:t>Customer</a:t>
                      </a:r>
                    </a:p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1" u="none" strike="noStrike" cap="none" spc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sym typeface="Arial"/>
                        </a:rPr>
                        <a:t>Selection</a:t>
                      </a:r>
                      <a:endParaRPr lang="en-IN" sz="1800" b="1" i="0" u="none" strike="noStrike" cap="none" spc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282432839"/>
                  </a:ext>
                </a:extLst>
              </a:tr>
              <a:tr h="39220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Champions</a:t>
                      </a:r>
                      <a:endParaRPr lang="en-IN" sz="18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Recently bought , frequent purchases , most spent.</a:t>
                      </a:r>
                      <a:endParaRPr lang="en-IN" sz="18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532</a:t>
                      </a:r>
                      <a:endParaRPr lang="en-IN" sz="18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532</a:t>
                      </a:r>
                      <a:endParaRPr lang="en-IN" sz="18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52296755"/>
                  </a:ext>
                </a:extLst>
              </a:tr>
              <a:tr h="45908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Loyal Customers</a:t>
                      </a:r>
                      <a:endParaRPr lang="en-IN" sz="18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Recently bought , frequent purchases , most spent.</a:t>
                      </a:r>
                      <a:endParaRPr lang="en-IN" sz="18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607</a:t>
                      </a:r>
                      <a:endParaRPr lang="en-IN" sz="18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468</a:t>
                      </a:r>
                      <a:endParaRPr lang="en-IN" sz="18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68364821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080486F-09C1-FA16-FCCE-ED12F194CB0B}"/>
              </a:ext>
            </a:extLst>
          </p:cNvPr>
          <p:cNvSpPr txBox="1"/>
          <p:nvPr/>
        </p:nvSpPr>
        <p:spPr>
          <a:xfrm>
            <a:off x="435793" y="3838968"/>
            <a:ext cx="11258375" cy="24314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0959" tIns="60959" rIns="60959" bIns="60959" numCol="1" spcCol="38100" rtlCol="0" anchor="t">
            <a:spAutoFit/>
          </a:bodyPr>
          <a:lstStyle/>
          <a:p>
            <a:pPr defTabSz="1219170" hangingPunct="0"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sym typeface="Arial"/>
              </a:rPr>
              <a:t>Top 1000 customers are filtered under three conditions,</a:t>
            </a:r>
          </a:p>
          <a:p>
            <a:pPr defTabSz="1219170" hangingPunct="0">
              <a:lnSpc>
                <a:spcPct val="150000"/>
              </a:lnSpc>
            </a:pPr>
            <a:r>
              <a:rPr lang="en-US" sz="2000" dirty="0"/>
              <a:t>                1. Customers who made recent purchase</a:t>
            </a:r>
          </a:p>
          <a:p>
            <a:pPr defTabSz="1219170" hangingPunct="0"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sym typeface="Arial"/>
              </a:rPr>
              <a:t>                2. Customers who bought frequently</a:t>
            </a:r>
          </a:p>
          <a:p>
            <a:pPr defTabSz="1219170" hangingPunct="0">
              <a:lnSpc>
                <a:spcPct val="150000"/>
              </a:lnSpc>
            </a:pPr>
            <a:r>
              <a:rPr lang="en-US" sz="2000" dirty="0"/>
              <a:t>                3. Customers who spent more.</a:t>
            </a:r>
          </a:p>
          <a:p>
            <a:pPr defTabSz="1219170" hangingPunct="0"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sym typeface="Arial"/>
              </a:rPr>
              <a:t>The Customers satisfying all the above conditions are considered to be the </a:t>
            </a:r>
            <a:r>
              <a:rPr lang="en-US" sz="2000" u="sng" dirty="0">
                <a:solidFill>
                  <a:srgbClr val="000000"/>
                </a:solidFill>
                <a:sym typeface="Arial"/>
              </a:rPr>
              <a:t>“Top 1000 Customers”</a:t>
            </a:r>
            <a:r>
              <a:rPr lang="en-US" sz="2000" dirty="0">
                <a:solidFill>
                  <a:srgbClr val="000000"/>
                </a:solidFill>
                <a:sym typeface="Arial"/>
              </a:rPr>
              <a:t>. </a:t>
            </a:r>
            <a:endParaRPr lang="en-IN" sz="2000" dirty="0">
              <a:solidFill>
                <a:srgbClr val="000000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275666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1" y="1"/>
            <a:ext cx="12217601" cy="6864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60959" rIns="60959" anchor="ctr"/>
          <a:lstStyle/>
          <a:p>
            <a:endParaRPr sz="2400"/>
          </a:p>
        </p:txBody>
      </p:sp>
      <p:sp>
        <p:nvSpPr>
          <p:cNvPr id="158" name="Shape 107"/>
          <p:cNvSpPr/>
          <p:nvPr/>
        </p:nvSpPr>
        <p:spPr>
          <a:xfrm>
            <a:off x="717199" y="2526900"/>
            <a:ext cx="5270803" cy="964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sz="4667"/>
              <a:t>Appendix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20668" y="-25967"/>
            <a:ext cx="12255203" cy="112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60959" rIns="60959" anchor="ctr"/>
          <a:lstStyle/>
          <a:p>
            <a:endParaRPr sz="2400"/>
          </a:p>
        </p:txBody>
      </p:sp>
      <p:sp>
        <p:nvSpPr>
          <p:cNvPr id="117" name="Shape 64"/>
          <p:cNvSpPr/>
          <p:nvPr/>
        </p:nvSpPr>
        <p:spPr>
          <a:xfrm>
            <a:off x="253215" y="222939"/>
            <a:ext cx="11420800" cy="656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2667" dirty="0"/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458499" y="1614934"/>
            <a:ext cx="7279203" cy="2104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609585" indent="-474121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sz="2667"/>
              <a:t>Introduction</a:t>
            </a:r>
          </a:p>
          <a:p>
            <a:pPr marL="609585" indent="-474121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sz="2667"/>
              <a:t>Data Exploration</a:t>
            </a:r>
          </a:p>
          <a:p>
            <a:pPr marL="609585" indent="-474121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sz="2667"/>
              <a:t>Model Development</a:t>
            </a:r>
          </a:p>
          <a:p>
            <a:pPr marL="609585" indent="-474121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sz="2667"/>
              <a:t>Interpretation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20668" y="-56195"/>
            <a:ext cx="12255203" cy="112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60959" rIns="60959" anchor="ctr"/>
          <a:lstStyle/>
          <a:p>
            <a:endParaRPr sz="2400"/>
          </a:p>
        </p:txBody>
      </p:sp>
      <p:sp>
        <p:nvSpPr>
          <p:cNvPr id="122" name="Shape 71"/>
          <p:cNvSpPr/>
          <p:nvPr/>
        </p:nvSpPr>
        <p:spPr>
          <a:xfrm>
            <a:off x="273367" y="195101"/>
            <a:ext cx="11420800" cy="656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2667" dirty="0"/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73367" y="1249170"/>
            <a:ext cx="11420800" cy="644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dirty="0"/>
              <a:t>Identify and Recommend Top 1000 Customers Through Data Analysis</a:t>
            </a:r>
            <a:endParaRPr sz="2400" dirty="0"/>
          </a:p>
        </p:txBody>
      </p:sp>
      <p:sp>
        <p:nvSpPr>
          <p:cNvPr id="124" name="Shape 73"/>
          <p:cNvSpPr/>
          <p:nvPr/>
        </p:nvSpPr>
        <p:spPr>
          <a:xfrm>
            <a:off x="273367" y="1979902"/>
            <a:ext cx="5512800" cy="4213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000" u="sng" dirty="0"/>
              <a:t>Problem Statement: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endParaRPr lang="en-US" sz="1867" dirty="0">
              <a:solidFill>
                <a:srgbClr val="333333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867" dirty="0"/>
              <a:t>Sprocket Central is a company that specializes in high-quality bikes.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endParaRPr lang="en-US" sz="1867" dirty="0"/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867" dirty="0"/>
              <a:t>Their marketing team is looking to boost business by analyzing their existing customer dataset.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endParaRPr lang="en-US" sz="1867" dirty="0"/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867" dirty="0"/>
              <a:t>To recommend Top 1000 new customers to be targeted to drive the most value for the organization.</a:t>
            </a:r>
            <a:endParaRPr sz="1867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5C2347-1265-4E98-D218-DAA57D05D259}"/>
              </a:ext>
            </a:extLst>
          </p:cNvPr>
          <p:cNvSpPr txBox="1"/>
          <p:nvPr/>
        </p:nvSpPr>
        <p:spPr>
          <a:xfrm>
            <a:off x="6679200" y="2078770"/>
            <a:ext cx="5512800" cy="43242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0959" tIns="60959" rIns="60959" bIns="60959" numCol="1" spcCol="38100" rtlCol="0" anchor="t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000" u="sng" dirty="0">
                <a:latin typeface="Open Sans"/>
                <a:ea typeface="Open Sans"/>
                <a:cs typeface="Open Sans"/>
                <a:sym typeface="Open Sans"/>
              </a:rPr>
              <a:t>Contents:</a:t>
            </a:r>
          </a:p>
          <a:p>
            <a:endParaRPr lang="en-US" sz="2000" dirty="0">
              <a:latin typeface="Open Sans"/>
              <a:ea typeface="Open Sans"/>
              <a:cs typeface="Open Sans"/>
              <a:sym typeface="Open Sans"/>
            </a:endParaRPr>
          </a:p>
          <a:p>
            <a:pPr marL="380990" indent="-38099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Open Sans"/>
                <a:ea typeface="Open Sans"/>
                <a:cs typeface="Open Sans"/>
                <a:sym typeface="Open Sans"/>
              </a:rPr>
              <a:t>RFM Model development – Customer Segmentation.</a:t>
            </a:r>
          </a:p>
          <a:p>
            <a:pPr marL="380990" indent="-38099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Open Sans"/>
              <a:ea typeface="Open Sans"/>
              <a:cs typeface="Open Sans"/>
              <a:sym typeface="Open Sans"/>
            </a:endParaRPr>
          </a:p>
          <a:p>
            <a:pPr marL="380990" indent="-38099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Open Sans"/>
                <a:ea typeface="Open Sans"/>
                <a:cs typeface="Open Sans"/>
                <a:sym typeface="Open Sans"/>
              </a:rPr>
              <a:t>Getting insights from the model</a:t>
            </a:r>
          </a:p>
          <a:p>
            <a:pPr marL="380990" indent="-38099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Open Sans"/>
              <a:ea typeface="Open Sans"/>
              <a:cs typeface="Open Sans"/>
              <a:sym typeface="Open Sans"/>
            </a:endParaRPr>
          </a:p>
          <a:p>
            <a:pPr marL="380990" indent="-38099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Open Sans"/>
                <a:ea typeface="Open Sans"/>
                <a:cs typeface="Open Sans"/>
                <a:sym typeface="Open Sans"/>
              </a:rPr>
              <a:t>Obtaining top 1000 customers from RFM scores.</a:t>
            </a:r>
          </a:p>
          <a:p>
            <a:pPr>
              <a:lnSpc>
                <a:spcPct val="115000"/>
              </a:lnSpc>
            </a:pPr>
            <a:endParaRPr lang="en-US" sz="2000" u="sng" dirty="0"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15000"/>
              </a:lnSpc>
            </a:pPr>
            <a:endParaRPr lang="en-US" sz="2000" u="sng" dirty="0"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15000"/>
              </a:lnSpc>
            </a:pPr>
            <a:endParaRPr lang="en-US" sz="2000" u="sng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0" y="-10337"/>
            <a:ext cx="12255203" cy="112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60959" rIns="60959" anchor="ctr"/>
          <a:lstStyle/>
          <a:p>
            <a:endParaRPr sz="2400" dirty="0"/>
          </a:p>
        </p:txBody>
      </p:sp>
      <p:sp>
        <p:nvSpPr>
          <p:cNvPr id="122" name="Shape 71"/>
          <p:cNvSpPr/>
          <p:nvPr/>
        </p:nvSpPr>
        <p:spPr>
          <a:xfrm>
            <a:off x="187809" y="202700"/>
            <a:ext cx="11506359" cy="1067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1899" tIns="121899" rIns="121899" bIns="12189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sz="2667" dirty="0"/>
              <a:t>Data Exploration</a:t>
            </a:r>
          </a:p>
          <a:p>
            <a:endParaRPr sz="2667" dirty="0"/>
          </a:p>
        </p:txBody>
      </p:sp>
      <p:sp>
        <p:nvSpPr>
          <p:cNvPr id="123" name="Shape 72"/>
          <p:cNvSpPr/>
          <p:nvPr/>
        </p:nvSpPr>
        <p:spPr>
          <a:xfrm>
            <a:off x="187808" y="1165021"/>
            <a:ext cx="11420800" cy="5999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133" dirty="0"/>
              <a:t>Profits made by each Brand </a:t>
            </a:r>
            <a:endParaRPr sz="2133" dirty="0"/>
          </a:p>
        </p:txBody>
      </p:sp>
      <p:sp>
        <p:nvSpPr>
          <p:cNvPr id="124" name="Shape 73"/>
          <p:cNvSpPr/>
          <p:nvPr/>
        </p:nvSpPr>
        <p:spPr>
          <a:xfrm>
            <a:off x="273368" y="2084962"/>
            <a:ext cx="5095585" cy="41903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1899" tIns="121899" rIns="121899" bIns="121899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867" dirty="0"/>
              <a:t>We can see  the brand “WeareA2B” has made the maximum profit.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1867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867" dirty="0"/>
              <a:t>Followed by Solex , Trek Bicycles , Giant Bicycles ,  OHM Cycles obtaining the next 4 places respectively.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1867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867" dirty="0"/>
              <a:t>Lastly , Norco Bicycles has the least profit made among all.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1867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867" dirty="0"/>
              <a:t>This helps understand the most loved brand among the customers.</a:t>
            </a:r>
            <a:endParaRPr sz="1867" dirty="0"/>
          </a:p>
        </p:txBody>
      </p:sp>
      <p:grpSp>
        <p:nvGrpSpPr>
          <p:cNvPr id="127" name="Shape 74"/>
          <p:cNvGrpSpPr/>
          <p:nvPr/>
        </p:nvGrpSpPr>
        <p:grpSpPr>
          <a:xfrm>
            <a:off x="6626631" y="2886298"/>
            <a:ext cx="5067605" cy="3532405"/>
            <a:chOff x="-1" y="-1"/>
            <a:chExt cx="3800702" cy="2649302"/>
          </a:xfrm>
        </p:grpSpPr>
        <p:sp>
          <p:nvSpPr>
            <p:cNvPr id="125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 sz="2400"/>
            </a:p>
          </p:txBody>
        </p:sp>
        <p:sp>
          <p:nvSpPr>
            <p:cNvPr id="126" name="Place any supporting images, graphs, data or extra text here."/>
            <p:cNvSpPr/>
            <p:nvPr/>
          </p:nvSpPr>
          <p:spPr>
            <a:xfrm>
              <a:off x="-1" y="955334"/>
              <a:ext cx="3800702" cy="7386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121899" tIns="121899" rIns="121899" bIns="121899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rPr sz="2400" dirty="0"/>
                <a:t>Place any supporting images, graphs, data or extra text here.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9EEC3CA9-E770-08D4-1DFC-4005CD402E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350" y="1283370"/>
            <a:ext cx="6325284" cy="522266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E3DE1AC-A722-404C-B88A-9BE11F92CE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449" y="2126875"/>
            <a:ext cx="1392040" cy="159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35727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0BE9FCD-21FC-C763-7A5C-BB6D3589F5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127" y="1094034"/>
            <a:ext cx="7333075" cy="28053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BA8C75-F845-66C3-3BCF-A5BDC221FF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127" y="3959310"/>
            <a:ext cx="7579408" cy="2805393"/>
          </a:xfrm>
          <a:prstGeom prst="rect">
            <a:avLst/>
          </a:prstGeom>
        </p:spPr>
      </p:pic>
      <p:sp>
        <p:nvSpPr>
          <p:cNvPr id="121" name="Shape 70"/>
          <p:cNvSpPr/>
          <p:nvPr/>
        </p:nvSpPr>
        <p:spPr>
          <a:xfrm>
            <a:off x="0" y="24316"/>
            <a:ext cx="12255203" cy="112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60959" rIns="60959" anchor="ctr"/>
          <a:lstStyle/>
          <a:p>
            <a:endParaRPr sz="2400"/>
          </a:p>
        </p:txBody>
      </p:sp>
      <p:sp>
        <p:nvSpPr>
          <p:cNvPr id="122" name="Shape 71"/>
          <p:cNvSpPr/>
          <p:nvPr/>
        </p:nvSpPr>
        <p:spPr>
          <a:xfrm>
            <a:off x="203799" y="211418"/>
            <a:ext cx="11420800" cy="1067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sz="2667" dirty="0"/>
              <a:t>Data Exploration</a:t>
            </a:r>
          </a:p>
          <a:p>
            <a:endParaRPr sz="2667" dirty="0"/>
          </a:p>
        </p:txBody>
      </p:sp>
      <p:sp>
        <p:nvSpPr>
          <p:cNvPr id="123" name="Shape 72"/>
          <p:cNvSpPr/>
          <p:nvPr/>
        </p:nvSpPr>
        <p:spPr>
          <a:xfrm>
            <a:off x="75767" y="1301267"/>
            <a:ext cx="11420800" cy="5999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133" dirty="0"/>
              <a:t>Age Distribution of Customers : </a:t>
            </a:r>
            <a:endParaRPr sz="2133" dirty="0"/>
          </a:p>
        </p:txBody>
      </p:sp>
      <p:sp>
        <p:nvSpPr>
          <p:cNvPr id="124" name="Shape 73"/>
          <p:cNvSpPr/>
          <p:nvPr/>
        </p:nvSpPr>
        <p:spPr>
          <a:xfrm>
            <a:off x="75767" y="2336183"/>
            <a:ext cx="4579360" cy="4429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1899" tIns="121899" rIns="121899" bIns="121899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867" dirty="0"/>
              <a:t>Highest no.of customers are around the age group 45 – 49 in both “new” and  “old”.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1867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867" dirty="0"/>
              <a:t>New customers age starts from 20 to 80 whereas old customers are only around  20-65 ages.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1867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867" dirty="0"/>
              <a:t>In new customers , the customers around 25 - 29 and 40 – 69 age group are more.</a:t>
            </a:r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A5908A-5D4C-552B-4C8B-1BDF43D682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401" y="4166543"/>
            <a:ext cx="863675" cy="208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86102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F3C720-A5D6-50FE-ACA3-9935CAB2E8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580" y="4119432"/>
            <a:ext cx="6473653" cy="2754977"/>
          </a:xfrm>
          <a:prstGeom prst="rect">
            <a:avLst/>
          </a:prstGeom>
        </p:spPr>
      </p:pic>
      <p:sp>
        <p:nvSpPr>
          <p:cNvPr id="121" name="Shape 70"/>
          <p:cNvSpPr/>
          <p:nvPr/>
        </p:nvSpPr>
        <p:spPr>
          <a:xfrm>
            <a:off x="-20668" y="-25967"/>
            <a:ext cx="12255203" cy="112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60959" rIns="60959" anchor="ctr"/>
          <a:lstStyle/>
          <a:p>
            <a:endParaRPr sz="2400"/>
          </a:p>
        </p:txBody>
      </p:sp>
      <p:sp>
        <p:nvSpPr>
          <p:cNvPr id="122" name="Shape 71"/>
          <p:cNvSpPr/>
          <p:nvPr/>
        </p:nvSpPr>
        <p:spPr>
          <a:xfrm>
            <a:off x="273367" y="165420"/>
            <a:ext cx="11420800" cy="1067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sz="2667" dirty="0"/>
              <a:t>Data Exploration</a:t>
            </a:r>
          </a:p>
          <a:p>
            <a:endParaRPr sz="2667" dirty="0"/>
          </a:p>
        </p:txBody>
      </p:sp>
      <p:sp>
        <p:nvSpPr>
          <p:cNvPr id="123" name="Shape 72"/>
          <p:cNvSpPr/>
          <p:nvPr/>
        </p:nvSpPr>
        <p:spPr>
          <a:xfrm>
            <a:off x="75765" y="1212267"/>
            <a:ext cx="5512800" cy="977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1899" tIns="121899" rIns="121899" bIns="121899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133" dirty="0"/>
              <a:t>Wealth Segmentation Based on Age of Customers “New” and “Old”</a:t>
            </a:r>
            <a:endParaRPr sz="2133" dirty="0"/>
          </a:p>
        </p:txBody>
      </p:sp>
      <p:sp>
        <p:nvSpPr>
          <p:cNvPr id="124" name="Shape 73"/>
          <p:cNvSpPr/>
          <p:nvPr/>
        </p:nvSpPr>
        <p:spPr>
          <a:xfrm>
            <a:off x="75765" y="2490782"/>
            <a:ext cx="5512800" cy="3763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000" dirty="0"/>
              <a:t>Customers from “Mass Customers” is comparatively more in all the age categories from other two.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000" dirty="0"/>
              <a:t>Secondly , “High Net Worth” customers are more.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000" dirty="0"/>
              <a:t>“Affluent Customer” are more in some age categories than “High Net Worth” customers like 25 – 29 , 45 – 49.</a:t>
            </a:r>
            <a:endParaRPr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6E2337-6B52-43C6-6AE5-22EABABAD1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581" y="1141935"/>
            <a:ext cx="6473655" cy="29364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5BAFBED-1A64-8207-1182-9658E68111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8278" y="1273428"/>
            <a:ext cx="1889924" cy="98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05920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FD6096-388C-C55D-F4F6-9AF92C1E95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92" r="5702"/>
          <a:stretch/>
        </p:blipFill>
        <p:spPr>
          <a:xfrm>
            <a:off x="8310787" y="1948104"/>
            <a:ext cx="3780453" cy="456650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495C4F6-96F7-3FE2-AC6D-2AC585F494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7" r="12687"/>
          <a:stretch/>
        </p:blipFill>
        <p:spPr>
          <a:xfrm>
            <a:off x="4490030" y="1948103"/>
            <a:ext cx="3780453" cy="4730805"/>
          </a:xfrm>
          <a:prstGeom prst="rect">
            <a:avLst/>
          </a:prstGeom>
        </p:spPr>
      </p:pic>
      <p:sp>
        <p:nvSpPr>
          <p:cNvPr id="121" name="Shape 70"/>
          <p:cNvSpPr/>
          <p:nvPr/>
        </p:nvSpPr>
        <p:spPr>
          <a:xfrm>
            <a:off x="-20668" y="-56196"/>
            <a:ext cx="12255203" cy="112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60959" rIns="60959" anchor="ctr"/>
          <a:lstStyle/>
          <a:p>
            <a:endParaRPr sz="2400"/>
          </a:p>
        </p:txBody>
      </p:sp>
      <p:sp>
        <p:nvSpPr>
          <p:cNvPr id="122" name="Shape 71"/>
          <p:cNvSpPr/>
          <p:nvPr/>
        </p:nvSpPr>
        <p:spPr>
          <a:xfrm>
            <a:off x="273367" y="157586"/>
            <a:ext cx="11420800" cy="1067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sz="2667" dirty="0"/>
              <a:t>Data Exploration</a:t>
            </a:r>
          </a:p>
          <a:p>
            <a:endParaRPr sz="2667" dirty="0"/>
          </a:p>
        </p:txBody>
      </p:sp>
      <p:sp>
        <p:nvSpPr>
          <p:cNvPr id="123" name="Shape 72"/>
          <p:cNvSpPr/>
          <p:nvPr/>
        </p:nvSpPr>
        <p:spPr>
          <a:xfrm>
            <a:off x="273367" y="1444399"/>
            <a:ext cx="11420800" cy="688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sz="2667" dirty="0"/>
          </a:p>
        </p:txBody>
      </p:sp>
      <p:sp>
        <p:nvSpPr>
          <p:cNvPr id="124" name="Shape 73"/>
          <p:cNvSpPr/>
          <p:nvPr/>
        </p:nvSpPr>
        <p:spPr>
          <a:xfrm>
            <a:off x="129685" y="2132835"/>
            <a:ext cx="4320040" cy="4520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1899" tIns="121899" rIns="121899" bIns="121899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867" dirty="0"/>
              <a:t>20% and 21% of New customers are from “Manufacturing” and “Financial Services” field respectively.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1867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867" dirty="0"/>
              <a:t>Similarly , 20% and 19% of Old customers are from “Manufacturing” and “Financial Services” respectively.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1867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867" dirty="0"/>
              <a:t>Customers from “Agriculture” and “Telecommunications” are the least.</a:t>
            </a:r>
            <a:endParaRPr sz="1867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250CA0-E375-FA60-1C00-D6E165FCC6DB}"/>
              </a:ext>
            </a:extLst>
          </p:cNvPr>
          <p:cNvSpPr txBox="1"/>
          <p:nvPr/>
        </p:nvSpPr>
        <p:spPr>
          <a:xfrm>
            <a:off x="273366" y="1239213"/>
            <a:ext cx="10598673" cy="4205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2133" b="1" dirty="0">
                <a:latin typeface="Open Sans"/>
                <a:ea typeface="Open Sans"/>
                <a:cs typeface="Open Sans"/>
                <a:sym typeface="Open Sans"/>
              </a:rPr>
              <a:t>J</a:t>
            </a:r>
            <a:r>
              <a:rPr lang="en-IN" sz="2133" b="1" dirty="0">
                <a:latin typeface="Open Sans"/>
                <a:ea typeface="Open Sans"/>
                <a:cs typeface="Open Sans"/>
                <a:sym typeface="Open Sans"/>
              </a:rPr>
              <a:t>ob Industry wise Distribution of Old and New Customers</a:t>
            </a:r>
          </a:p>
        </p:txBody>
      </p:sp>
    </p:spTree>
    <p:extLst>
      <p:ext uri="{BB962C8B-B14F-4D97-AF65-F5344CB8AC3E}">
        <p14:creationId xmlns:p14="http://schemas.microsoft.com/office/powerpoint/2010/main" val="55578081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8DC170-7018-4D61-F7EE-A87DE5AFE1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300" y="1094034"/>
            <a:ext cx="6410801" cy="2919271"/>
          </a:xfrm>
          <a:prstGeom prst="rect">
            <a:avLst/>
          </a:prstGeom>
        </p:spPr>
      </p:pic>
      <p:sp>
        <p:nvSpPr>
          <p:cNvPr id="121" name="Shape 70"/>
          <p:cNvSpPr/>
          <p:nvPr/>
        </p:nvSpPr>
        <p:spPr>
          <a:xfrm>
            <a:off x="-20668" y="-25967"/>
            <a:ext cx="12255203" cy="112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60959" rIns="60959" anchor="ctr"/>
          <a:lstStyle/>
          <a:p>
            <a:endParaRPr sz="2400"/>
          </a:p>
        </p:txBody>
      </p:sp>
      <p:sp>
        <p:nvSpPr>
          <p:cNvPr id="122" name="Shape 71"/>
          <p:cNvSpPr/>
          <p:nvPr/>
        </p:nvSpPr>
        <p:spPr>
          <a:xfrm>
            <a:off x="284665" y="181569"/>
            <a:ext cx="11420800" cy="1067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sz="2667" dirty="0"/>
              <a:t>Data Exploration</a:t>
            </a:r>
          </a:p>
          <a:p>
            <a:endParaRPr sz="2667" dirty="0"/>
          </a:p>
        </p:txBody>
      </p:sp>
      <p:sp>
        <p:nvSpPr>
          <p:cNvPr id="123" name="Shape 72"/>
          <p:cNvSpPr/>
          <p:nvPr/>
        </p:nvSpPr>
        <p:spPr>
          <a:xfrm>
            <a:off x="101900" y="1402935"/>
            <a:ext cx="5893165" cy="977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1899" tIns="121899" rIns="121899" bIns="121899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133" dirty="0"/>
              <a:t>Bike purchase history of customers for the past 3 years by “Gender”</a:t>
            </a:r>
            <a:endParaRPr sz="2133" dirty="0"/>
          </a:p>
        </p:txBody>
      </p:sp>
      <p:sp>
        <p:nvSpPr>
          <p:cNvPr id="124" name="Shape 73"/>
          <p:cNvSpPr/>
          <p:nvPr/>
        </p:nvSpPr>
        <p:spPr>
          <a:xfrm>
            <a:off x="100014" y="2772816"/>
            <a:ext cx="5581173" cy="3409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1899" tIns="121899" rIns="121899" bIns="121899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000" dirty="0"/>
              <a:t>Females has made the most purchases in the past three years.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000" dirty="0"/>
              <a:t>A total purchase for 80k+ has been made by “Old” Female Customers and 76K+ by “Old” Male Customers 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000" dirty="0"/>
              <a:t>In “New” , Female customers made purchase for 21K+ and Males for 20K+.</a:t>
            </a:r>
            <a:endParaRPr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10C8E2-EC38-9655-96C7-E9DC2BD4C4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400" y="4013305"/>
            <a:ext cx="6614600" cy="27887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A8CC3DD-9842-AB6A-FBB2-7CB6E7B50D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807" y="1242296"/>
            <a:ext cx="1534293" cy="79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44752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0" y="16199"/>
            <a:ext cx="12255203" cy="112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60959" rIns="60959" anchor="ctr"/>
          <a:lstStyle/>
          <a:p>
            <a:endParaRPr sz="2400"/>
          </a:p>
        </p:txBody>
      </p:sp>
      <p:sp>
        <p:nvSpPr>
          <p:cNvPr id="122" name="Shape 71"/>
          <p:cNvSpPr/>
          <p:nvPr/>
        </p:nvSpPr>
        <p:spPr>
          <a:xfrm>
            <a:off x="273367" y="220977"/>
            <a:ext cx="11420800" cy="1067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sz="2667" dirty="0"/>
              <a:t>Data Exploration</a:t>
            </a:r>
          </a:p>
          <a:p>
            <a:endParaRPr sz="2667" dirty="0"/>
          </a:p>
        </p:txBody>
      </p:sp>
      <p:sp>
        <p:nvSpPr>
          <p:cNvPr id="123" name="Shape 72"/>
          <p:cNvSpPr/>
          <p:nvPr/>
        </p:nvSpPr>
        <p:spPr>
          <a:xfrm>
            <a:off x="172608" y="1150917"/>
            <a:ext cx="4986321" cy="977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1899" tIns="121899" rIns="121899" bIns="121899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133" dirty="0"/>
              <a:t>Customers who owns a Car by State</a:t>
            </a:r>
            <a:endParaRPr sz="2133" dirty="0"/>
          </a:p>
        </p:txBody>
      </p:sp>
      <p:sp>
        <p:nvSpPr>
          <p:cNvPr id="124" name="Shape 73"/>
          <p:cNvSpPr/>
          <p:nvPr/>
        </p:nvSpPr>
        <p:spPr>
          <a:xfrm>
            <a:off x="172606" y="2032875"/>
            <a:ext cx="4784801" cy="4825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1899" tIns="121899" rIns="121899" bIns="121899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000" dirty="0"/>
              <a:t>In “New”,  195 and 229 Customers from “New South Whales” has owned a car and doesn’t own a car respectively.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000" dirty="0"/>
              <a:t>Whereas in “Old” 28% of customers owns a car and 25% doesn’t in NSW.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000" dirty="0"/>
              <a:t>QLD and VIC has almost same amount of customers in both  “Old” and “New” that owns a car or not. </a:t>
            </a:r>
            <a:endParaRPr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F7A9A3-589F-0D63-A829-F6C890CFC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930" y="1136199"/>
            <a:ext cx="7033071" cy="29445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4FC641E-E3F5-0C15-250A-B38FEFA6E1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929" y="4095510"/>
            <a:ext cx="7033071" cy="276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43209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1310</Words>
  <Application>Microsoft Office PowerPoint</Application>
  <PresentationFormat>Widescreen</PresentationFormat>
  <Paragraphs>227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Open Sans</vt:lpstr>
      <vt:lpstr>Open Sans ExtraBold</vt:lpstr>
      <vt:lpstr>Open Sans Light</vt:lpstr>
      <vt:lpstr>Segoe UI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Nivetha sridhar</dc:creator>
  <cp:lastModifiedBy>Nivetha sridhar</cp:lastModifiedBy>
  <cp:revision>1</cp:revision>
  <dcterms:created xsi:type="dcterms:W3CDTF">2022-12-28T12:10:14Z</dcterms:created>
  <dcterms:modified xsi:type="dcterms:W3CDTF">2022-12-28T12:20:38Z</dcterms:modified>
</cp:coreProperties>
</file>