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nivetha s2.xlsx]Sheet3!PivotTable1</c:name>
    <c:fmtId val="9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6039032387650626E-2"/>
          <c:y val="0.23964311628281959"/>
          <c:w val="0.58155722471719495"/>
          <c:h val="0.565448209758763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Accounting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Sheet3!$B$5:$B$8</c:f>
              <c:numCache>
                <c:formatCode>General</c:formatCode>
                <c:ptCount val="3"/>
                <c:pt idx="0">
                  <c:v>5</c:v>
                </c:pt>
                <c:pt idx="1">
                  <c:v>9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DD-3549-91C8-4F95EEBD8178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Business Development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Sheet3!$C$5:$C$8</c:f>
              <c:numCache>
                <c:formatCode>General</c:formatCode>
                <c:ptCount val="3"/>
                <c:pt idx="0">
                  <c:v>6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DD-3549-91C8-4F95EEBD8178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Engineering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Sheet3!$D$5:$D$8</c:f>
              <c:numCache>
                <c:formatCode>General</c:formatCode>
                <c:ptCount val="3"/>
                <c:pt idx="0">
                  <c:v>1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DD-3549-91C8-4F95EEBD8178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Human Resources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Sheet3!$E$5:$E$8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DD-3549-91C8-4F95EEBD8178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Legal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Sheet3!$F$5:$F$8</c:f>
              <c:numCache>
                <c:formatCode>General</c:formatCode>
                <c:ptCount val="3"/>
                <c:pt idx="0">
                  <c:v>6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DD-3549-91C8-4F95EEBD8178}"/>
            </c:ext>
          </c:extLst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Marketing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Sheet3!$G$5:$G$8</c:f>
              <c:numCache>
                <c:formatCode>General</c:formatCode>
                <c:ptCount val="3"/>
                <c:pt idx="0">
                  <c:v>1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4DD-3549-91C8-4F95EEBD8178}"/>
            </c:ext>
          </c:extLst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NULL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Sheet3!$H$5:$H$8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4DD-3549-91C8-4F95EEBD8178}"/>
            </c:ext>
          </c:extLst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Product Management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Sheet3!$I$5:$I$8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4DD-3549-91C8-4F95EEBD8178}"/>
            </c:ext>
          </c:extLst>
        </c:ser>
        <c:ser>
          <c:idx val="8"/>
          <c:order val="8"/>
          <c:tx>
            <c:strRef>
              <c:f>Sheet3!$J$3:$J$4</c:f>
              <c:strCache>
                <c:ptCount val="1"/>
                <c:pt idx="0">
                  <c:v>Research and Development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Sheet3!$J$5:$J$8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4DD-3549-91C8-4F95EEBD8178}"/>
            </c:ext>
          </c:extLst>
        </c:ser>
        <c:ser>
          <c:idx val="9"/>
          <c:order val="9"/>
          <c:tx>
            <c:strRef>
              <c:f>Sheet3!$K$3:$K$4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Sheet3!$K$5:$K$8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4DD-3549-91C8-4F95EEBD8178}"/>
            </c:ext>
          </c:extLst>
        </c:ser>
        <c:ser>
          <c:idx val="10"/>
          <c:order val="10"/>
          <c:tx>
            <c:strRef>
              <c:f>Sheet3!$L$3:$L$4</c:f>
              <c:strCache>
                <c:ptCount val="1"/>
                <c:pt idx="0">
                  <c:v>Services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Sheet3!$L$5:$L$8</c:f>
              <c:numCache>
                <c:formatCode>General</c:formatCode>
                <c:ptCount val="3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4DD-3549-91C8-4F95EEBD8178}"/>
            </c:ext>
          </c:extLst>
        </c:ser>
        <c:ser>
          <c:idx val="11"/>
          <c:order val="11"/>
          <c:tx>
            <c:strRef>
              <c:f>Sheet3!$M$3:$M$4</c:f>
              <c:strCache>
                <c:ptCount val="1"/>
                <c:pt idx="0">
                  <c:v>Support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Sheet3!$M$5:$M$8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4DD-3549-91C8-4F95EEBD8178}"/>
            </c:ext>
          </c:extLst>
        </c:ser>
        <c:ser>
          <c:idx val="12"/>
          <c:order val="12"/>
          <c:tx>
            <c:strRef>
              <c:f>Sheet3!$N$3:$N$4</c:f>
              <c:strCache>
                <c:ptCount val="1"/>
                <c:pt idx="0">
                  <c:v>Training</c:v>
                </c:pt>
              </c:strCache>
            </c:strRef>
          </c:tx>
          <c:invertIfNegative val="0"/>
          <c:cat>
            <c:strRef>
              <c:f>Sheet3!$A$5:$A$8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Sheet3!$N$5:$N$8</c:f>
              <c:numCache>
                <c:formatCode>General</c:formatCode>
                <c:ptCount val="3"/>
                <c:pt idx="0">
                  <c:v>8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4DD-3549-91C8-4F95EEBD8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880768"/>
        <c:axId val="63519488"/>
      </c:barChart>
      <c:catAx>
        <c:axId val="118880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3519488"/>
        <c:crosses val="autoZero"/>
        <c:auto val="1"/>
        <c:lblAlgn val="ctr"/>
        <c:lblOffset val="100"/>
        <c:noMultiLvlLbl val="0"/>
      </c:catAx>
      <c:valAx>
        <c:axId val="63519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8807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585789" y="-10956"/>
            <a:ext cx="10220327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b="1" spc="15" dirty="0"/>
              <a:t>Salary and compensation analysis through excel data modelling </a:t>
            </a:r>
            <a:endParaRPr b="1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</a:t>
            </a:r>
            <a:r>
              <a:rPr lang="en-IN" sz="2400" dirty="0" err="1"/>
              <a:t>Nivetha</a:t>
            </a:r>
            <a:r>
              <a:rPr lang="en-IN" sz="2400" dirty="0"/>
              <a:t> S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312217018</a:t>
            </a:r>
          </a:p>
          <a:p>
            <a:r>
              <a:rPr lang="en-IN" sz="2400" b="1" dirty="0"/>
              <a:t>(A8D1D6DC897F5DE9BD648AA61C950402)</a:t>
            </a:r>
            <a:r>
              <a:rPr lang="en-IN" sz="2400" dirty="0"/>
              <a:t> 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III B com general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Shri </a:t>
            </a:r>
            <a:r>
              <a:rPr lang="en-IN" sz="2400" dirty="0" err="1"/>
              <a:t>Krishnaswamy</a:t>
            </a:r>
            <a:r>
              <a:rPr lang="en-IN" sz="2400" dirty="0"/>
              <a:t>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9C26F-48B7-9FB4-742C-E02113117CFD}"/>
              </a:ext>
            </a:extLst>
          </p:cNvPr>
          <p:cNvSpPr txBox="1"/>
          <p:nvPr/>
        </p:nvSpPr>
        <p:spPr>
          <a:xfrm>
            <a:off x="559593" y="1658510"/>
            <a:ext cx="89749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1.Define the Model Structure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u="sng" dirty="0">
                <a:solidFill>
                  <a:srgbClr val="00B0F0"/>
                </a:solidFill>
              </a:rPr>
              <a:t>Inputs</a:t>
            </a:r>
            <a:r>
              <a:rPr lang="en-IN" b="1" dirty="0"/>
              <a:t>:</a:t>
            </a:r>
            <a:r>
              <a:rPr lang="en-IN" dirty="0"/>
              <a:t> Variables such as base salary, bonuses, benefits, and performance metrics.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u="sng" dirty="0">
                <a:solidFill>
                  <a:srgbClr val="00B0F0"/>
                </a:solidFill>
              </a:rPr>
              <a:t>Outputs</a:t>
            </a:r>
            <a:r>
              <a:rPr lang="en-IN" b="1" dirty="0"/>
              <a:t>:</a:t>
            </a:r>
            <a:r>
              <a:rPr lang="en-IN" dirty="0"/>
              <a:t> Total compensation, comparisons by department or role.</a:t>
            </a:r>
          </a:p>
          <a:p>
            <a:endParaRPr lang="en-IN" b="1" dirty="0"/>
          </a:p>
          <a:p>
            <a:r>
              <a:rPr lang="en-IN" b="1" dirty="0"/>
              <a:t>2. Create the Data Table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u="sng" dirty="0">
                <a:solidFill>
                  <a:srgbClr val="00B0F0"/>
                </a:solidFill>
              </a:rPr>
              <a:t>Setup</a:t>
            </a:r>
            <a:r>
              <a:rPr lang="en-IN" b="1" dirty="0"/>
              <a:t>:</a:t>
            </a:r>
            <a:r>
              <a:rPr lang="en-IN" dirty="0"/>
              <a:t> Build a table with columns for Employee ID, Base Salary, Bonuses, Benefits, and Total Compensation.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u="sng" dirty="0">
                <a:solidFill>
                  <a:srgbClr val="00B0F0"/>
                </a:solidFill>
              </a:rPr>
              <a:t>Formulas</a:t>
            </a:r>
            <a:r>
              <a:rPr lang="en-IN" b="1" dirty="0"/>
              <a:t>:</a:t>
            </a:r>
            <a:r>
              <a:rPr lang="en-IN" dirty="0"/>
              <a:t> Calculate Total Compensation as =Base Salary + Bonuses + Benefits.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4023B-74C4-A6BC-B48C-18C337AF83DD}"/>
              </a:ext>
            </a:extLst>
          </p:cNvPr>
          <p:cNvSpPr txBox="1"/>
          <p:nvPr/>
        </p:nvSpPr>
        <p:spPr>
          <a:xfrm>
            <a:off x="588169" y="1674673"/>
            <a:ext cx="50684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Average Salary</a:t>
            </a:r>
            <a:r>
              <a:rPr lang="en-IN" dirty="0"/>
              <a:t>: </a:t>
            </a:r>
          </a:p>
          <a:p>
            <a:r>
              <a:rPr lang="en-IN" dirty="0"/>
              <a:t>         The mean salary across the organization or within specific departments or job titles.</a:t>
            </a:r>
          </a:p>
          <a:p>
            <a:endParaRPr lang="en-IN" dirty="0"/>
          </a:p>
          <a:p>
            <a:r>
              <a:rPr lang="en-IN" b="1" dirty="0"/>
              <a:t>Median Salary</a:t>
            </a:r>
            <a:r>
              <a:rPr lang="en-IN" dirty="0"/>
              <a:t>: </a:t>
            </a:r>
          </a:p>
          <a:p>
            <a:r>
              <a:rPr lang="en-IN" dirty="0"/>
              <a:t>         The midpoint salary, which is less affected by outliers and gives a better sense of typical compensation.</a:t>
            </a:r>
          </a:p>
          <a:p>
            <a:endParaRPr lang="en-IN" dirty="0"/>
          </a:p>
          <a:p>
            <a:r>
              <a:rPr lang="en-IN" b="1" dirty="0"/>
              <a:t>Salary Range</a:t>
            </a:r>
            <a:r>
              <a:rPr lang="en-IN" dirty="0"/>
              <a:t>: </a:t>
            </a:r>
          </a:p>
          <a:p>
            <a:r>
              <a:rPr lang="en-IN" dirty="0"/>
              <a:t>         The difference between the highest and lowest salaries, indicating the spread of compensation.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63456"/>
              </p:ext>
            </p:extLst>
          </p:nvPr>
        </p:nvGraphicFramePr>
        <p:xfrm>
          <a:off x="5635782" y="2019300"/>
          <a:ext cx="4662487" cy="279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C7616-F262-65BB-25FF-0E60C2C57926}"/>
              </a:ext>
            </a:extLst>
          </p:cNvPr>
          <p:cNvSpPr txBox="1"/>
          <p:nvPr/>
        </p:nvSpPr>
        <p:spPr>
          <a:xfrm>
            <a:off x="755332" y="2136338"/>
            <a:ext cx="85672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 The analysis reveals significant trends and disparities in compensation within the organization. </a:t>
            </a:r>
          </a:p>
          <a:p>
            <a:endParaRPr lang="en-IN" dirty="0"/>
          </a:p>
          <a:p>
            <a:r>
              <a:rPr lang="en-IN" dirty="0"/>
              <a:t>• Key findings include variations in salary by department and role, disparities in compensation compared to industry benchmarks, and inconsistencies in internal equity. </a:t>
            </a:r>
          </a:p>
          <a:p>
            <a:endParaRPr lang="en-IN" dirty="0"/>
          </a:p>
          <a:p>
            <a:r>
              <a:rPr lang="en-IN" dirty="0"/>
              <a:t>• To address these issues, it is recommended to adjust salary structures, update compensation policies, and implement ongoing monitoring to ensure alignment with market trends and organizational objectives.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and compensation analysis through Excel data modelling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5B6FF-0E8C-4F6F-ECDA-C6A05DF99FF0}"/>
              </a:ext>
            </a:extLst>
          </p:cNvPr>
          <p:cNvSpPr txBox="1"/>
          <p:nvPr/>
        </p:nvSpPr>
        <p:spPr>
          <a:xfrm>
            <a:off x="676275" y="1921371"/>
            <a:ext cx="8003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• Data Collection:</a:t>
            </a:r>
            <a:r>
              <a:rPr lang="en-IN" dirty="0"/>
              <a:t> Gathering comprehensive data on employee salaries, bonuses, benefits, and other compensation-related factors.</a:t>
            </a:r>
          </a:p>
          <a:p>
            <a:endParaRPr lang="en-IN" b="1" dirty="0"/>
          </a:p>
          <a:p>
            <a:r>
              <a:rPr lang="en-IN" b="1" dirty="0"/>
              <a:t>• Data Modelling:</a:t>
            </a:r>
            <a:r>
              <a:rPr lang="en-IN" dirty="0"/>
              <a:t> Creating Excel models to </a:t>
            </a:r>
            <a:r>
              <a:rPr lang="en-IN" dirty="0" err="1"/>
              <a:t>analyze</a:t>
            </a:r>
            <a:r>
              <a:rPr lang="en-IN" dirty="0"/>
              <a:t> the data, identify trends, and provide actionable insights.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7DBAAA-1409-B35E-AB6D-34F004F467E1}"/>
              </a:ext>
            </a:extLst>
          </p:cNvPr>
          <p:cNvSpPr txBox="1"/>
          <p:nvPr/>
        </p:nvSpPr>
        <p:spPr>
          <a:xfrm>
            <a:off x="598566" y="3836849"/>
            <a:ext cx="78120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Assumptions: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All necessary data will be provided in a timely manner.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is accurate and complete for meaningful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Constraints: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Limited historical data may affect trend analysis and forecasting accuracy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574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0D2EDD-1C1E-32C7-3BEB-C3331CB34BBD}"/>
              </a:ext>
            </a:extLst>
          </p:cNvPr>
          <p:cNvSpPr txBox="1"/>
          <p:nvPr/>
        </p:nvSpPr>
        <p:spPr>
          <a:xfrm>
            <a:off x="479823" y="1857376"/>
            <a:ext cx="862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 Define Objectives and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Objectives:</a:t>
            </a:r>
            <a:r>
              <a:rPr lang="en-IN" dirty="0"/>
              <a:t> Understand what you want to achieve, such as identifying pay disparities, forecasting compensation costs, or assessing compensation trends.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8B2CFC-1DF7-CF14-5611-187769AB1F40}"/>
              </a:ext>
            </a:extLst>
          </p:cNvPr>
          <p:cNvSpPr txBox="1"/>
          <p:nvPr/>
        </p:nvSpPr>
        <p:spPr>
          <a:xfrm>
            <a:off x="479823" y="2942632"/>
            <a:ext cx="86284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2. Data Collection</a:t>
            </a:r>
            <a:r>
              <a:rPr lang="en-IN" dirty="0"/>
              <a:t>: Gather relevant data. This could include employee salaries, job titles, departments, years of experience, education levels, and other compensation-related variables.</a:t>
            </a:r>
          </a:p>
          <a:p>
            <a:endParaRPr lang="en-IN" dirty="0"/>
          </a:p>
          <a:p>
            <a:r>
              <a:rPr lang="en-IN" b="1" dirty="0"/>
              <a:t>3. Data Cleaning</a:t>
            </a:r>
            <a:r>
              <a:rPr lang="en-IN" dirty="0"/>
              <a:t>: Prepare your data by cleaning it up. This might involve removing duplicates, handling missing values, and standardizing formats.</a:t>
            </a:r>
          </a:p>
          <a:p>
            <a:endParaRPr lang="en-IN" dirty="0"/>
          </a:p>
          <a:p>
            <a:r>
              <a:rPr lang="en-IN" b="1" dirty="0"/>
              <a:t>4. Data Import</a:t>
            </a:r>
            <a:r>
              <a:rPr lang="en-IN" dirty="0"/>
              <a:t>: Import the cleaned data into Excel. You might use features such as tables and named ranges to make your data easier to manage.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85126" y="380056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695D74-9271-825A-2826-4363CA8BA15B}"/>
              </a:ext>
            </a:extLst>
          </p:cNvPr>
          <p:cNvSpPr txBox="1"/>
          <p:nvPr/>
        </p:nvSpPr>
        <p:spPr>
          <a:xfrm>
            <a:off x="544115" y="1695450"/>
            <a:ext cx="89904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• HR Managers</a:t>
            </a:r>
            <a:r>
              <a:rPr lang="en-IN" dirty="0"/>
              <a:t>: They use the data to ensure compensation packages are competitive and </a:t>
            </a:r>
            <a:r>
              <a:rPr lang="en-IN" dirty="0" err="1"/>
              <a:t>equitable.</a:t>
            </a:r>
            <a:r>
              <a:rPr lang="en-IN" b="1" dirty="0" err="1"/>
              <a:t>Compensation</a:t>
            </a:r>
            <a:endParaRPr lang="en-IN" b="1" dirty="0"/>
          </a:p>
          <a:p>
            <a:r>
              <a:rPr lang="en-IN" b="1" dirty="0"/>
              <a:t> </a:t>
            </a:r>
          </a:p>
          <a:p>
            <a:r>
              <a:rPr lang="en-IN" b="1" dirty="0"/>
              <a:t>• Analysts</a:t>
            </a:r>
            <a:r>
              <a:rPr lang="en-IN" dirty="0"/>
              <a:t>: They </a:t>
            </a:r>
            <a:r>
              <a:rPr lang="en-IN" dirty="0" err="1"/>
              <a:t>analyze</a:t>
            </a:r>
            <a:r>
              <a:rPr lang="en-IN" dirty="0"/>
              <a:t> salary data to create pay structures and identify compensation trends.</a:t>
            </a:r>
          </a:p>
          <a:p>
            <a:endParaRPr lang="en-IN" b="1" dirty="0"/>
          </a:p>
          <a:p>
            <a:r>
              <a:rPr lang="en-IN" b="1" dirty="0"/>
              <a:t>• Finance Teams</a:t>
            </a:r>
            <a:r>
              <a:rPr lang="en-IN" dirty="0"/>
              <a:t>: They use the data to budget for payroll expenses and financial planning.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C6C003-2DF7-5425-9CCD-E822F3A16A41}"/>
              </a:ext>
            </a:extLst>
          </p:cNvPr>
          <p:cNvSpPr txBox="1"/>
          <p:nvPr/>
        </p:nvSpPr>
        <p:spPr>
          <a:xfrm>
            <a:off x="544115" y="3958576"/>
            <a:ext cx="85379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• Managers and Executives:</a:t>
            </a:r>
            <a:r>
              <a:rPr lang="en-IN" dirty="0"/>
              <a:t> They review compensation data to make informed decisions on salary offers, raises, and overall compensation strategy.</a:t>
            </a:r>
          </a:p>
          <a:p>
            <a:endParaRPr lang="en-IN" b="1" dirty="0"/>
          </a:p>
          <a:p>
            <a:r>
              <a:rPr lang="en-IN" b="1" dirty="0"/>
              <a:t>• Recruitment Teams:</a:t>
            </a:r>
            <a:r>
              <a:rPr lang="en-IN" dirty="0"/>
              <a:t> They leverage the analysis to develop competitive salary offers and attract talent.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A8A43D-B582-4D66-47DD-B69BCFB2E1BB}"/>
              </a:ext>
            </a:extLst>
          </p:cNvPr>
          <p:cNvSpPr txBox="1"/>
          <p:nvPr/>
        </p:nvSpPr>
        <p:spPr>
          <a:xfrm>
            <a:off x="2828924" y="1635591"/>
            <a:ext cx="67687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Solution</a:t>
            </a:r>
            <a:r>
              <a:rPr lang="en-IN" b="1" u="sng" dirty="0"/>
              <a:t> :-</a:t>
            </a:r>
            <a:endParaRPr lang="en-IN" b="1" dirty="0"/>
          </a:p>
          <a:p>
            <a:pPr>
              <a:buFont typeface="+mj-lt"/>
              <a:buAutoNum type="arabicPeriod"/>
            </a:pPr>
            <a:r>
              <a:rPr lang="en-IN" b="1" dirty="0"/>
              <a:t>Data Aggregation</a:t>
            </a:r>
            <a:r>
              <a:rPr lang="en-IN" dirty="0"/>
              <a:t>: Compile data from various sources, including employee salaries, job roles, performance metrics, and market benchmarks into a centralized Excel spreadsheet.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Data Modelling</a:t>
            </a:r>
            <a:r>
              <a:rPr lang="en-IN" dirty="0"/>
              <a:t>: Use Excel functions and features such as PivotTables, VLOOKUP, and conditional formatting to </a:t>
            </a:r>
            <a:r>
              <a:rPr lang="en-IN" dirty="0" err="1"/>
              <a:t>analyze</a:t>
            </a:r>
            <a:r>
              <a:rPr lang="en-IN" dirty="0"/>
              <a:t> salary distributions, compare compensation across roles, and identify discrepancies.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837E2-039D-F144-EF62-984F37B5644D}"/>
              </a:ext>
            </a:extLst>
          </p:cNvPr>
          <p:cNvSpPr txBox="1"/>
          <p:nvPr/>
        </p:nvSpPr>
        <p:spPr>
          <a:xfrm>
            <a:off x="2819399" y="4254389"/>
            <a:ext cx="65341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Value</a:t>
            </a:r>
            <a:r>
              <a:rPr lang="en-IN" b="1" dirty="0"/>
              <a:t> </a:t>
            </a:r>
            <a:r>
              <a:rPr lang="en-IN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Proposition</a:t>
            </a:r>
            <a:r>
              <a:rPr lang="en-IN" b="1" u="sng" dirty="0"/>
              <a:t> :-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Enhanced Decision-Making</a:t>
            </a:r>
            <a:r>
              <a:rPr lang="en-IN" dirty="0"/>
              <a:t>: By providing detailed analysis and visualization, Excel models help organizations make informed decisions about compensation adjustments and strategies.</a:t>
            </a:r>
            <a:endParaRPr lang="en-IN" b="1" dirty="0"/>
          </a:p>
          <a:p>
            <a:pPr>
              <a:buFont typeface="+mj-lt"/>
              <a:buAutoNum type="arabicPeriod"/>
            </a:pPr>
            <a:endParaRPr lang="en-IN" b="1" dirty="0"/>
          </a:p>
          <a:p>
            <a:pPr>
              <a:buFont typeface="+mj-lt"/>
              <a:buAutoNum type="arabicPeriod"/>
            </a:pPr>
            <a:r>
              <a:rPr lang="en-IN" b="1" dirty="0"/>
              <a:t>Cost Efficiency</a:t>
            </a:r>
            <a:r>
              <a:rPr lang="en-IN" dirty="0"/>
              <a:t>: Utilizing Excel leverages existing software and avoids the need for expensive specialized compensation management systems.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88618-74CC-3729-DDB4-C7583C90CAEE}"/>
              </a:ext>
            </a:extLst>
          </p:cNvPr>
          <p:cNvSpPr txBox="1"/>
          <p:nvPr/>
        </p:nvSpPr>
        <p:spPr>
          <a:xfrm>
            <a:off x="755332" y="1553766"/>
            <a:ext cx="87458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</a:t>
            </a:r>
            <a:r>
              <a:rPr lang="en-IN" b="1" u="sng" dirty="0">
                <a:solidFill>
                  <a:schemeClr val="accent5">
                    <a:lumMod val="75000"/>
                  </a:schemeClr>
                </a:solidFill>
              </a:rPr>
              <a:t>Employee</a:t>
            </a:r>
            <a:r>
              <a:rPr lang="en-IN" b="1" dirty="0"/>
              <a:t> </a:t>
            </a:r>
            <a:r>
              <a:rPr lang="en-IN" b="1" u="sng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en-IN" dirty="0"/>
              <a:t>: </a:t>
            </a:r>
          </a:p>
          <a:p>
            <a:endParaRPr lang="en-IN" dirty="0"/>
          </a:p>
          <a:p>
            <a:r>
              <a:rPr lang="en-IN" dirty="0"/>
              <a:t>           Employee ID, Name, Department, Job Title, and Employment Status.</a:t>
            </a:r>
          </a:p>
          <a:p>
            <a:endParaRPr lang="en-IN" b="1" dirty="0"/>
          </a:p>
          <a:p>
            <a:r>
              <a:rPr lang="en-IN" b="1" dirty="0"/>
              <a:t>2.</a:t>
            </a:r>
            <a:r>
              <a:rPr lang="en-IN" b="1" u="sng" dirty="0">
                <a:solidFill>
                  <a:schemeClr val="accent5">
                    <a:lumMod val="75000"/>
                  </a:schemeClr>
                </a:solidFill>
              </a:rPr>
              <a:t>Compensation</a:t>
            </a:r>
            <a:r>
              <a:rPr lang="en-IN" b="1" dirty="0"/>
              <a:t> </a:t>
            </a:r>
            <a:r>
              <a:rPr lang="en-IN" b="1" u="sng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en-IN" dirty="0"/>
              <a:t>: </a:t>
            </a:r>
          </a:p>
          <a:p>
            <a:endParaRPr lang="en-IN" dirty="0"/>
          </a:p>
          <a:p>
            <a:r>
              <a:rPr lang="en-IN" dirty="0"/>
              <a:t>           Base Salary, Bonuses, Benefits, and Stock Options.</a:t>
            </a:r>
          </a:p>
          <a:p>
            <a:endParaRPr lang="en-IN" b="1" dirty="0"/>
          </a:p>
          <a:p>
            <a:r>
              <a:rPr lang="en-IN" b="1" dirty="0"/>
              <a:t>3.</a:t>
            </a:r>
            <a:r>
              <a:rPr lang="en-IN" b="1" u="sng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r>
              <a:rPr lang="en-IN" b="1" dirty="0"/>
              <a:t> </a:t>
            </a:r>
            <a:r>
              <a:rPr lang="en-IN" b="1" u="sng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en-IN" dirty="0"/>
              <a:t>: </a:t>
            </a:r>
          </a:p>
          <a:p>
            <a:endParaRPr lang="en-IN" dirty="0"/>
          </a:p>
          <a:p>
            <a:r>
              <a:rPr lang="en-IN" dirty="0"/>
              <a:t>           Dates of salary reviews, employment start/end dates, and bonus payment dates.</a:t>
            </a:r>
          </a:p>
          <a:p>
            <a:r>
              <a:rPr lang="en-IN" dirty="0"/>
              <a:t>You’d typically use Excel’s features like pivot tables, VLOOKUP, and data validation to </a:t>
            </a:r>
            <a:r>
              <a:rPr lang="en-IN" dirty="0" err="1"/>
              <a:t>analyze</a:t>
            </a:r>
            <a:r>
              <a:rPr lang="en-IN" dirty="0"/>
              <a:t> and visualize compensation patterns, trends, and comparisons.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E4DCE-676C-B804-0F24-822E6D3C751D}"/>
              </a:ext>
            </a:extLst>
          </p:cNvPr>
          <p:cNvSpPr txBox="1"/>
          <p:nvPr/>
        </p:nvSpPr>
        <p:spPr>
          <a:xfrm>
            <a:off x="509381" y="1446491"/>
            <a:ext cx="89412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Advanced Formulas and Functions:</a:t>
            </a:r>
          </a:p>
          <a:p>
            <a:r>
              <a:rPr lang="en-IN" b="1" dirty="0"/>
              <a:t>             </a:t>
            </a:r>
            <a:r>
              <a:rPr lang="en-IN" dirty="0"/>
              <a:t> Leverage complex formulas (e.g., ARRAY formulas) to automate calculations, such as determining percentile ranks or calculating compensation ratios.</a:t>
            </a:r>
          </a:p>
          <a:p>
            <a:endParaRPr lang="en-IN" dirty="0"/>
          </a:p>
          <a:p>
            <a:r>
              <a:rPr lang="en-IN" b="1" dirty="0"/>
              <a:t>Custom Reports:</a:t>
            </a:r>
            <a:r>
              <a:rPr lang="en-IN" dirty="0"/>
              <a:t> </a:t>
            </a:r>
          </a:p>
          <a:p>
            <a:r>
              <a:rPr lang="en-IN" dirty="0"/>
              <a:t>            Develop custom reports that summarize compensation data in meaningful ways, such as summarizing by role, department, or location, and provide actionable insights.</a:t>
            </a:r>
          </a:p>
          <a:p>
            <a:endParaRPr lang="en-IN" b="1" dirty="0"/>
          </a:p>
          <a:p>
            <a:r>
              <a:rPr lang="en-IN" b="1" dirty="0"/>
              <a:t>                              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BF1819-C1F5-5D4F-FE61-3FD6A8C5A1D9}"/>
              </a:ext>
            </a:extLst>
          </p:cNvPr>
          <p:cNvSpPr txBox="1"/>
          <p:nvPr/>
        </p:nvSpPr>
        <p:spPr>
          <a:xfrm>
            <a:off x="2432160" y="3759844"/>
            <a:ext cx="73785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Data Validation and Error Checking:</a:t>
            </a:r>
            <a:r>
              <a:rPr lang="en-IN" dirty="0"/>
              <a:t> </a:t>
            </a:r>
          </a:p>
          <a:p>
            <a:r>
              <a:rPr lang="en-IN" dirty="0"/>
              <a:t>                  </a:t>
            </a:r>
          </a:p>
          <a:p>
            <a:r>
              <a:rPr lang="en-IN" dirty="0"/>
              <a:t>                Implement data validation to ensure accuracy and consistency in the input data, and use conditional formatting to highlight anomalies or outliers.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867</Words>
  <Application>Microsoft Office PowerPoint</Application>
  <PresentationFormat>Widescreen</PresentationFormat>
  <Paragraphs>118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Salary and compensation analysis through excel data modelling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nivetha030826@gmail.com</cp:lastModifiedBy>
  <cp:revision>21</cp:revision>
  <dcterms:created xsi:type="dcterms:W3CDTF">2024-03-29T15:07:22Z</dcterms:created>
  <dcterms:modified xsi:type="dcterms:W3CDTF">2024-09-05T14:37:14Z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