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614d611a-7156-495d-850e-ef765697cb5f}">
          <p14:sldIdLst>
            <p14:sldId id="256"/>
            <p14:sldId id="257"/>
            <p14:sldId id="258"/>
            <p14:sldId id="259"/>
            <p14:sldId id="260"/>
            <p14:sldId id="261"/>
            <p14:sldId id="262"/>
            <p14:sldId id="269"/>
            <p14:sldId id="263"/>
            <p14:sldId id="264"/>
            <p14:sldId id="271"/>
            <p14:sldId id="272"/>
            <p14:sldId id="265"/>
          </p14:sldIdLst>
        </p14:section>
        <p14:section name="Untitled Section" id="{dc4c4401-64e0-453c-be1c-db462d11565f}">
          <p14:sldIdLst>
            <p14:sldId id="270"/>
            <p14:sldId id="268"/>
          </p14:sldIdLst>
        </p14:section>
      </p14:sectionLst>
    </p:ext>
    <p:ext uri="{EFAFB233-063F-42B5-8137-9DF3F51BA10A}">
      <p15:sldGuideLst xmlns:p15="http://schemas.microsoft.com/office/powerpoint/2012/main" xmlns="">
        <p15:guide id="1" orient="horz" pos="2874" userDrawn="1">
          <p15:clr>
            <a:srgbClr val="A4A3A4"/>
          </p15:clr>
        </p15:guide>
        <p15:guide id="2" pos="21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65" d="100"/>
          <a:sy n="65" d="100"/>
        </p:scale>
        <p:origin x="-726" y="-288"/>
      </p:cViewPr>
      <p:guideLst>
        <p:guide orient="horz" pos="2874"/>
        <p:guide pos="215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000" advTm="2000">
        <p15:prstTrans prst="airplane"/>
      </p:transition>
    </mc:Choice>
    <mc:Fallback>
      <p:transition spd="slow" advTm="2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5="http://schemas.microsoft.com/office/powerpoint/2012/main" xmlns="" Requires="p15">
      <p:transition xmlns:p14="http://schemas.microsoft.com/office/powerpoint/2010/main" spd="slow" Requires="p14" p14:dur="1000" advTm="2000">
        <p15:prstTrans prst="airplane"/>
      </p:transition>
    </mc:Choice>
    <mc:Fallback>
      <p:transition spd="slow" advTm="2000">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85165" y="45718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p:cNvSpPr txBox="1"/>
          <p:nvPr/>
        </p:nvSpPr>
        <p:spPr>
          <a:xfrm>
            <a:off x="2057400" y="2895600"/>
            <a:ext cx="8610600" cy="2165350"/>
          </a:xfrm>
          <a:prstGeom prst="rect">
            <a:avLst/>
          </a:prstGeom>
          <a:noFill/>
          <a:effectLst>
            <a:outerShdw blurRad="63500" sx="102000" sy="102000" algn="ctr" rotWithShape="0">
              <a:prstClr val="black">
                <a:alpha val="40000"/>
              </a:prstClr>
            </a:outerShdw>
          </a:effectLst>
        </p:spPr>
        <p:txBody>
          <a:bodyPr wrap="square" rtlCol="0">
            <a:noAutofit/>
          </a:bodyPr>
          <a:lstStyle/>
          <a:p>
            <a:r>
              <a:rPr lang="en-US" sz="2400" dirty="0"/>
              <a:t>STUDENT NAME: </a:t>
            </a:r>
            <a:r>
              <a:rPr lang="en-US" sz="2400" dirty="0" smtClean="0"/>
              <a:t>NIVETHA.S</a:t>
            </a:r>
            <a:endParaRPr lang="en-US" sz="2400" dirty="0"/>
          </a:p>
          <a:p>
            <a:r>
              <a:rPr lang="en-US" sz="2400" dirty="0"/>
              <a:t>REGISTER NO      : </a:t>
            </a:r>
            <a:r>
              <a:rPr lang="en-US" sz="2400" dirty="0" smtClean="0"/>
              <a:t>2213211042059</a:t>
            </a:r>
          </a:p>
          <a:p>
            <a:r>
              <a:rPr lang="en-US" sz="2400" dirty="0" smtClean="0"/>
              <a:t>NM ID                   : 969EDD7BCAD1B1C9F51486C352E6CF26</a:t>
            </a:r>
            <a:endParaRPr lang="en-US" sz="2400" dirty="0"/>
          </a:p>
          <a:p>
            <a:r>
              <a:rPr lang="en-US" sz="2400" dirty="0"/>
              <a:t>DEPARTMENT     :  BCOM ( CORPORATE  SECRETARYSHIP)</a:t>
            </a:r>
          </a:p>
          <a:p>
            <a:r>
              <a:rPr lang="en-US" sz="2400" dirty="0"/>
              <a:t>COLLEGE              : </a:t>
            </a:r>
            <a:r>
              <a:rPr lang="en-US" sz="2400" dirty="0" smtClean="0"/>
              <a:t>PRESIDENCY COLLEGE</a:t>
            </a:r>
            <a:r>
              <a:rPr lang="en-US" sz="2400" dirty="0" smtClean="0"/>
              <a:t> </a:t>
            </a:r>
            <a:endParaRPr lang="en-US" sz="2400" dirty="0"/>
          </a:p>
          <a:p>
            <a:r>
              <a:rPr lang="en-US" sz="2400" dirty="0"/>
              <a:t>                             </a:t>
            </a:r>
            <a:endParaRPr lang="en-IN" sz="2400" dirty="0"/>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000" advTm="2000">
        <p159:morph option="byObject"/>
      </p:transition>
    </mc:Choice>
    <mc:Fallback>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10</a:t>
            </a:fld>
            <a:endParaRPr sz="1100" dirty="0">
              <a:latin typeface="Trebuchet MS" panose="020B0603020202020204"/>
              <a:cs typeface="Trebuchet MS" panose="020B0603020202020204"/>
            </a:endParaRPr>
          </a:p>
        </p:txBody>
      </p:sp>
      <p:sp>
        <p:nvSpPr>
          <p:cNvPr id="8" name="object 8"/>
          <p:cNvSpPr txBox="1"/>
          <p:nvPr/>
        </p:nvSpPr>
        <p:spPr>
          <a:xfrm>
            <a:off x="739775" y="291147"/>
            <a:ext cx="8480424" cy="9181465"/>
          </a:xfrm>
          <a:prstGeom prst="rect">
            <a:avLst/>
          </a:prstGeom>
          <a:effectLst>
            <a:outerShdw blurRad="63500" sx="102000" sy="102000" algn="ctr" rotWithShape="0">
              <a:prstClr val="black">
                <a:alpha val="40000"/>
              </a:prstClr>
            </a:outerShdw>
          </a:effectLst>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lang="en-IN" sz="4800" b="1" spc="5" dirty="0">
              <a:latin typeface="Trebuchet MS" panose="020B0603020202020204"/>
              <a:cs typeface="Trebuchet MS" panose="020B0603020202020204"/>
            </a:endParaRPr>
          </a:p>
          <a:p>
            <a:pPr marL="12700">
              <a:lnSpc>
                <a:spcPct val="100000"/>
              </a:lnSpc>
              <a:spcBef>
                <a:spcPts val="105"/>
              </a:spcBef>
            </a:pPr>
            <a:endParaRPr lang="en-IN" sz="3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Download the data in the edunet website</a:t>
            </a:r>
          </a:p>
          <a:p>
            <a:pPr marL="927100" indent="-91440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a:t>
            </a:r>
            <a:r>
              <a:rPr lang="en-US" altLang="en-IN" sz="2800" b="1" spc="5" dirty="0">
                <a:latin typeface="Times New Roman" panose="02020603050405020304" pitchFamily="18" charset="0"/>
                <a:cs typeface="Times New Roman" panose="02020603050405020304" pitchFamily="18" charset="0"/>
              </a:rPr>
              <a:t> </a:t>
            </a:r>
            <a:r>
              <a:rPr lang="en-IN" sz="2800" b="1" spc="5" dirty="0">
                <a:latin typeface="Times New Roman" panose="02020603050405020304" pitchFamily="18" charset="0"/>
                <a:cs typeface="Times New Roman" panose="02020603050405020304" pitchFamily="18" charset="0"/>
              </a:rPr>
              <a:t>ready to work project</a:t>
            </a:r>
          </a:p>
          <a:p>
            <a:pPr marL="927100" indent="-91440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 Feature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employee id</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identify the priority</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Group similar features together</a:t>
            </a: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Cleaning</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missing value</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mc:AlternateContent xmlns:mc="http://schemas.openxmlformats.org/markup-compatibility/2006">
    <mc:Choice xmlns:p14="http://schemas.microsoft.com/office/powerpoint/2010/main" xmlns="" Requires="p14">
      <p:transition spd="slow" p14:dur="1000" advTm="2000">
        <p:blinds/>
      </p:transition>
    </mc:Choice>
    <mc:Fallback>
      <p:transition spd="slow" advTm="2000">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8693468" cy="6032421"/>
          </a:xfrm>
          <a:effectLst>
            <a:outerShdw blurRad="63500" sx="102000" sy="102000" algn="ctr" rotWithShape="0">
              <a:prstClr val="black">
                <a:alpha val="40000"/>
              </a:prstClr>
            </a:outerShdw>
          </a:effectLst>
        </p:spPr>
        <p:txBody>
          <a:bodyPr/>
          <a:lstStyle/>
          <a:p>
            <a:r>
              <a:rPr lang="en-IN" sz="2800" dirty="0">
                <a:latin typeface="Times New Roman" panose="02020603050405020304" pitchFamily="18" charset="0"/>
                <a:cs typeface="Times New Roman" panose="02020603050405020304" pitchFamily="18" charset="0"/>
              </a:rPr>
              <a:t>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Calculating the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find the performance level with the help of rating of                                                                                                                                                                                       the employee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Create the pivort table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10972800" cy="553998"/>
          </a:xfrm>
        </p:spPr>
        <p:txBody>
          <a:bodyPr/>
          <a:lstStyle/>
          <a:p>
            <a:r>
              <a:rPr lang="en-IN" sz="3600" b="1" dirty="0">
                <a:latin typeface="Times New Roman" panose="02020603050405020304" pitchFamily="18" charset="0"/>
                <a:cs typeface="Times New Roman" panose="02020603050405020304" pitchFamily="18" charset="0"/>
              </a:rPr>
              <a:t>             </a:t>
            </a:r>
          </a:p>
        </p:txBody>
      </p:sp>
    </p:spTree>
  </p:cSld>
  <p:clrMapOvr>
    <a:masterClrMapping/>
  </p:clrMapOvr>
  <mc:AlternateContent xmlns:mc="http://schemas.openxmlformats.org/markup-compatibility/2006">
    <mc:Choice xmlns:p14="http://schemas.microsoft.com/office/powerpoint/2010/main" xmlns="" Requires="p14">
      <p:transition spd="slow" p14:dur="1000" advTm="2000">
        <p:wheel spokes="8"/>
      </p:transition>
    </mc:Choice>
    <mc:Fallback>
      <p:transition spd="slow" advTm="2000">
        <p:wheel spokes="8"/>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4308872"/>
          </a:xfrm>
          <a:effectLst>
            <a:outerShdw blurRad="63500" sx="102000" sy="102000" algn="ctr" rotWithShape="0">
              <a:prstClr val="black">
                <a:alpha val="40000"/>
              </a:prstClr>
            </a:outerShdw>
          </a:effectLst>
        </p:spPr>
        <p:txBody>
          <a:bodyPr/>
          <a:lstStyle/>
          <a:p>
            <a:r>
              <a:rPr lang="en-IN" sz="2800" dirty="0">
                <a:latin typeface="Times New Roman" panose="02020603050405020304" pitchFamily="18" charset="0"/>
                <a:cs typeface="Times New Roman" panose="02020603050405020304" pitchFamily="18" charset="0"/>
              </a:rPr>
              <a:t>Visualisation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flipH="1" flipV="1">
            <a:off x="11582400" y="6103620"/>
            <a:ext cx="457200" cy="220980"/>
          </a:xfrm>
        </p:spPr>
        <p:txBody>
          <a:bodyPr/>
          <a:lstStyle/>
          <a:p>
            <a:endParaRPr lang="en-IN" dirty="0"/>
          </a:p>
        </p:txBody>
      </p:sp>
    </p:spTree>
  </p:cSld>
  <p:clrMapOvr>
    <a:masterClrMapping/>
  </p:clrMapOvr>
  <mc:AlternateContent xmlns:mc="http://schemas.openxmlformats.org/markup-compatibility/2006">
    <mc:Choice xmlns:p14="http://schemas.microsoft.com/office/powerpoint/2010/main" xmlns="" Requires="p14">
      <p:transition spd="slow" p14:dur="1000" advTm="2000">
        <p:newsflash/>
      </p:transition>
    </mc:Choice>
    <mc:Fallback>
      <p:transition spd="slow" advTm="2000">
        <p:newsflash/>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13</a:t>
            </a:fld>
            <a:endParaRPr sz="1100" dirty="0">
              <a:latin typeface="Trebuchet MS" panose="020B0603020202020204"/>
              <a:cs typeface="Trebuchet MS" panose="020B0603020202020204"/>
            </a:endParaRPr>
          </a:p>
        </p:txBody>
      </p:sp>
      <p:pic>
        <p:nvPicPr>
          <p:cNvPr id="8" name="Picture 7" descr="Picture1"/>
          <p:cNvPicPr>
            <a:picLocks noChangeAspect="1"/>
          </p:cNvPicPr>
          <p:nvPr/>
        </p:nvPicPr>
        <p:blipFill>
          <a:blip r:embed="rId3"/>
          <a:stretch>
            <a:fillRect/>
          </a:stretch>
        </p:blipFill>
        <p:spPr>
          <a:xfrm>
            <a:off x="1452880" y="1311275"/>
            <a:ext cx="7922895" cy="4853305"/>
          </a:xfrm>
          <a:prstGeom prst="rect">
            <a:avLst/>
          </a:prstGeom>
          <a:effectLst>
            <a:outerShdw blurRad="63500" sx="102000" sy="102000" algn="ct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xmlns="" Requires="p14">
      <p:transition spd="slow" p14:dur="1000" advTm="2000">
        <p:dissolve/>
      </p:transition>
    </mc:Choice>
    <mc:Fallback>
      <p:transition spd="slow" advTm="2000">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17" y="380999"/>
            <a:ext cx="10681335" cy="738505"/>
          </a:xfrm>
        </p:spPr>
        <p:txBody>
          <a:bodyPr/>
          <a:lstStyle/>
          <a:p>
            <a:r>
              <a:rPr lang="en-US" altLang="en-IN" dirty="0"/>
              <a:t>Disscusion</a:t>
            </a:r>
          </a:p>
        </p:txBody>
      </p:sp>
      <p:sp>
        <p:nvSpPr>
          <p:cNvPr id="5" name="Text Placeholder 4"/>
          <p:cNvSpPr>
            <a:spLocks noGrp="1"/>
          </p:cNvSpPr>
          <p:nvPr>
            <p:ph type="body" idx="1"/>
          </p:nvPr>
        </p:nvSpPr>
        <p:spPr>
          <a:xfrm rot="10800000">
            <a:off x="609600" y="1577340"/>
            <a:ext cx="10972800" cy="276860"/>
          </a:xfrm>
        </p:spPr>
        <p:txBody>
          <a:bodyPr/>
          <a:lstStyle/>
          <a:p>
            <a:r>
              <a:rPr lang="en-US"/>
              <a:t>.</a:t>
            </a:r>
          </a:p>
        </p:txBody>
      </p:sp>
      <p:pic>
        <p:nvPicPr>
          <p:cNvPr id="4" name="Picture 3" descr="Picture2"/>
          <p:cNvPicPr>
            <a:picLocks noChangeAspect="1"/>
          </p:cNvPicPr>
          <p:nvPr/>
        </p:nvPicPr>
        <p:blipFill>
          <a:blip r:embed="rId2"/>
          <a:stretch>
            <a:fillRect/>
          </a:stretch>
        </p:blipFill>
        <p:spPr>
          <a:xfrm>
            <a:off x="1600200" y="1295400"/>
            <a:ext cx="7505065" cy="4378325"/>
          </a:xfrm>
          <a:prstGeom prst="rect">
            <a:avLst/>
          </a:prstGeom>
          <a:effectLst>
            <a:outerShdw blurRad="63500" sx="102000" sy="102000" algn="ctr" rotWithShape="0">
              <a:schemeClr val="tx2">
                <a:alpha val="40000"/>
              </a:schemeClr>
            </a:outerShdw>
          </a:effectLst>
        </p:spPr>
      </p:pic>
    </p:spTree>
  </p:cSld>
  <p:clrMapOvr>
    <a:masterClrMapping/>
  </p:clrMapOvr>
  <mc:AlternateContent xmlns:mc="http://schemas.openxmlformats.org/markup-compatibility/2006">
    <mc:Choice xmlns:p14="http://schemas.microsoft.com/office/powerpoint/2010/main" xmlns="" Requires="p14">
      <p:transition spd="slow" p14:dur="1000" advTm="2000">
        <p:checker/>
      </p:transition>
    </mc:Choice>
    <mc:Fallback>
      <p:transition spd="slow" advTm="2000">
        <p:check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6217087"/>
          </a:xfrm>
          <a:effectLst>
            <a:outerShdw blurRad="63500" sx="102000" sy="102000" algn="ctr" rotWithShape="0">
              <a:prstClr val="black">
                <a:alpha val="40000"/>
              </a:prstClr>
            </a:outerShdw>
          </a:effectLst>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000" advTm="2000">
        <p15:prstTrans prst="airplane"/>
      </p:transition>
    </mc:Choice>
    <mc:Fallback>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outerShdw blurRad="63500" sx="102000" sy="102000" algn="ctr" rotWithShape="0">
              <a:prstClr val="black">
                <a:alpha val="40000"/>
              </a:prstClr>
            </a:outerShdw>
          </a:effectLst>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295627" y="2134066"/>
            <a:ext cx="8593228" cy="1446550"/>
          </a:xfrm>
          <a:prstGeom prst="rect">
            <a:avLst/>
          </a:prstGeom>
          <a:noFill/>
          <a:effectLst/>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000" advTm="2000">
        <p:wedge/>
      </p:transition>
    </mc:Choice>
    <mc:Fallback>
      <p:transition spd="slow" advTm="2000">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p:cNvSpPr txBox="1"/>
          <p:nvPr/>
        </p:nvSpPr>
        <p:spPr>
          <a:xfrm>
            <a:off x="3429287" y="1752733"/>
            <a:ext cx="5029200" cy="4401205"/>
          </a:xfrm>
          <a:prstGeom prst="rect">
            <a:avLst/>
          </a:prstGeom>
          <a:noFill/>
          <a:effectLst>
            <a:outerShdw blurRad="63500" sx="102000" sy="102000" algn="ctr" rotWithShape="0">
              <a:prstClr val="black">
                <a:alpha val="40000"/>
              </a:prstClr>
            </a:outerShdw>
          </a:effectLst>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000" advTm="2000">
        <p15:prstTrans prst="pageCurlDouble"/>
      </p:transition>
    </mc:Choice>
    <mc:Fallback>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9" name="Content Placeholder 8"/>
          <p:cNvSpPr>
            <a:spLocks noGrp="1"/>
          </p:cNvSpPr>
          <p:nvPr>
            <p:ph sz="half" idx="2"/>
          </p:nvPr>
        </p:nvSpPr>
        <p:spPr>
          <a:xfrm>
            <a:off x="1066800" y="533400"/>
            <a:ext cx="9032240" cy="1375410"/>
          </a:xfrm>
        </p:spPr>
        <p:txBody>
          <a:bodyPr>
            <a:noAutofit/>
          </a:bodyPr>
          <a:lstStyle/>
          <a:p>
            <a:r>
              <a:rPr lang="en-US" sz="4800" b="1">
                <a:latin typeface="Times New Roman" panose="02020603050405020304" pitchFamily="18" charset="0"/>
                <a:cs typeface="Times New Roman" panose="02020603050405020304" pitchFamily="18" charset="0"/>
              </a:rPr>
              <a:t>Program Statemement</a:t>
            </a:r>
          </a:p>
        </p:txBody>
      </p:sp>
      <p:sp>
        <p:nvSpPr>
          <p:cNvPr id="11" name="Content Placeholder 10"/>
          <p:cNvSpPr>
            <a:spLocks noGrp="1"/>
          </p:cNvSpPr>
          <p:nvPr>
            <p:ph sz="half" idx="3"/>
          </p:nvPr>
        </p:nvSpPr>
        <p:spPr>
          <a:xfrm rot="10800000">
            <a:off x="6278880" y="1577340"/>
            <a:ext cx="5303520" cy="276860"/>
          </a:xfrm>
        </p:spPr>
        <p:txBody>
          <a:bodyPr/>
          <a:lstStyle/>
          <a:p>
            <a:r>
              <a:rPr lang="en-US"/>
              <a:t>.</a:t>
            </a:r>
          </a:p>
        </p:txBody>
      </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1143317" y="1752345"/>
            <a:ext cx="8081328" cy="4332605"/>
          </a:xfrm>
          <a:prstGeom prst="rect">
            <a:avLst/>
          </a:prstGeom>
          <a:effectLst>
            <a:outerShdw blurRad="63500" sx="102000" sy="102000" algn="ctr" rotWithShape="0">
              <a:prstClr val="black">
                <a:alpha val="40000"/>
              </a:prstClr>
            </a:outerShdw>
          </a:effectLst>
        </p:spPr>
        <p:txBody>
          <a:bodyPr vert="horz" wrap="square" lIns="0" tIns="16510" rIns="0" bIns="0" rtlCol="0">
            <a:spAutoFit/>
          </a:bodyPr>
          <a:lstStyle/>
          <a:p>
            <a:pPr marL="12700">
              <a:lnSpc>
                <a:spcPct val="100000"/>
              </a:lnSpc>
              <a:spcBef>
                <a:spcPts val="130"/>
              </a:spcBef>
              <a:tabLst>
                <a:tab pos="2727960" algn="l"/>
              </a:tabLst>
            </a:pPr>
            <a:r>
              <a:rPr lang="en-IN" sz="4250" spc="10" dirty="0"/>
              <a:t/>
            </a:r>
            <a:br>
              <a:rPr lang="en-IN" sz="4250" spc="10" dirty="0"/>
            </a:br>
            <a:r>
              <a:rPr lang="en-IN" sz="2000" spc="10" dirty="0">
                <a:latin typeface="Times New Roman" panose="02020603050405020304" pitchFamily="18" charset="0"/>
                <a:cs typeface="Times New Roman" panose="02020603050405020304" pitchFamily="18" charset="0"/>
              </a:rPr>
              <a:t>  </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  </a:t>
            </a:r>
            <a:r>
              <a:rPr lang="en-IN" sz="2600" spc="10" dirty="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lang="en-IN" sz="2600" spc="10" dirty="0">
                <a:latin typeface="Times New Roman" panose="02020603050405020304" pitchFamily="18" charset="0"/>
                <a:cs typeface="Times New Roman" panose="02020603050405020304" pitchFamily="18" charset="0"/>
              </a:rPr>
            </a:br>
            <a:r>
              <a:rPr lang="en-IN" sz="2600" spc="10" dirty="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r>
              <a:rPr lang="en-IN" sz="2600" spc="10" dirty="0"/>
              <a:t/>
            </a:r>
            <a:br>
              <a:rPr lang="en-IN" sz="2600" spc="10" dirty="0"/>
            </a:br>
            <a:endParaRPr sz="26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mc:AlternateContent xmlns:mc="http://schemas.openxmlformats.org/markup-compatibility/2006">
    <mc:Choice xmlns:p14="http://schemas.microsoft.com/office/powerpoint/2010/main" xmlns="" Requires="p14">
      <p:transition spd="slow" p14:dur="1000" advTm="2000">
        <p14:prism isInverted="1"/>
      </p:transition>
    </mc:Choice>
    <mc:Fallback>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990600" y="2133600"/>
            <a:ext cx="7924800" cy="3108543"/>
          </a:xfrm>
          <a:prstGeom prst="rect">
            <a:avLst/>
          </a:prstGeom>
          <a:noFill/>
          <a:effectLst>
            <a:outerShdw blurRad="63500" sx="102000" sy="102000" algn="ctr" rotWithShape="0">
              <a:prstClr val="black">
                <a:alpha val="40000"/>
              </a:prstClr>
            </a:outerShdw>
          </a:effectLst>
        </p:spPr>
        <p:txBody>
          <a:bodyPr wrap="square" rtlCol="0">
            <a:spAutoFit/>
          </a:bodyPr>
          <a:lstStyle/>
          <a:p>
            <a:pPr algn="l"/>
            <a:r>
              <a:rPr lang="en-US" sz="2800" b="1" dirty="0">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000" advTm="2000">
        <p14:prism/>
      </p:transition>
    </mc:Choice>
    <mc:Fallback>
      <p:transition spd="slow"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457200" y="457200"/>
            <a:ext cx="7848600" cy="5925981"/>
          </a:xfrm>
          <a:prstGeom prst="rect">
            <a:avLst/>
          </a:prstGeom>
          <a:effectLst>
            <a:outerShdw blurRad="63500" sx="102000" sy="102000" algn="ctr" rotWithShape="0">
              <a:prstClr val="black">
                <a:alpha val="40000"/>
              </a:prstClr>
            </a:outerShdw>
          </a:effectLst>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200" spc="5" dirty="0"/>
              <a:t>    </a:t>
            </a:r>
            <a:r>
              <a:rPr lang="en-IN" sz="2800" spc="5" dirty="0">
                <a:latin typeface="Times New Roman" panose="02020603050405020304" pitchFamily="18" charset="0"/>
                <a:cs typeface="Times New Roman" panose="02020603050405020304" pitchFamily="18" charset="0"/>
              </a:rPr>
              <a:t>1. Executive Leadership</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2. Managers and Department heads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3. HR Team</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4. Financial Analysts and accountants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5. Project Managers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6. Sales and Marketing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7. IT and Data Analysts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8. Quality Assurance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9. Operations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10.</a:t>
            </a:r>
            <a:r>
              <a:rPr lang="en-IN" sz="3200" spc="5" dirty="0"/>
              <a:t> </a:t>
            </a:r>
            <a:r>
              <a:rPr lang="en-IN" sz="2800" spc="5" dirty="0">
                <a:latin typeface="Times New Roman" panose="02020603050405020304" pitchFamily="18" charset="0"/>
                <a:cs typeface="Times New Roman" panose="02020603050405020304" pitchFamily="18" charset="0"/>
              </a:rPr>
              <a:t>External stakeholders</a:t>
            </a:r>
            <a:r>
              <a:rPr lang="en-IN" sz="3200" spc="5" dirty="0"/>
              <a:t>    </a:t>
            </a: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mc:AlternateContent xmlns:mc="http://schemas.openxmlformats.org/markup-compatibility/2006">
    <mc:Choice xmlns:p14="http://schemas.microsoft.com/office/powerpoint/2010/main" xmlns="" Requires="p14">
      <p:transition spd="slow" p14:dur="1000" advTm="2000">
        <p14:doors dir="vert"/>
      </p:transition>
    </mc:Choice>
    <mc:Fallback>
      <p:transition spd="slow"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491888"/>
          </a:xfrm>
          <a:prstGeom prst="rect">
            <a:avLst/>
          </a:prstGeom>
          <a:effectLst>
            <a:outerShdw blurRad="63500" sx="102000" sy="102000" algn="ctr" rotWithShape="0">
              <a:prstClr val="black">
                <a:alpha val="40000"/>
              </a:prstClr>
            </a:outerShdw>
          </a:effectLst>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r>
              <a:rPr lang="en-IN" sz="3600" dirty="0"/>
              <a:t/>
            </a:r>
            <a:br>
              <a:rPr lang="en-IN" sz="3600" dirty="0"/>
            </a:br>
            <a:r>
              <a:rPr lang="en-IN" sz="3600" dirty="0"/>
              <a:t/>
            </a:r>
            <a:br>
              <a:rPr lang="en-IN" sz="3600" dirty="0"/>
            </a:br>
            <a:r>
              <a:rPr lang="en-IN" sz="3600" dirty="0"/>
              <a:t/>
            </a:r>
            <a:br>
              <a:rPr lang="en-IN" sz="3600" dirty="0"/>
            </a:br>
            <a:r>
              <a:rPr lang="en-IN" sz="3600" dirty="0"/>
              <a:t>                 </a:t>
            </a:r>
            <a:r>
              <a:rPr lang="en-IN" sz="2800" dirty="0">
                <a:latin typeface="Times New Roman" panose="02020603050405020304" pitchFamily="18" charset="0"/>
                <a:cs typeface="Times New Roman" panose="02020603050405020304" pitchFamily="18" charset="0"/>
              </a:rPr>
              <a:t>Conditional formatting - Missing</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Filter - Remove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Formula – Performance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Pivot – 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Graph – Data Visualization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r>
              <a:rPr lang="en-IN" sz="3600" dirty="0"/>
              <a:t/>
            </a:r>
            <a:br>
              <a:rPr lang="en-IN" sz="3600" dirty="0"/>
            </a:br>
            <a:r>
              <a:rPr lang="en-IN" sz="3600" dirty="0"/>
              <a:t/>
            </a: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mc:AlternateContent xmlns:mc="http://schemas.openxmlformats.org/markup-compatibility/2006">
    <mc:Choice xmlns:p14="http://schemas.microsoft.com/office/powerpoint/2010/main" xmlns="" Requires="p14">
      <p:transition spd="slow" p14:dur="1000" advTm="2000">
        <p:push dir="u"/>
      </p:transition>
    </mc:Choice>
    <mc:Fallback>
      <p:transition spd="slow" advTm="2000">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5355312"/>
          </a:xfrm>
          <a:effectLst>
            <a:outerShdw blurRad="63500" sx="102000" sy="102000" algn="ctr" rotWithShape="0">
              <a:prstClr val="black">
                <a:alpha val="40000"/>
              </a:prstClr>
            </a:outerShdw>
          </a:effectLst>
        </p:spPr>
        <p:txBody>
          <a:bodyPr/>
          <a:lstStyle/>
          <a:p>
            <a:r>
              <a:rPr lang="en-IN" dirty="0"/>
              <a:t>Dataset Description  </a:t>
            </a:r>
            <a:br>
              <a:rPr lang="en-IN" dirty="0"/>
            </a:br>
            <a:r>
              <a:rPr lang="en-IN" dirty="0"/>
              <a:t> </a:t>
            </a:r>
            <a:br>
              <a:rPr lang="en-IN" dirty="0"/>
            </a:br>
            <a:r>
              <a:rPr lang="en-IN" sz="2800" dirty="0">
                <a:latin typeface="Times New Roman" panose="02020603050405020304" pitchFamily="18" charset="0"/>
                <a:cs typeface="Times New Roman" panose="02020603050405020304" pitchFamily="18" charset="0"/>
              </a:rPr>
              <a:t> Employee = Edunet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27 -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9 -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id - Number</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Name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type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Performance level - Text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Gender - Male, Female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Employee Rating – Number</a:t>
            </a:r>
            <a:endParaRPr lang="en-IN"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Requires="p14" p14:dur="1000" advTm="2000">
        <p15:prstTrans prst="peelOff"/>
      </p:transition>
    </mc:Choice>
    <mc:Fallback>
      <p:transition spd="slow"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dirty="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186496"/>
          </a:xfrm>
          <a:prstGeom prst="rect">
            <a:avLst/>
          </a:prstGeom>
          <a:effectLst>
            <a:outerShdw blurRad="63500" sx="102000" sy="102000" algn="ctr" rotWithShape="0">
              <a:prstClr val="black">
                <a:alpha val="40000"/>
              </a:prstClr>
            </a:outerShdw>
          </a:effectLst>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IN" sz="4250" spc="20" dirty="0"/>
              <a:t/>
            </a:r>
            <a:br>
              <a:rPr lang="en-IN" sz="4250" spc="20" dirty="0"/>
            </a:br>
            <a:r>
              <a:rPr lang="en-IN" sz="4250" spc="20" dirty="0"/>
              <a:t/>
            </a:r>
            <a:br>
              <a:rPr lang="en-IN" sz="4250" spc="20" dirty="0"/>
            </a:br>
            <a:r>
              <a:rPr lang="en-IN" sz="2800" spc="20" dirty="0">
                <a:latin typeface="Times New Roman" panose="02020603050405020304" pitchFamily="18" charset="0"/>
                <a:cs typeface="Times New Roman" panose="02020603050405020304" pitchFamily="18" charset="0"/>
              </a:rPr>
              <a:t> Performance level = IFS ( Z8&gt;=5,”VERY HIGH”,Z8&gt;4,”HIGH“,Z8&gt;=3,”MED”,TRUE,”LOW”)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9</a:t>
            </a:fld>
            <a:endParaRPr sz="1100" dirty="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xmlns="" Requires="p14">
      <p:transition spd="slow" p14:dur="1000" advTm="2000">
        <p:comb/>
      </p:transition>
    </mc:Choice>
    <mc:Fallback>
      <p:transition spd="slow" advTm="2000">
        <p:comb/>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184</Words>
  <Application>WPS Presentation</Application>
  <PresentationFormat>Custom</PresentationFormat>
  <Paragraphs>65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          Analysing individual and team performance helps identify top performers, areas where training is needed and how to better align employee efforts with organisational goal.  Performance analysis helps organization pinpoint areas where they are excelling and areas that need improvement. </vt:lpstr>
      <vt:lpstr>PROJECT OVERVIEW</vt:lpstr>
      <vt:lpstr>WHO ARE THE END USERS?          1. Executive Leadership       2. Managers and Department heads       3. HR Team       4. Financial Analysts and accountants       5. Project Managers       6. Sales and Marketing Teams       7. IT and Data Analysts       8. Quality Assurance Teams       9. Operations Teams     10. External stakeholders     </vt:lpstr>
      <vt:lpstr>OUR SOLUTION AND ITS VALUE PROPOSITION                    Conditional formatting - Missing                            Filter - Remove                            Formula – Performance                            Pivot – Summary                            Graph – Data Visualization                                               </vt:lpstr>
      <vt:lpstr>Dataset Description      Employee = Edunet  27 - Features  9 - Features  Employee id - Number  Name - Text  Employee type - Text  Performance level - Text  Gender - Male, Female Employee Rating – Number</vt:lpstr>
      <vt:lpstr>THE "WOW" IN OUR SOLUTION   Performance level = IFS ( Z8&gt;=5,”VERY HIGH”,Z8&gt;4,”HIGH“,Z8&gt;=3,”MED”,TRUE,”LOW”)</vt:lpstr>
      <vt:lpstr>Slide 10</vt:lpstr>
      <vt:lpstr>Performance level 1) Calculating the performance level 2) find the performance level with the help of rating of                                                                                                                                                                                       the employee   Summary 1) Create the pivort table 2) The features are used in pivot chart 3) Row – Business Unit 4) Column – Performance level 5)  Values – First Name 6) Filter – Gender Code, Department Type  </vt:lpstr>
      <vt:lpstr>Visualisation 1) The features are used in pivot chart 3) Row – Business Unit 4) Column – Performance level 5)  Values – First Name 6) Filter – Gender Code, Department Type    </vt:lpstr>
      <vt:lpstr>RESULTS</vt:lpstr>
      <vt:lpstr>Disscusion</vt:lpstr>
      <vt:lpstr>Conclusion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 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RAKESH-PC</cp:lastModifiedBy>
  <cp:revision>18</cp:revision>
  <dcterms:created xsi:type="dcterms:W3CDTF">2024-03-29T15:07:00Z</dcterms:created>
  <dcterms:modified xsi:type="dcterms:W3CDTF">2024-09-10T10:49:54Z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AAA75BE4B49F4C7282F1771243CC6B9C_12</vt:lpwstr>
  </property>
  <property fmtid="{D5CDD505-2E9C-101B-9397-08002B2CF9AE}" pid="5" name="KSOProductBuildVer">
    <vt:lpwstr>1033-12.2.0.13472</vt:lpwstr>
  </property>
</Properties>
</file>