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96" r:id="rId5"/>
    <p:sldId id="295" r:id="rId6"/>
    <p:sldId id="326" r:id="rId7"/>
    <p:sldId id="258" r:id="rId8"/>
    <p:sldId id="259" r:id="rId9"/>
    <p:sldId id="260" r:id="rId10"/>
    <p:sldId id="261" r:id="rId11"/>
    <p:sldId id="262" r:id="rId12"/>
    <p:sldId id="263" r:id="rId13"/>
    <p:sldId id="264" r:id="rId14"/>
    <p:sldId id="265" r:id="rId15"/>
    <p:sldId id="266" r:id="rId17"/>
    <p:sldId id="267" r:id="rId18"/>
    <p:sldId id="268" r:id="rId19"/>
    <p:sldId id="269" r:id="rId20"/>
    <p:sldId id="280" r:id="rId21"/>
    <p:sldId id="273" r:id="rId22"/>
    <p:sldId id="279" r:id="rId23"/>
    <p:sldId id="274" r:id="rId24"/>
    <p:sldId id="275" r:id="rId25"/>
    <p:sldId id="276" r:id="rId26"/>
    <p:sldId id="277" r:id="rId27"/>
    <p:sldId id="278" r:id="rId28"/>
    <p:sldId id="282" r:id="rId29"/>
    <p:sldId id="290" r:id="rId30"/>
    <p:sldId id="283" r:id="rId31"/>
    <p:sldId id="291" r:id="rId32"/>
    <p:sldId id="292" r:id="rId33"/>
    <p:sldId id="293" r:id="rId34"/>
    <p:sldId id="297" r:id="rId35"/>
    <p:sldId id="29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98"/>
        <p:guide pos="28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DAC489-0A6C-46FF-AE2D-571DF0BCF4C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7441D-BC42-4A07-9B21-D76D4DEC127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57441D-BC42-4A07-9B21-D76D4DEC127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4C7609-BD1D-431B-95F8-F8DCD2D0F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54C7609-BD1D-431B-95F8-F8DCD2D0F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54C7609-BD1D-431B-95F8-F8DCD2D0F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54C7609-BD1D-431B-95F8-F8DCD2D0F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54C7609-BD1D-431B-95F8-F8DCD2D0F5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54C7609-BD1D-431B-95F8-F8DCD2D0F5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54C7609-BD1D-431B-95F8-F8DCD2D0F5A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4C7609-BD1D-431B-95F8-F8DCD2D0F5A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C7609-BD1D-431B-95F8-F8DCD2D0F5A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54C7609-BD1D-431B-95F8-F8DCD2D0F5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54C7609-BD1D-431B-95F8-F8DCD2D0F5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73FA3-B895-470B-A09E-3A9C616E6EC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C7609-BD1D-431B-95F8-F8DCD2D0F5A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73FA3-B895-470B-A09E-3A9C616E6EC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Noisy Images</a:t>
            </a:r>
            <a:br>
              <a:rPr lang="en-US" dirty="0"/>
            </a:br>
            <a:endParaRPr lang="en-US" dirty="0"/>
          </a:p>
        </p:txBody>
      </p:sp>
      <p:sp>
        <p:nvSpPr>
          <p:cNvPr id="3" name="Subtitle 2"/>
          <p:cNvSpPr>
            <a:spLocks noGrp="1"/>
          </p:cNvSpPr>
          <p:nvPr>
            <p:ph type="subTitle" idx="1"/>
          </p:nvPr>
        </p:nvSpPr>
        <p:spPr>
          <a:xfrm>
            <a:off x="1371600" y="3164205"/>
            <a:ext cx="6400800" cy="2474595"/>
          </a:xfrm>
        </p:spPr>
        <p:txBody>
          <a:bodyPr>
            <a:normAutofit fontScale="30000"/>
          </a:bodyPr>
          <a:lstStyle/>
          <a:p>
            <a:r>
              <a:rPr lang="en-US" sz="10000" dirty="0">
                <a:ln w="22225">
                  <a:solidFill>
                    <a:schemeClr val="accent2"/>
                  </a:solidFill>
                  <a:prstDash val="solid"/>
                </a:ln>
                <a:solidFill>
                  <a:schemeClr val="accent2">
                    <a:lumMod val="40000"/>
                    <a:lumOff val="60000"/>
                  </a:schemeClr>
                </a:solidFill>
                <a:effectLst/>
              </a:rPr>
              <a:t>Using KNN classifier</a:t>
            </a:r>
            <a:endParaRPr lang="en-US" sz="10000" dirty="0">
              <a:ln w="22225">
                <a:solidFill>
                  <a:schemeClr val="accent2"/>
                </a:solidFill>
                <a:prstDash val="solid"/>
              </a:ln>
              <a:solidFill>
                <a:schemeClr val="accent2">
                  <a:lumMod val="40000"/>
                  <a:lumOff val="60000"/>
                </a:schemeClr>
              </a:solidFill>
              <a:effectLst/>
            </a:endParaRPr>
          </a:p>
          <a:p>
            <a:endParaRPr lang="en-US" dirty="0">
              <a:ln w="22225">
                <a:solidFill>
                  <a:schemeClr val="accent2"/>
                </a:solidFill>
                <a:prstDash val="solid"/>
              </a:ln>
              <a:solidFill>
                <a:schemeClr val="accent2">
                  <a:lumMod val="40000"/>
                  <a:lumOff val="60000"/>
                </a:schemeClr>
              </a:solidFill>
              <a:effectLst/>
            </a:endParaRPr>
          </a:p>
          <a:p>
            <a:r>
              <a:rPr lang="en-US" sz="7335" dirty="0">
                <a:ln w="22225">
                  <a:solidFill>
                    <a:schemeClr val="accent2"/>
                  </a:solidFill>
                  <a:prstDash val="solid"/>
                </a:ln>
                <a:solidFill>
                  <a:schemeClr val="accent2">
                    <a:lumMod val="40000"/>
                    <a:lumOff val="60000"/>
                  </a:schemeClr>
                </a:solidFill>
                <a:effectLst/>
              </a:rPr>
              <a:t>submmited by </a:t>
            </a:r>
            <a:endParaRPr lang="en-US" sz="7335" dirty="0">
              <a:ln w="22225">
                <a:solidFill>
                  <a:schemeClr val="accent2"/>
                </a:solidFill>
                <a:prstDash val="solid"/>
              </a:ln>
              <a:solidFill>
                <a:schemeClr val="accent2">
                  <a:lumMod val="40000"/>
                  <a:lumOff val="60000"/>
                </a:schemeClr>
              </a:solidFill>
              <a:effectLst/>
            </a:endParaRPr>
          </a:p>
          <a:p>
            <a:r>
              <a:rPr lang="en-US" sz="7335" dirty="0">
                <a:solidFill>
                  <a:schemeClr val="tx1"/>
                </a:solidFill>
                <a:effectLst>
                  <a:outerShdw blurRad="38100" dist="19050" dir="2700000" algn="tl" rotWithShape="0">
                    <a:schemeClr val="dk1">
                      <a:alpha val="40000"/>
                    </a:schemeClr>
                  </a:outerShdw>
                </a:effectLst>
              </a:rPr>
              <a:t>nivetha vinayagamoorthy</a:t>
            </a:r>
            <a:endParaRPr lang="en-US" sz="7335" dirty="0">
              <a:solidFill>
                <a:schemeClr val="tx1"/>
              </a:solidFill>
              <a:effectLst>
                <a:outerShdw blurRad="38100" dist="19050" dir="2700000" algn="tl" rotWithShape="0">
                  <a:schemeClr val="dk1">
                    <a:alpha val="40000"/>
                  </a:schemeClr>
                </a:outerShdw>
              </a:effectLst>
            </a:endParaRPr>
          </a:p>
          <a:p>
            <a:r>
              <a:rPr lang="en-US" sz="7335" dirty="0">
                <a:solidFill>
                  <a:schemeClr val="tx1"/>
                </a:solidFill>
                <a:effectLst>
                  <a:outerShdw blurRad="38100" dist="19050" dir="2700000" algn="tl" rotWithShape="0">
                    <a:schemeClr val="dk1">
                      <a:alpha val="40000"/>
                    </a:schemeClr>
                  </a:outerShdw>
                </a:effectLst>
              </a:rPr>
              <a:t>Batch: 6263</a:t>
            </a:r>
            <a:endParaRPr lang="en-US" sz="7335" dirty="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fontScale="90000"/>
          </a:bodyPr>
          <a:lstStyle/>
          <a:p>
            <a:br>
              <a:rPr lang="en-US" dirty="0"/>
            </a:br>
            <a:r>
              <a:rPr lang="en-US" dirty="0" smtClean="0"/>
              <a:t> Explore the Data </a:t>
            </a:r>
            <a:br>
              <a:rPr lang="en-US" dirty="0"/>
            </a:br>
            <a:endParaRPr lang="en-US" dirty="0"/>
          </a:p>
        </p:txBody>
      </p:sp>
      <p:sp>
        <p:nvSpPr>
          <p:cNvPr id="3" name="Content Placeholder 2"/>
          <p:cNvSpPr>
            <a:spLocks noGrp="1"/>
          </p:cNvSpPr>
          <p:nvPr>
            <p:ph idx="1"/>
          </p:nvPr>
        </p:nvSpPr>
        <p:spPr/>
        <p:txBody>
          <a:bodyPr/>
          <a:lstStyle/>
          <a:p>
            <a:r>
              <a:rPr lang="en-US" dirty="0" smtClean="0"/>
              <a:t>In this step we will explore the dataset.</a:t>
            </a:r>
            <a:endParaRPr lang="en-US" dirty="0" smtClean="0"/>
          </a:p>
          <a:p>
            <a:r>
              <a:rPr lang="en-US" dirty="0"/>
              <a:t>First, we will print the shape of the variables we created in the previous </a:t>
            </a:r>
            <a:r>
              <a:rPr lang="en-US" dirty="0" smtClean="0"/>
              <a:t>step</a:t>
            </a:r>
            <a:endParaRPr lang="en-US" dirty="0" smtClean="0"/>
          </a:p>
          <a:p>
            <a:r>
              <a:rPr lang="en-US" dirty="0"/>
              <a:t>Next, we will use the </a:t>
            </a:r>
            <a:r>
              <a:rPr lang="en-US" dirty="0" err="1" smtClean="0"/>
              <a:t>showImage</a:t>
            </a:r>
            <a:r>
              <a:rPr lang="en-US" dirty="0" smtClean="0"/>
              <a:t>()</a:t>
            </a:r>
            <a:r>
              <a:rPr lang="en-US" dirty="0"/>
              <a:t> function we created earlier to view the first image in the training set and it's </a:t>
            </a:r>
            <a:r>
              <a:rPr lang="en-US" dirty="0" smtClean="0"/>
              <a:t>corresponding </a:t>
            </a:r>
            <a:r>
              <a:rPr lang="en-US" dirty="0"/>
              <a:t>label</a:t>
            </a:r>
            <a:r>
              <a:rPr lang="en-US" dirty="0" smtClean="0"/>
              <a:t>:</a:t>
            </a:r>
            <a:endParaRPr lang="en-US" dirty="0" smtClean="0"/>
          </a:p>
          <a:p>
            <a:pPr>
              <a:buNone/>
            </a:pPr>
            <a:endParaRPr lang="en-US" dirty="0"/>
          </a:p>
        </p:txBody>
      </p:sp>
    </p:spTree>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p:txBody>
          <a:bodyPr/>
          <a:lstStyle/>
          <a:p>
            <a:r>
              <a:rPr lang="en-US" dirty="0">
                <a:sym typeface="+mn-ea"/>
              </a:rPr>
              <a:t> Finally, we will view few more images from the </a:t>
            </a:r>
            <a:r>
              <a:rPr lang="en-US" dirty="0" smtClean="0">
                <a:sym typeface="+mn-ea"/>
              </a:rPr>
              <a:t>dataset</a:t>
            </a:r>
            <a:endParaRPr lang="en-US" dirty="0" smtClean="0"/>
          </a:p>
          <a:p>
            <a:r>
              <a:rPr lang="en-US" dirty="0"/>
              <a:t>We define the random seed</a:t>
            </a:r>
            <a:r>
              <a:rPr lang="en-US" dirty="0" smtClean="0"/>
              <a:t>:</a:t>
            </a:r>
            <a:endParaRPr lang="en-US" dirty="0" smtClean="0"/>
          </a:p>
          <a:p>
            <a:r>
              <a:rPr lang="en-US" dirty="0"/>
              <a:t>Now we shuffle the training data:</a:t>
            </a:r>
            <a:endParaRPr lang="en-US" dirty="0"/>
          </a:p>
        </p:txBody>
      </p:sp>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Noise to the Data</a:t>
            </a:r>
            <a:br>
              <a:rPr lang="en-US" dirty="0"/>
            </a:br>
            <a:endParaRPr lang="en-US" dirty="0"/>
          </a:p>
        </p:txBody>
      </p:sp>
      <p:sp>
        <p:nvSpPr>
          <p:cNvPr id="3" name="Content Placeholder 2"/>
          <p:cNvSpPr>
            <a:spLocks noGrp="1"/>
          </p:cNvSpPr>
          <p:nvPr>
            <p:ph idx="1"/>
          </p:nvPr>
        </p:nvSpPr>
        <p:spPr/>
        <p:txBody>
          <a:bodyPr/>
          <a:lstStyle/>
          <a:p>
            <a:r>
              <a:rPr lang="en-US" dirty="0"/>
              <a:t>In this step, we will add noise to the images. We would use the </a:t>
            </a:r>
            <a:r>
              <a:rPr lang="en-US" dirty="0" err="1" smtClean="0"/>
              <a:t>randint</a:t>
            </a:r>
            <a:r>
              <a:rPr lang="en-US" dirty="0"/>
              <a:t> function to generate the noise and then add the noise to the train and test set. Finally, we would store this noisy data in 2 new variables </a:t>
            </a:r>
            <a:endParaRPr lang="en-US" dirty="0" smtClean="0"/>
          </a:p>
          <a:p>
            <a:r>
              <a:rPr lang="en-US" dirty="0" smtClean="0"/>
              <a:t>called</a:t>
            </a:r>
            <a:r>
              <a:rPr lang="en-US" dirty="0"/>
              <a:t> </a:t>
            </a:r>
            <a:r>
              <a:rPr lang="en-US" dirty="0" err="1" smtClean="0"/>
              <a:t>X_train_mod</a:t>
            </a:r>
            <a:endParaRPr lang="en-US" dirty="0" smtClean="0"/>
          </a:p>
          <a:p>
            <a:r>
              <a:rPr lang="en-US" dirty="0"/>
              <a:t> and </a:t>
            </a:r>
            <a:r>
              <a:rPr lang="en-US" dirty="0" err="1" smtClean="0"/>
              <a:t>X_test_mod</a:t>
            </a:r>
            <a:r>
              <a:rPr lang="en-US" dirty="0" smtClean="0"/>
              <a:t>.</a:t>
            </a:r>
            <a:endParaRPr lang="en-US" dirty="0" smtClean="0"/>
          </a:p>
          <a:p>
            <a:r>
              <a:rPr lang="en-US" dirty="0"/>
              <a:t>Import </a:t>
            </a:r>
            <a:r>
              <a:rPr lang="en-US" dirty="0" smtClean="0"/>
              <a:t>random</a:t>
            </a:r>
            <a:r>
              <a:rPr lang="en-US" dirty="0"/>
              <a:t> module as </a:t>
            </a:r>
            <a:r>
              <a:rPr lang="en-US" dirty="0" err="1" smtClean="0"/>
              <a:t>rnd</a:t>
            </a:r>
            <a:endParaRPr lang="en-US" dirty="0" smtClean="0"/>
          </a:p>
          <a:p>
            <a:pPr>
              <a:buNone/>
            </a:pPr>
            <a:endParaRPr lang="en-US" dirty="0"/>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Generate the noise and store the noisy data into the new variables</a:t>
            </a:r>
            <a:r>
              <a:rPr lang="en-US" dirty="0" smtClean="0"/>
              <a:t>:</a:t>
            </a:r>
            <a:endParaRPr lang="en-US" dirty="0" smtClean="0"/>
          </a:p>
          <a:p>
            <a:r>
              <a:rPr lang="en-US" dirty="0"/>
              <a:t>using the </a:t>
            </a:r>
            <a:r>
              <a:rPr lang="en-US" dirty="0" err="1"/>
              <a:t>randint</a:t>
            </a:r>
            <a:r>
              <a:rPr lang="en-US" dirty="0"/>
              <a:t>() function. The </a:t>
            </a:r>
            <a:r>
              <a:rPr lang="en-US" dirty="0" err="1"/>
              <a:t>randint</a:t>
            </a:r>
            <a:r>
              <a:rPr lang="en-US" dirty="0"/>
              <a:t>() function takes 4 inputs:</a:t>
            </a:r>
            <a:endParaRPr lang="en-US" dirty="0"/>
          </a:p>
          <a:p>
            <a:r>
              <a:rPr lang="en-US" dirty="0"/>
              <a:t>low</a:t>
            </a:r>
            <a:endParaRPr lang="en-US" dirty="0"/>
          </a:p>
          <a:p>
            <a:r>
              <a:rPr lang="en-US" dirty="0"/>
              <a:t>high</a:t>
            </a:r>
            <a:endParaRPr lang="en-US" dirty="0"/>
          </a:p>
          <a:p>
            <a:r>
              <a:rPr lang="en-US" dirty="0"/>
              <a:t>size</a:t>
            </a:r>
            <a:endParaRPr lang="en-US" dirty="0"/>
          </a:p>
          <a:p>
            <a:r>
              <a:rPr lang="en-US" dirty="0" err="1"/>
              <a:t>datatype</a:t>
            </a:r>
            <a:endParaRPr lang="en-US" dirty="0"/>
          </a:p>
          <a:p>
            <a:endParaRPr lang="en-US" dirty="0"/>
          </a:p>
        </p:txBody>
      </p:sp>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the Noisy Data</a:t>
            </a:r>
            <a:br>
              <a:rPr lang="en-US" dirty="0" smtClean="0"/>
            </a:br>
            <a:endParaRPr lang="en-US" dirty="0"/>
          </a:p>
        </p:txBody>
      </p:sp>
      <p:sp>
        <p:nvSpPr>
          <p:cNvPr id="3" name="Content Placeholder 2"/>
          <p:cNvSpPr>
            <a:spLocks noGrp="1"/>
          </p:cNvSpPr>
          <p:nvPr>
            <p:ph idx="1"/>
          </p:nvPr>
        </p:nvSpPr>
        <p:spPr/>
        <p:txBody>
          <a:bodyPr/>
          <a:lstStyle/>
          <a:p>
            <a:endParaRPr lang="en-US" dirty="0"/>
          </a:p>
          <a:p>
            <a:r>
              <a:rPr lang="en-US" dirty="0"/>
              <a:t>Use the </a:t>
            </a:r>
            <a:r>
              <a:rPr lang="en-US" dirty="0" err="1" smtClean="0"/>
              <a:t>showImage</a:t>
            </a:r>
            <a:r>
              <a:rPr lang="en-US" dirty="0" smtClean="0"/>
              <a:t>()</a:t>
            </a:r>
            <a:r>
              <a:rPr lang="en-US" dirty="0"/>
              <a:t> function we created earlier to view the noisy images and it's corresponding image without the noise:</a:t>
            </a:r>
            <a:endParaRPr lang="en-US" dirty="0"/>
          </a:p>
        </p:txBody>
      </p:sp>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 a KNN Classifier</a:t>
            </a:r>
            <a:br>
              <a:rPr lang="en-US"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a:t>this step, we will train a KNN Classifier on the noisy images so that it can predict the non-noisy image from the same.</a:t>
            </a:r>
            <a:endParaRPr lang="en-US" dirty="0"/>
          </a:p>
          <a:p>
            <a:endParaRPr lang="en-US" dirty="0"/>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Predict Noisy Image</a:t>
            </a:r>
            <a:br>
              <a:rPr lang="en-US" dirty="0"/>
            </a:br>
            <a:endParaRPr lang="en-US" dirty="0"/>
          </a:p>
        </p:txBody>
      </p:sp>
      <p:sp>
        <p:nvSpPr>
          <p:cNvPr id="3" name="Content Placeholder 2"/>
          <p:cNvSpPr>
            <a:spLocks noGrp="1"/>
          </p:cNvSpPr>
          <p:nvPr>
            <p:ph idx="1"/>
          </p:nvPr>
        </p:nvSpPr>
        <p:spPr/>
        <p:txBody>
          <a:bodyPr/>
          <a:lstStyle/>
          <a:p>
            <a:r>
              <a:rPr lang="en-US" dirty="0"/>
              <a:t>Predict any noisy image using the model we created</a:t>
            </a:r>
            <a:r>
              <a:rPr lang="en-US" dirty="0" smtClean="0"/>
              <a:t>:</a:t>
            </a:r>
            <a:endParaRPr lang="en-US" dirty="0" smtClean="0"/>
          </a:p>
          <a:p>
            <a:pPr>
              <a:buNone/>
            </a:pPr>
            <a:r>
              <a:rPr lang="en-US" dirty="0" smtClean="0"/>
              <a:t>Now </a:t>
            </a:r>
            <a:r>
              <a:rPr lang="en-US" dirty="0"/>
              <a:t>show the corresponding image:</a:t>
            </a:r>
            <a:endParaRPr lang="en-US" dirty="0"/>
          </a:p>
          <a:p>
            <a:r>
              <a:rPr lang="en-US" dirty="0" err="1"/>
              <a:t>showImage</a:t>
            </a:r>
            <a:r>
              <a:rPr lang="en-US" dirty="0"/>
              <a:t>(</a:t>
            </a:r>
            <a:r>
              <a:rPr lang="en-US" dirty="0" err="1"/>
              <a:t>clean_digit</a:t>
            </a:r>
            <a:r>
              <a:rPr lang="en-US" dirty="0"/>
              <a:t>)</a:t>
            </a:r>
            <a:endParaRPr lang="en-US" dirty="0"/>
          </a:p>
          <a:p>
            <a:pPr>
              <a:buNone/>
            </a:pPr>
            <a:r>
              <a:rPr lang="en-US" dirty="0" smtClean="0"/>
              <a:t>Now </a:t>
            </a:r>
            <a:r>
              <a:rPr lang="en-US" dirty="0"/>
              <a:t>let's see the original image:</a:t>
            </a:r>
            <a:endParaRPr lang="en-US" dirty="0"/>
          </a:p>
          <a:p>
            <a:r>
              <a:rPr lang="en-US" dirty="0" err="1"/>
              <a:t>showImage</a:t>
            </a:r>
            <a:r>
              <a:rPr lang="en-US" dirty="0"/>
              <a:t>(</a:t>
            </a:r>
            <a:r>
              <a:rPr lang="en-US" dirty="0" err="1"/>
              <a:t>y_test_mod</a:t>
            </a:r>
            <a:r>
              <a:rPr lang="en-US" dirty="0"/>
              <a:t>[5000])</a:t>
            </a:r>
            <a:endParaRPr lang="en-US" dirty="0"/>
          </a:p>
          <a:p>
            <a:endParaRPr lang="en-US" dirty="0"/>
          </a:p>
        </p:txBody>
      </p:sp>
    </p:spTree>
  </p:cSld>
  <p:clrMapOvr>
    <a:masterClrMapping/>
  </p:clrMapOvr>
  <p:transition>
    <p:newsfla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1203960"/>
          </a:xfrm>
        </p:spPr>
        <p:txBody>
          <a:bodyPr/>
          <a:lstStyle/>
          <a:p>
            <a:r>
              <a:rPr lang="en-US" dirty="0" smtClean="0"/>
              <a:t>coding</a:t>
            </a:r>
            <a:endParaRPr lang="en-US" dirty="0"/>
          </a:p>
        </p:txBody>
      </p:sp>
      <p:sp>
        <p:nvSpPr>
          <p:cNvPr id="3" name="Content Placeholder 2"/>
          <p:cNvSpPr>
            <a:spLocks noGrp="1"/>
          </p:cNvSpPr>
          <p:nvPr>
            <p:ph idx="1"/>
          </p:nvPr>
        </p:nvSpPr>
        <p:spPr>
          <a:xfrm>
            <a:off x="457200" y="1240155"/>
            <a:ext cx="8229600" cy="5436235"/>
          </a:xfrm>
        </p:spPr>
        <p:txBody>
          <a:bodyPr>
            <a:normAutofit fontScale="90000" lnSpcReduction="10000"/>
          </a:bodyPr>
          <a:lstStyle/>
          <a:p>
            <a:pPr>
              <a:buNone/>
            </a:pPr>
            <a:r>
              <a:rPr lang="en-US" dirty="0"/>
              <a:t>import numpy as np    </a:t>
            </a:r>
            <a:endParaRPr lang="en-US" dirty="0"/>
          </a:p>
          <a:p>
            <a:pPr>
              <a:buNone/>
            </a:pPr>
            <a:r>
              <a:rPr lang="en-US" dirty="0"/>
              <a:t>import pandas as pd</a:t>
            </a:r>
            <a:endParaRPr lang="en-US" dirty="0"/>
          </a:p>
          <a:p>
            <a:pPr>
              <a:buNone/>
            </a:pPr>
            <a:r>
              <a:rPr lang="en-US" dirty="0"/>
              <a:t>import gzip</a:t>
            </a:r>
            <a:endParaRPr lang="en-US" dirty="0"/>
          </a:p>
          <a:p>
            <a:pPr>
              <a:buNone/>
            </a:pPr>
            <a:r>
              <a:rPr lang="en-US" dirty="0"/>
              <a:t>%matplotlib inline</a:t>
            </a:r>
            <a:endParaRPr lang="en-US" dirty="0"/>
          </a:p>
          <a:p>
            <a:pPr>
              <a:buNone/>
            </a:pPr>
            <a:r>
              <a:rPr lang="en-US" dirty="0"/>
              <a:t>import matplotlib</a:t>
            </a:r>
            <a:endParaRPr lang="en-US" dirty="0"/>
          </a:p>
          <a:p>
            <a:pPr>
              <a:buNone/>
            </a:pPr>
            <a:r>
              <a:rPr lang="en-US" dirty="0"/>
              <a:t>import matplotlib.pyplot as plt</a:t>
            </a:r>
            <a:endParaRPr lang="en-US" dirty="0"/>
          </a:p>
          <a:p>
            <a:pPr>
              <a:buNone/>
            </a:pPr>
            <a:r>
              <a:rPr lang="en-US" dirty="0"/>
              <a:t>def showImage(data):</a:t>
            </a:r>
            <a:endParaRPr lang="en-US" dirty="0"/>
          </a:p>
          <a:p>
            <a:pPr>
              <a:buNone/>
            </a:pPr>
            <a:r>
              <a:rPr lang="en-US" dirty="0"/>
              <a:t>some_article = data   # Selecting the image.</a:t>
            </a:r>
            <a:endParaRPr lang="en-US" dirty="0"/>
          </a:p>
          <a:p>
            <a:pPr>
              <a:buNone/>
            </a:pPr>
            <a:r>
              <a:rPr lang="en-US" dirty="0"/>
              <a:t>some_article_image = some_article.reshape(28, 28) #Reshaping it to get the 28x28 pixels</a:t>
            </a:r>
            <a:endParaRPr lang="en-US" dirty="0"/>
          </a:p>
          <a:p>
            <a:pPr>
              <a:buNone/>
            </a:pPr>
            <a:r>
              <a:rPr lang="en-US" dirty="0"/>
              <a:t>   </a:t>
            </a:r>
            <a:endParaRPr lang="en-US" dirty="0"/>
          </a:p>
        </p:txBody>
      </p:sp>
    </p:spTree>
  </p:cSld>
  <p:clrMapOvr>
    <a:masterClrMapping/>
  </p:clrMapOvr>
  <p:transition>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274955"/>
            <a:ext cx="8229600" cy="6430010"/>
          </a:xfrm>
        </p:spPr>
        <p:txBody>
          <a:bodyPr>
            <a:normAutofit fontScale="80000"/>
          </a:bodyPr>
          <a:p>
            <a:pPr>
              <a:buNone/>
            </a:pPr>
            <a:r>
              <a:rPr lang="en-US" dirty="0">
                <a:sym typeface="+mn-ea"/>
              </a:rPr>
              <a:t>    </a:t>
            </a:r>
            <a:endParaRPr lang="en-US" dirty="0">
              <a:sym typeface="+mn-ea"/>
            </a:endParaRPr>
          </a:p>
          <a:p>
            <a:pPr>
              <a:buNone/>
            </a:pPr>
            <a:r>
              <a:rPr lang="en-US" dirty="0">
                <a:sym typeface="+mn-ea"/>
              </a:rPr>
              <a:t>plt.imshow(some_article_image, cmap = matplotlib.cm.binary, interpolation="nearest")plt.axis("off")</a:t>
            </a:r>
            <a:endParaRPr lang="en-US" dirty="0"/>
          </a:p>
          <a:p>
            <a:pPr>
              <a:buNone/>
            </a:pPr>
            <a:r>
              <a:rPr lang="en-US" dirty="0">
                <a:sym typeface="+mn-ea"/>
              </a:rPr>
              <a:t>    plt.show()</a:t>
            </a:r>
            <a:r>
              <a:rPr lang="en-US" dirty="0">
                <a:sym typeface="+mn-ea"/>
              </a:rPr>
              <a:t>filePath_train_set = r'C:\Users\nivetha\Desktop\data sets\train-images-idx3-ubyte.gz'</a:t>
            </a:r>
            <a:endParaRPr lang="en-US" dirty="0"/>
          </a:p>
          <a:p>
            <a:pPr>
              <a:buNone/>
            </a:pPr>
            <a:r>
              <a:rPr lang="en-US" dirty="0">
                <a:sym typeface="+mn-ea"/>
              </a:rPr>
              <a:t>filePath_train_label = r'C:\Users\nivetha\Desktop\data sets\train-labels-idx1-ubyte.gz'</a:t>
            </a:r>
            <a:endParaRPr lang="en-US" dirty="0"/>
          </a:p>
          <a:p>
            <a:pPr>
              <a:buNone/>
            </a:pPr>
            <a:r>
              <a:rPr lang="en-US" dirty="0">
                <a:sym typeface="+mn-ea"/>
              </a:rPr>
              <a:t>filePath_test_set = r'C:\Users\nivetha\Desktop\data sets\t10k-images-idx3-ubyte.gz'</a:t>
            </a:r>
            <a:endParaRPr lang="en-US" dirty="0"/>
          </a:p>
          <a:p>
            <a:pPr>
              <a:buNone/>
            </a:pPr>
            <a:r>
              <a:rPr lang="en-US" dirty="0">
                <a:sym typeface="+mn-ea"/>
              </a:rPr>
              <a:t>filePath_test_label = r'C:\Users\nivetha\Desktop\data sets\t10k-labels-idx1-ubyte.gz'</a:t>
            </a:r>
            <a:endParaRPr lang="en-US" dirty="0"/>
          </a:p>
          <a:p>
            <a:pPr>
              <a:buNone/>
            </a:pPr>
            <a:endParaRPr lang="en-US" dirty="0"/>
          </a:p>
          <a:p>
            <a:pPr marL="0" indent="0">
              <a:buNone/>
            </a:pPr>
            <a:endParaRPr lang="en-US"/>
          </a:p>
        </p:txBody>
      </p:sp>
    </p:spTree>
  </p:cSld>
  <p:clrMapOvr>
    <a:masterClrMapping/>
  </p:clrMapOvr>
  <p:transition>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7" name="Content Placeholder 6"/>
          <p:cNvSpPr>
            <a:spLocks noGrp="1"/>
          </p:cNvSpPr>
          <p:nvPr>
            <p:ph idx="1"/>
          </p:nvPr>
        </p:nvSpPr>
        <p:spPr>
          <a:xfrm>
            <a:off x="457200" y="762000"/>
            <a:ext cx="8229600" cy="5655310"/>
          </a:xfrm>
        </p:spPr>
        <p:txBody>
          <a:bodyPr>
            <a:normAutofit/>
          </a:bodyPr>
          <a:p>
            <a:pPr marL="0" indent="0">
              <a:buNone/>
            </a:pPr>
            <a:r>
              <a:rPr lang="en-US"/>
              <a:t>with gzip.open(filePath_train_label, 'rb') as trainLbpath:</a:t>
            </a:r>
            <a:endParaRPr lang="en-US"/>
          </a:p>
          <a:p>
            <a:pPr marL="0" indent="0">
              <a:buNone/>
            </a:pPr>
            <a:r>
              <a:rPr lang="en-US"/>
              <a:t>trainLabel = np.frombuffer(trainLbpath.read(), dtype=np.uint8,offset=8)</a:t>
            </a:r>
            <a:endParaRPr lang="en-US"/>
          </a:p>
          <a:p>
            <a:pPr marL="0" indent="0">
              <a:buNone/>
            </a:pPr>
            <a:r>
              <a:rPr lang="en-US"/>
              <a:t>with gzip.open(filePath_train_set, 'rb') as trainSetpath:</a:t>
            </a:r>
            <a:endParaRPr lang="en-US"/>
          </a:p>
          <a:p>
            <a:pPr marL="0" indent="0">
              <a:buNone/>
            </a:pPr>
            <a:r>
              <a:rPr lang="en-US"/>
              <a:t>trainSet = np.frombuffer(trainSetpath.read(), dtype=np.uint8,offset=16).reshape(len(trainLabel), 784)</a:t>
            </a:r>
            <a:endParaRPr lang="en-US"/>
          </a:p>
          <a:p>
            <a:pPr marL="0" indent="0">
              <a:buNone/>
            </a:pPr>
            <a:endParaRPr lang="en-US"/>
          </a:p>
          <a:p>
            <a:pPr marL="0" indent="0">
              <a:buNone/>
            </a:pPr>
            <a:endParaRPr lang="en-US"/>
          </a:p>
        </p:txBody>
      </p:sp>
    </p:spTree>
  </p:cSld>
  <p:clrMapOvr>
    <a:masterClrMapping/>
  </p:clrMapOvr>
  <mc:AlternateContent xmlns:mc="http://schemas.openxmlformats.org/markup-compatibility/2006">
    <mc:Choice xmlns:p14="http://schemas.microsoft.com/office/powerpoint/2010/main" Requires="p14">
      <p:transition p14:dur="2000">
        <p:comb/>
      </p:transition>
    </mc:Choice>
    <mc:Fallback>
      <p:transition>
        <p:comb/>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About this Project</a:t>
            </a:r>
            <a:br>
              <a:rPr lang="en-US" dirty="0"/>
            </a:br>
            <a:endParaRPr lang="en-US" dirty="0"/>
          </a:p>
        </p:txBody>
      </p:sp>
      <p:sp>
        <p:nvSpPr>
          <p:cNvPr id="3" name="Content Placeholder 2"/>
          <p:cNvSpPr>
            <a:spLocks noGrp="1"/>
          </p:cNvSpPr>
          <p:nvPr>
            <p:ph idx="1"/>
          </p:nvPr>
        </p:nvSpPr>
        <p:spPr/>
        <p:txBody>
          <a:bodyPr/>
          <a:lstStyle/>
          <a:p>
            <a:r>
              <a:rPr lang="en-US" dirty="0"/>
              <a:t>In this project we will be using the MNIST dataset. First, we will add noise to the images in the MNIST dataset, then we will train a KNN Classifier on this noisy dataset so that it can predict the corresponding non-noisy image from it's noisy counterpart.</a:t>
            </a:r>
            <a:endParaRPr lang="en-US" dirty="0"/>
          </a:p>
          <a:p>
            <a:r>
              <a:rPr lang="en-US" dirty="0"/>
              <a:t>In this project we will discuss how to predict images from their noisy version.</a:t>
            </a:r>
            <a:endParaRPr lang="en-US" dirty="0"/>
          </a:p>
        </p:txBody>
      </p:sp>
    </p:spTree>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1073785"/>
            <a:ext cx="8229600" cy="5052695"/>
          </a:xfrm>
        </p:spPr>
        <p:txBody>
          <a:bodyPr>
            <a:normAutofit fontScale="90000"/>
          </a:bodyPr>
          <a:p>
            <a:pPr marL="0" indent="0">
              <a:buNone/>
            </a:pPr>
            <a:r>
              <a:rPr lang="en-US">
                <a:sym typeface="+mn-ea"/>
              </a:rPr>
              <a:t>with gzip.open(filePath_test_label, 'rb') as testLbpath:</a:t>
            </a:r>
            <a:endParaRPr lang="en-US"/>
          </a:p>
          <a:p>
            <a:pPr marL="0" indent="0">
              <a:buNone/>
            </a:pPr>
            <a:r>
              <a:rPr lang="en-US">
                <a:sym typeface="+mn-ea"/>
              </a:rPr>
              <a:t>testLabel = np.frombuffer(testLbpath.read(), dtype=np.uint8,offset=8)</a:t>
            </a:r>
            <a:endParaRPr lang="en-US"/>
          </a:p>
          <a:p>
            <a:pPr marL="0" indent="0">
              <a:buNone/>
            </a:pPr>
            <a:endParaRPr lang="en-US"/>
          </a:p>
          <a:p>
            <a:pPr marL="0" indent="0">
              <a:buNone/>
            </a:pPr>
            <a:r>
              <a:rPr lang="en-US">
                <a:sym typeface="+mn-ea"/>
              </a:rPr>
              <a:t>with gzip.open(filePath_test_set, 'rb') as testSetpath:</a:t>
            </a:r>
            <a:endParaRPr lang="en-US"/>
          </a:p>
          <a:p>
            <a:pPr marL="0" indent="0">
              <a:buNone/>
            </a:pPr>
            <a:r>
              <a:rPr lang="en-US">
                <a:sym typeface="+mn-ea"/>
              </a:rPr>
              <a:t> testSet = np.frombuffer(testSetpath.read(), dtype=np.uint8,offset=16).reshape(len(testLabel), 784) </a:t>
            </a:r>
            <a:endParaRPr lang="en-US"/>
          </a:p>
          <a:p>
            <a:pPr marL="0" indent="0">
              <a:buNone/>
            </a:pPr>
            <a:endParaRPr lang="en-US"/>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1031240"/>
            <a:ext cx="8229600" cy="5095240"/>
          </a:xfrm>
        </p:spPr>
        <p:txBody>
          <a:bodyPr/>
          <a:p>
            <a:pPr marL="0" indent="0">
              <a:buNone/>
            </a:pPr>
            <a:r>
              <a:rPr lang="en-US"/>
              <a:t>X_train, X_test, y_train, y_test = trainSet, testSet, trainLabel, testLabel</a:t>
            </a:r>
            <a:endParaRPr lang="en-US"/>
          </a:p>
          <a:p>
            <a:pPr marL="0" indent="0">
              <a:buNone/>
            </a:pPr>
            <a:r>
              <a:rPr lang="en-US"/>
              <a:t>print(X_train.shape)</a:t>
            </a:r>
            <a:endParaRPr lang="en-US"/>
          </a:p>
          <a:p>
            <a:pPr marL="0" indent="0">
              <a:buNone/>
            </a:pPr>
            <a:r>
              <a:rPr lang="en-US"/>
              <a:t>print(y_train.shape)</a:t>
            </a:r>
            <a:endParaRPr lang="en-US"/>
          </a:p>
          <a:p>
            <a:pPr marL="0" indent="0">
              <a:buNone/>
            </a:pPr>
            <a:r>
              <a:rPr lang="en-US"/>
              <a:t>print(X_test.shape)</a:t>
            </a:r>
            <a:endParaRPr lang="en-US"/>
          </a:p>
          <a:p>
            <a:pPr marL="0" indent="0">
              <a:buNone/>
            </a:pPr>
            <a:r>
              <a:rPr lang="en-US"/>
              <a:t>print(y_test.shape)</a:t>
            </a:r>
            <a:endParaRPr lang="en-US"/>
          </a:p>
          <a:p>
            <a:pPr marL="0" indent="0">
              <a:buNone/>
            </a:pPr>
            <a:r>
              <a:rPr lang="en-US"/>
              <a:t>showImage(X_train[0])</a:t>
            </a:r>
            <a:endParaRPr lang="en-US"/>
          </a:p>
          <a:p>
            <a:pPr marL="0" indent="0">
              <a:buNone/>
            </a:pPr>
            <a:r>
              <a:rPr lang="en-US"/>
              <a:t>y_train[0]</a:t>
            </a:r>
            <a:endParaRPr lang="en-US"/>
          </a:p>
        </p:txBody>
      </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990600"/>
            <a:ext cx="8229600" cy="5814695"/>
          </a:xfrm>
        </p:spPr>
        <p:txBody>
          <a:bodyPr/>
          <a:p>
            <a:pPr marL="0" indent="0">
              <a:buNone/>
            </a:pPr>
            <a:r>
              <a:rPr lang="en-US"/>
              <a:t>plt.figure(figsize=(10,10))</a:t>
            </a:r>
            <a:endParaRPr lang="en-US"/>
          </a:p>
          <a:p>
            <a:pPr marL="0" indent="0">
              <a:buNone/>
            </a:pPr>
            <a:r>
              <a:rPr lang="en-US"/>
              <a:t>for i in range(15):</a:t>
            </a:r>
            <a:endParaRPr lang="en-US"/>
          </a:p>
          <a:p>
            <a:pPr marL="0" indent="0">
              <a:buNone/>
            </a:pPr>
            <a:r>
              <a:rPr lang="en-US"/>
              <a:t>    plt.subplot(5,5,i+1)</a:t>
            </a:r>
            <a:endParaRPr lang="en-US"/>
          </a:p>
          <a:p>
            <a:pPr marL="0" indent="0">
              <a:buNone/>
            </a:pPr>
            <a:r>
              <a:rPr lang="en-US"/>
              <a:t>    plt.xticks([])</a:t>
            </a:r>
            <a:endParaRPr lang="en-US"/>
          </a:p>
          <a:p>
            <a:pPr marL="0" indent="0">
              <a:buNone/>
            </a:pPr>
            <a:r>
              <a:rPr lang="en-US"/>
              <a:t>    plt.yticks([])</a:t>
            </a:r>
            <a:endParaRPr lang="en-US"/>
          </a:p>
          <a:p>
            <a:pPr marL="0" indent="0">
              <a:buNone/>
            </a:pPr>
            <a:r>
              <a:rPr lang="en-US"/>
              <a:t>array_image = X_train[i].reshape(28, 28)</a:t>
            </a:r>
            <a:endParaRPr lang="en-US"/>
          </a:p>
          <a:p>
            <a:pPr marL="0" indent="0">
              <a:buNone/>
            </a:pPr>
            <a:r>
              <a:rPr lang="en-US"/>
              <a:t>plt.imshow(array_image, cmap = matplotlib.cm.binary, interpolation="nearest")</a:t>
            </a:r>
            <a:endParaRPr lang="en-US"/>
          </a:p>
          <a:p>
            <a:pPr marL="0" indent="0">
              <a:buNone/>
            </a:pPr>
            <a:r>
              <a:rPr lang="en-US"/>
              <a:t>plt.show()</a:t>
            </a:r>
            <a:endParaRPr 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327025"/>
            <a:ext cx="8229600" cy="5799455"/>
          </a:xfrm>
        </p:spPr>
        <p:txBody>
          <a:bodyPr>
            <a:normAutofit fontScale="90000" lnSpcReduction="10000"/>
          </a:bodyPr>
          <a:p>
            <a:pPr marL="0" indent="0">
              <a:buNone/>
            </a:pPr>
            <a:r>
              <a:rPr lang="en-US"/>
              <a:t>np.random.seed(42)</a:t>
            </a:r>
            <a:endParaRPr lang="en-US"/>
          </a:p>
          <a:p>
            <a:pPr marL="0" indent="0">
              <a:buNone/>
            </a:pPr>
            <a:r>
              <a:rPr lang="en-US"/>
              <a:t>shuffle_index = np.random.permutation(60000)</a:t>
            </a:r>
            <a:endParaRPr lang="en-US"/>
          </a:p>
          <a:p>
            <a:pPr marL="0" indent="0">
              <a:buNone/>
            </a:pPr>
            <a:r>
              <a:rPr lang="en-US"/>
              <a:t>X_train, y_train = X_train[shuffle_index], y_train[shuffle_index]</a:t>
            </a:r>
            <a:endParaRPr lang="en-US"/>
          </a:p>
          <a:p>
            <a:pPr marL="0" indent="0">
              <a:buNone/>
            </a:pPr>
            <a:endParaRPr lang="en-US"/>
          </a:p>
          <a:p>
            <a:pPr marL="0" indent="0">
              <a:buNone/>
            </a:pPr>
            <a:r>
              <a:rPr lang="en-US"/>
              <a:t>import numpy.random as rnd</a:t>
            </a:r>
            <a:endParaRPr lang="en-US"/>
          </a:p>
          <a:p>
            <a:pPr marL="0" indent="0">
              <a:buNone/>
            </a:pPr>
            <a:r>
              <a:rPr lang="en-US"/>
              <a:t>noise_train = rnd.randint(0, 100, (len(X_train), 784))</a:t>
            </a:r>
            <a:endParaRPr lang="en-US"/>
          </a:p>
          <a:p>
            <a:pPr marL="0" indent="0">
              <a:buNone/>
            </a:pPr>
            <a:r>
              <a:rPr lang="en-US"/>
              <a:t>X_train_mod = X_train + noise_train</a:t>
            </a:r>
            <a:endParaRPr lang="en-US"/>
          </a:p>
          <a:p>
            <a:pPr marL="0" indent="0">
              <a:buNone/>
            </a:pPr>
            <a:r>
              <a:rPr lang="en-US"/>
              <a:t>noise_test = rnd.randint(0, 100, (len(X_test), 784))</a:t>
            </a:r>
            <a:endParaRPr lang="en-US"/>
          </a:p>
          <a:p>
            <a:pPr marL="0" indent="0">
              <a:buNone/>
            </a:pPr>
            <a:r>
              <a:rPr lang="en-US"/>
              <a:t>X_test_mod = X_test + noise_test</a:t>
            </a:r>
            <a:endParaRPr lang="en-US"/>
          </a:p>
          <a:p>
            <a:pPr marL="0" indent="0">
              <a:buNone/>
            </a:pPr>
            <a:r>
              <a:rPr lang="en-US"/>
              <a:t>y_train_mod = X_train</a:t>
            </a:r>
            <a:endParaRPr lang="en-US"/>
          </a:p>
          <a:p>
            <a:pPr marL="0" indent="0">
              <a:buNone/>
            </a:pPr>
            <a:r>
              <a:rPr lang="en-US"/>
              <a:t>y_test_mod = X_test    </a:t>
            </a:r>
            <a:endParaRPr lang="en-US"/>
          </a:p>
          <a:p>
            <a:pPr marL="0" indent="0">
              <a:buNone/>
            </a:pPr>
            <a:endParaRPr lang="en-US"/>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57200" y="311785"/>
            <a:ext cx="8229600" cy="5814695"/>
          </a:xfrm>
        </p:spPr>
        <p:txBody>
          <a:bodyPr/>
          <a:p>
            <a:pPr marL="0" indent="0">
              <a:buNone/>
            </a:pPr>
            <a:r>
              <a:rPr lang="en-US"/>
              <a:t>showImage(X_test_mod[4000])</a:t>
            </a:r>
            <a:endParaRPr lang="en-US"/>
          </a:p>
          <a:p>
            <a:pPr marL="0" indent="0">
              <a:buNone/>
            </a:pPr>
            <a:r>
              <a:rPr lang="en-US"/>
              <a:t>showImage(y_test_mod[4000])</a:t>
            </a:r>
            <a:endParaRPr lang="en-US"/>
          </a:p>
          <a:p>
            <a:pPr marL="0" indent="0">
              <a:buNone/>
            </a:pPr>
            <a:r>
              <a:rPr lang="en-US"/>
              <a:t> </a:t>
            </a:r>
            <a:endParaRPr lang="en-US"/>
          </a:p>
          <a:p>
            <a:pPr marL="0" indent="0">
              <a:buNone/>
            </a:pPr>
            <a:r>
              <a:rPr lang="en-US"/>
              <a:t>from sklearn.neighbors import KNeighborsClassifier</a:t>
            </a:r>
            <a:endParaRPr lang="en-US"/>
          </a:p>
          <a:p>
            <a:pPr marL="0" indent="0">
              <a:buNone/>
            </a:pPr>
            <a:r>
              <a:rPr lang="en-US"/>
              <a:t>knn_clf = KNeighborsClassifier() </a:t>
            </a:r>
            <a:endParaRPr lang="en-US"/>
          </a:p>
          <a:p>
            <a:pPr marL="0" indent="0">
              <a:buNone/>
            </a:pPr>
            <a:r>
              <a:rPr lang="en-US"/>
              <a:t>knn_clf.fit(X_train_mod, y_train_mod)</a:t>
            </a:r>
            <a:endParaRPr lang="en-US"/>
          </a:p>
          <a:p>
            <a:pPr marL="0" indent="0">
              <a:buNone/>
            </a:pPr>
            <a:r>
              <a:rPr lang="en-US"/>
              <a:t>clean_digit = knn_clf.predict([X_test_mod[4000]])</a:t>
            </a:r>
            <a:endParaRPr lang="en-US"/>
          </a:p>
        </p:txBody>
      </p:sp>
    </p:spTree>
  </p:cSld>
  <p:clrMapOvr>
    <a:masterClrMapping/>
  </p:clrMapOvr>
  <p:transition>
    <p:wheel spokes="8"/>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showImage(clean_digit)</a:t>
            </a:r>
            <a:endParaRPr lang="en-US"/>
          </a:p>
          <a:p>
            <a:pPr marL="0" indent="0">
              <a:buNone/>
            </a:pPr>
            <a:endParaRPr lang="en-US"/>
          </a:p>
          <a:p>
            <a:pPr marL="0" indent="0">
              <a:buNone/>
            </a:pPr>
            <a:r>
              <a:rPr lang="en-US"/>
              <a:t>showImage(y_test_mod[5000])</a:t>
            </a:r>
            <a:endParaRPr lang="en-US"/>
          </a:p>
        </p:txBody>
      </p:sp>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sp>
        <p:nvSpPr>
          <p:cNvPr id="3" name="Content Placeholder 2"/>
          <p:cNvSpPr>
            <a:spLocks noGrp="1"/>
          </p:cNvSpPr>
          <p:nvPr>
            <p:ph idx="1"/>
          </p:nvPr>
        </p:nvSpPr>
        <p:spPr/>
        <p:txBody>
          <a:bodyPr/>
          <a:p>
            <a:pPr marL="0" indent="0">
              <a:buNone/>
            </a:pPr>
            <a:r>
              <a:rPr lang="en-US"/>
              <a:t>(60000, 784)</a:t>
            </a:r>
            <a:endParaRPr lang="en-US"/>
          </a:p>
          <a:p>
            <a:pPr marL="0" indent="0">
              <a:buNone/>
            </a:pPr>
            <a:r>
              <a:rPr lang="en-US"/>
              <a:t>(60000,)</a:t>
            </a:r>
            <a:endParaRPr lang="en-US"/>
          </a:p>
          <a:p>
            <a:pPr marL="0" indent="0">
              <a:buNone/>
            </a:pPr>
            <a:r>
              <a:rPr lang="en-US"/>
              <a:t>(10000, 784)</a:t>
            </a:r>
            <a:endParaRPr lang="en-US"/>
          </a:p>
          <a:p>
            <a:pPr marL="0" indent="0">
              <a:buNone/>
            </a:pPr>
            <a:r>
              <a:rPr lang="en-US"/>
              <a:t>(10000,)</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sample outputs</a:t>
            </a:r>
            <a:endParaRPr lang="en-US"/>
          </a:p>
        </p:txBody>
      </p:sp>
      <p:pic>
        <p:nvPicPr>
          <p:cNvPr id="4" name="Content Placeholder 3" descr="2022-04-13 (2)"/>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2022-04-13"/>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2022-04-13 (1)"/>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MNIST DATASET</a:t>
            </a:r>
            <a:endParaRPr lang="en-US"/>
          </a:p>
        </p:txBody>
      </p:sp>
      <p:sp>
        <p:nvSpPr>
          <p:cNvPr id="3" name="Content Placeholder 2"/>
          <p:cNvSpPr>
            <a:spLocks noGrp="1"/>
          </p:cNvSpPr>
          <p:nvPr>
            <p:ph idx="1"/>
          </p:nvPr>
        </p:nvSpPr>
        <p:spPr/>
        <p:txBody>
          <a:bodyPr/>
          <a:p>
            <a:pPr marL="0" indent="0">
              <a:buNone/>
            </a:pPr>
            <a:r>
              <a:rPr lang="en-US"/>
              <a:t>The MNIST database (Modified National Institute of Standards and Technology database) is a large database of handwritten digits that is commonly used for training various image processing systems. The database is also widely used for training and testing in the field of machine learning.</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2022-04-13 (3)"/>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2022-04-13 (4)"/>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Text Placeholder 4"/>
          <p:cNvSpPr>
            <a:spLocks noGrp="1"/>
          </p:cNvSpPr>
          <p:nvPr>
            <p:ph type="body" idx="1"/>
          </p:nvPr>
        </p:nvSpPr>
        <p:spPr/>
        <p:txBody>
          <a:bodyPr>
            <a:noAutofit/>
            <a:scene3d>
              <a:camera prst="orthographicFront"/>
              <a:lightRig rig="threePt" dir="t"/>
            </a:scene3d>
          </a:bodyPr>
          <a:p>
            <a:r>
              <a:rPr lang="en-US" sz="5900">
                <a:ln w="22225">
                  <a:solidFill>
                    <a:schemeClr val="accent2"/>
                  </a:solidFill>
                  <a:prstDash val="solid"/>
                </a:ln>
                <a:solidFill>
                  <a:schemeClr val="accent2">
                    <a:lumMod val="40000"/>
                    <a:lumOff val="60000"/>
                  </a:schemeClr>
                </a:solidFill>
                <a:effectLst/>
              </a:rPr>
              <a:t>QUESTION AND ANSWER </a:t>
            </a:r>
            <a:br>
              <a:rPr lang="en-US" sz="5900">
                <a:ln w="22225">
                  <a:solidFill>
                    <a:schemeClr val="accent2"/>
                  </a:solidFill>
                  <a:prstDash val="solid"/>
                </a:ln>
                <a:solidFill>
                  <a:schemeClr val="accent2">
                    <a:lumMod val="40000"/>
                    <a:lumOff val="60000"/>
                  </a:schemeClr>
                </a:solidFill>
                <a:effectLst/>
              </a:rPr>
            </a:br>
            <a:r>
              <a:rPr lang="en-US" sz="5900">
                <a:ln w="22225">
                  <a:solidFill>
                    <a:schemeClr val="accent2"/>
                  </a:solidFill>
                  <a:prstDash val="solid"/>
                </a:ln>
                <a:solidFill>
                  <a:schemeClr val="accent2">
                    <a:lumMod val="40000"/>
                    <a:lumOff val="60000"/>
                  </a:schemeClr>
                </a:solidFill>
                <a:effectLst/>
              </a:rPr>
              <a:t>SECTION</a:t>
            </a:r>
            <a:endParaRPr lang="en-US" sz="59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scene3d>
              <a:camera prst="orthographicFront"/>
              <a:lightRig rig="threePt" dir="t"/>
            </a:scene3d>
          </a:bodyPr>
          <a:p>
            <a:r>
              <a:rPr lang="en-US" sz="7200">
                <a:solidFill>
                  <a:schemeClr val="tx1"/>
                </a:solidFill>
                <a:effectLst>
                  <a:outerShdw blurRad="38100" dist="19050" dir="2700000" algn="tl" rotWithShape="0">
                    <a:schemeClr val="dk1">
                      <a:alpha val="40000"/>
                    </a:schemeClr>
                  </a:outerShdw>
                </a:effectLst>
              </a:rPr>
              <a:t>Thank you!</a:t>
            </a:r>
            <a:endParaRPr lang="en-US" sz="72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MNIST dataset example</a:t>
            </a:r>
            <a:endParaRPr lang="en-US"/>
          </a:p>
        </p:txBody>
      </p:sp>
      <p:pic>
        <p:nvPicPr>
          <p:cNvPr id="4" name="Content Placeholder 3" descr="2022-04-13 (5)"/>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noisy image</a:t>
            </a:r>
            <a:endParaRPr lang="en-US"/>
          </a:p>
        </p:txBody>
      </p:sp>
      <p:sp>
        <p:nvSpPr>
          <p:cNvPr id="3" name="Content Placeholder 2"/>
          <p:cNvSpPr>
            <a:spLocks noGrp="1"/>
          </p:cNvSpPr>
          <p:nvPr>
            <p:ph idx="1"/>
          </p:nvPr>
        </p:nvSpPr>
        <p:spPr/>
        <p:txBody>
          <a:bodyPr/>
          <a:p>
            <a:r>
              <a:rPr lang="en-US"/>
              <a:t>Image noise is random variation of brightness or color information in images, and is usually an aspect of electronic noise. It can be produced by the image sensor and circuitry of a scanner or digital camera.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 Libraries</a:t>
            </a:r>
            <a:br>
              <a:rPr lang="en-US"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a:t>this first step, we would import all the libraries required for this project.</a:t>
            </a:r>
            <a:endParaRPr lang="en-US" dirty="0"/>
          </a:p>
          <a:p>
            <a:r>
              <a:rPr lang="en-US" dirty="0"/>
              <a:t>numpy</a:t>
            </a:r>
            <a:endParaRPr lang="en-US" dirty="0"/>
          </a:p>
          <a:p>
            <a:r>
              <a:rPr lang="en-US" dirty="0"/>
              <a:t>pandas</a:t>
            </a:r>
            <a:endParaRPr lang="en-US" dirty="0"/>
          </a:p>
          <a:p>
            <a:r>
              <a:rPr lang="en-US" dirty="0"/>
              <a:t>gzip</a:t>
            </a:r>
            <a:endParaRPr lang="en-US" dirty="0"/>
          </a:p>
          <a:p>
            <a:r>
              <a:rPr lang="en-US" dirty="0"/>
              <a:t>matplotlib</a:t>
            </a:r>
            <a:endParaRPr lang="en-US" dirty="0"/>
          </a:p>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Define the Function to Show Images</a:t>
            </a:r>
            <a:br>
              <a:rPr lang="en-US" dirty="0"/>
            </a:br>
            <a:endParaRPr lang="en-US" dirty="0"/>
          </a:p>
        </p:txBody>
      </p:sp>
      <p:sp>
        <p:nvSpPr>
          <p:cNvPr id="3" name="Content Placeholder 2"/>
          <p:cNvSpPr>
            <a:spLocks noGrp="1"/>
          </p:cNvSpPr>
          <p:nvPr>
            <p:ph idx="1"/>
          </p:nvPr>
        </p:nvSpPr>
        <p:spPr/>
        <p:txBody>
          <a:bodyPr/>
          <a:lstStyle/>
          <a:p>
            <a:r>
              <a:rPr lang="en-US" dirty="0"/>
              <a:t>In this step, we will define a function named </a:t>
            </a:r>
            <a:r>
              <a:rPr lang="en-US" dirty="0" err="1" smtClean="0"/>
              <a:t>showImage</a:t>
            </a:r>
            <a:r>
              <a:rPr lang="en-US" dirty="0" smtClean="0"/>
              <a:t>()</a:t>
            </a:r>
            <a:r>
              <a:rPr lang="en-US" dirty="0"/>
              <a:t> that will help us view the images in the dataset.</a:t>
            </a:r>
            <a:endParaRPr lang="en-US" dirty="0"/>
          </a:p>
        </p:txBody>
      </p:sp>
    </p:spTree>
  </p:cSld>
  <p:clrMapOvr>
    <a:masterClrMapping/>
  </p:clrMapOvr>
  <p:transition>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Load the Data</a:t>
            </a:r>
            <a:br>
              <a:rPr lang="en-US" dirty="0"/>
            </a:br>
            <a:endParaRPr lang="en-US" dirty="0"/>
          </a:p>
        </p:txBody>
      </p:sp>
      <p:sp>
        <p:nvSpPr>
          <p:cNvPr id="3" name="Content Placeholder 2"/>
          <p:cNvSpPr>
            <a:spLocks noGrp="1"/>
          </p:cNvSpPr>
          <p:nvPr>
            <p:ph idx="1"/>
          </p:nvPr>
        </p:nvSpPr>
        <p:spPr/>
        <p:txBody>
          <a:bodyPr>
            <a:normAutofit/>
          </a:bodyPr>
          <a:lstStyle/>
          <a:p>
            <a:r>
              <a:rPr lang="en-US" dirty="0"/>
              <a:t>In this step we will load the dataset, and then store it into train and test sets. The dataset consists of 4 </a:t>
            </a:r>
            <a:r>
              <a:rPr lang="en-US" dirty="0" smtClean="0"/>
              <a:t>files:</a:t>
            </a:r>
            <a:endParaRPr lang="en-US" dirty="0" smtClean="0"/>
          </a:p>
          <a:p>
            <a:pPr>
              <a:buNone/>
            </a:pPr>
            <a:r>
              <a:rPr lang="en-US" dirty="0" smtClean="0"/>
              <a:t>  </a:t>
            </a:r>
            <a:endParaRPr lang="en-US" dirty="0" smtClean="0"/>
          </a:p>
          <a:p>
            <a:r>
              <a:rPr lang="en-US" dirty="0" smtClean="0"/>
              <a:t>These </a:t>
            </a:r>
            <a:r>
              <a:rPr lang="en-US" dirty="0"/>
              <a:t>files are located at the following path:</a:t>
            </a:r>
            <a:endParaRPr lang="en-US" dirty="0"/>
          </a:p>
          <a:p>
            <a:r>
              <a:rPr lang="en-US" dirty="0"/>
              <a:t>/</a:t>
            </a:r>
            <a:r>
              <a:rPr lang="en-US" dirty="0" err="1"/>
              <a:t>cxldata</a:t>
            </a:r>
            <a:r>
              <a:rPr lang="en-US" dirty="0"/>
              <a:t>/datasets/project/</a:t>
            </a:r>
            <a:r>
              <a:rPr lang="en-US" dirty="0" err="1"/>
              <a:t>mnist</a:t>
            </a:r>
            <a:r>
              <a:rPr lang="en-US" dirty="0"/>
              <a:t>/</a:t>
            </a:r>
            <a:endParaRPr lang="en-US" dirty="0"/>
          </a:p>
          <a:p>
            <a:r>
              <a:rPr lang="en-US" dirty="0"/>
              <a:t>Finally, we will store them in 4 variables:</a:t>
            </a:r>
            <a:endParaRPr lang="en-US" dirty="0"/>
          </a:p>
          <a:p>
            <a:r>
              <a:rPr lang="en-US" dirty="0" err="1"/>
              <a:t>X_train</a:t>
            </a:r>
            <a:r>
              <a:rPr lang="en-US" dirty="0"/>
              <a:t>, </a:t>
            </a:r>
            <a:r>
              <a:rPr lang="en-US" dirty="0" err="1"/>
              <a:t>y_train</a:t>
            </a:r>
            <a:r>
              <a:rPr lang="en-US" dirty="0"/>
              <a:t>, </a:t>
            </a:r>
            <a:r>
              <a:rPr lang="en-US" dirty="0" err="1"/>
              <a:t>X_test</a:t>
            </a:r>
            <a:r>
              <a:rPr lang="en-US" dirty="0"/>
              <a:t>, </a:t>
            </a:r>
            <a:r>
              <a:rPr lang="en-US" dirty="0" err="1"/>
              <a:t>y_test</a:t>
            </a:r>
            <a:endParaRPr lang="en-US" dirty="0"/>
          </a:p>
          <a:p>
            <a:endParaRPr lang="en-US" dirty="0"/>
          </a:p>
        </p:txBody>
      </p:sp>
    </p:spTree>
  </p:cSld>
  <p:clrMapOvr>
    <a:masterClrMapping/>
  </p:clrMapOvr>
  <p:transition>
    <p:split orient="ver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a:xfrm>
            <a:off x="457200" y="340995"/>
            <a:ext cx="8280400" cy="5785485"/>
          </a:xfrm>
        </p:spPr>
        <p:txBody>
          <a:bodyPr/>
          <a:lstStyle/>
          <a:p>
            <a:r>
              <a:rPr lang="en-US" dirty="0"/>
              <a:t>Provide the path to the files</a:t>
            </a:r>
            <a:r>
              <a:rPr lang="en-US" dirty="0" smtClean="0"/>
              <a:t>:</a:t>
            </a:r>
            <a:endParaRPr lang="en-US" dirty="0" smtClean="0"/>
          </a:p>
          <a:p>
            <a:r>
              <a:rPr lang="en-US" dirty="0"/>
              <a:t>Open the </a:t>
            </a:r>
            <a:r>
              <a:rPr lang="en-US" dirty="0" err="1"/>
              <a:t>Gzip</a:t>
            </a:r>
            <a:r>
              <a:rPr lang="en-US" dirty="0"/>
              <a:t> files</a:t>
            </a:r>
            <a:r>
              <a:rPr lang="en-US" dirty="0" smtClean="0"/>
              <a:t>:</a:t>
            </a:r>
            <a:endParaRPr lang="en-US" dirty="0" smtClean="0"/>
          </a:p>
          <a:p>
            <a:r>
              <a:rPr lang="en-US" dirty="0"/>
              <a:t>Store the data into the 4 </a:t>
            </a:r>
            <a:r>
              <a:rPr lang="en-US" dirty="0" smtClean="0"/>
              <a:t>variables</a:t>
            </a:r>
            <a:endParaRPr lang="en-US" dirty="0" smtClean="0"/>
          </a:p>
          <a:p>
            <a:pPr>
              <a:buNone/>
            </a:pPr>
            <a:endParaRPr lang="en-US" dirty="0"/>
          </a:p>
        </p:txBody>
      </p:sp>
      <p:pic>
        <p:nvPicPr>
          <p:cNvPr id="4" name="Content Placeholder 3"/>
          <p:cNvPicPr>
            <a:picLocks noChangeAspect="1"/>
          </p:cNvPicPr>
          <p:nvPr>
            <p:ph sz="half" idx="2"/>
          </p:nvPr>
        </p:nvPicPr>
        <p:blipFill>
          <a:blip r:embed="rId1"/>
          <a:stretch>
            <a:fillRect/>
          </a:stretch>
        </p:blipFill>
        <p:spPr>
          <a:xfrm>
            <a:off x="1066800" y="3048000"/>
            <a:ext cx="6525895" cy="3237230"/>
          </a:xfrm>
          <a:prstGeom prst="rect">
            <a:avLst/>
          </a:prstGeom>
        </p:spPr>
      </p:pic>
    </p:spTree>
  </p:cSld>
  <p:clrMapOvr>
    <a:masterClrMapping/>
  </p:clrMapOvr>
  <p:transition>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5391</Words>
  <Application>WPS Presentation</Application>
  <PresentationFormat>On-screen Show (4:3)</PresentationFormat>
  <Paragraphs>189</Paragraphs>
  <Slides>33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vt:lpstr>
      <vt:lpstr>SimSun</vt:lpstr>
      <vt:lpstr>Wingdings</vt:lpstr>
      <vt:lpstr>Calibri</vt:lpstr>
      <vt:lpstr>Microsoft YaHei</vt:lpstr>
      <vt:lpstr>Arial Unicode MS</vt:lpstr>
      <vt:lpstr>Office Theme</vt:lpstr>
      <vt:lpstr>Predicting Noisy Images </vt:lpstr>
      <vt:lpstr>About this Project </vt:lpstr>
      <vt:lpstr>MNIST DATASET</vt:lpstr>
      <vt:lpstr>MNIST dataset example</vt:lpstr>
      <vt:lpstr>PowerPoint 演示文稿</vt:lpstr>
      <vt:lpstr>Import Libraries </vt:lpstr>
      <vt:lpstr>Define the Function to Show Images </vt:lpstr>
      <vt:lpstr>Load the Data </vt:lpstr>
      <vt:lpstr>PowerPoint 演示文稿</vt:lpstr>
      <vt:lpstr>  Explore the Data  </vt:lpstr>
      <vt:lpstr> </vt:lpstr>
      <vt:lpstr>Add Noise to the Data </vt:lpstr>
      <vt:lpstr>PowerPoint 演示文稿</vt:lpstr>
      <vt:lpstr>View the Noisy Data </vt:lpstr>
      <vt:lpstr>Train a KNN Classifier </vt:lpstr>
      <vt:lpstr> Predict Noisy Image </vt:lpstr>
      <vt:lpstr>coding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output</vt:lpstr>
      <vt:lpstr>sample outputs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nivetha</cp:lastModifiedBy>
  <cp:revision>18</cp:revision>
  <dcterms:created xsi:type="dcterms:W3CDTF">2022-02-14T09:53:00Z</dcterms:created>
  <dcterms:modified xsi:type="dcterms:W3CDTF">2022-04-14T04:30:44Z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F9E8672584494A06A6AA19004D1A08E8</vt:lpwstr>
  </property>
  <property fmtid="{D5CDD505-2E9C-101B-9397-08002B2CF9AE}" pid="3" name="KSOProductBuildVer">
    <vt:lpwstr>1033-11.2.0.10451</vt:lpwstr>
  </property>
</Properties>
</file>