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2400" b="1" i="0" dirty="0">
                <a:solidFill>
                  <a:srgbClr val="374151"/>
                </a:solidFill>
                <a:effectLst/>
                <a:latin typeface="Söhne"/>
              </a:rPr>
              <a:t>Enhancing Copper Industry Efficiency with Machine Learning</a:t>
            </a:r>
            <a:endParaRPr lang="en-US" sz="2400" b="1"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902247" cy="1062140"/>
          </a:xfrm>
        </p:spPr>
        <p:txBody>
          <a:bodyPr>
            <a:normAutofit fontScale="92500" lnSpcReduction="20000"/>
          </a:bodyPr>
          <a:lstStyle/>
          <a:p>
            <a:r>
              <a:rPr lang="en-US" b="1" i="1" dirty="0">
                <a:solidFill>
                  <a:srgbClr val="374151"/>
                </a:solidFill>
                <a:effectLst/>
                <a:latin typeface="Söhne"/>
              </a:rPr>
              <a:t>addressing Sales and Lead Challenges through Advanced Regression and Classification Models</a:t>
            </a:r>
            <a:endParaRPr lang="en-US" sz="2400" b="1" i="1"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172E6C-0F5C-8BAB-1D1A-4FB9F0123C69}"/>
              </a:ext>
            </a:extLst>
          </p:cNvPr>
          <p:cNvSpPr txBox="1"/>
          <p:nvPr/>
        </p:nvSpPr>
        <p:spPr>
          <a:xfrm>
            <a:off x="464654" y="202960"/>
            <a:ext cx="6097656" cy="923330"/>
          </a:xfrm>
          <a:prstGeom prst="rect">
            <a:avLst/>
          </a:prstGeom>
          <a:noFill/>
        </p:spPr>
        <p:txBody>
          <a:bodyPr wrap="square">
            <a:spAutoFit/>
          </a:bodyPr>
          <a:lstStyle/>
          <a:p>
            <a:r>
              <a:rPr lang="en-US" b="0" i="1" dirty="0">
                <a:solidFill>
                  <a:srgbClr val="408080"/>
                </a:solidFill>
                <a:effectLst/>
                <a:latin typeface="Courier New" panose="02070309020205020404" pitchFamily="49" charset="0"/>
              </a:rPr>
              <a:t>Plotting's for highly </a:t>
            </a:r>
            <a:r>
              <a:rPr lang="en-US" i="1" dirty="0">
                <a:solidFill>
                  <a:srgbClr val="408080"/>
                </a:solidFill>
                <a:latin typeface="Courier New" panose="02070309020205020404" pitchFamily="49" charset="0"/>
              </a:rPr>
              <a:t>skewed data(thickness, selling price and quantity)after taking logarithm </a:t>
            </a:r>
            <a:endParaRPr lang="en-US" dirty="0"/>
          </a:p>
        </p:txBody>
      </p:sp>
      <p:pic>
        <p:nvPicPr>
          <p:cNvPr id="4098" name="Picture 2">
            <a:extLst>
              <a:ext uri="{FF2B5EF4-FFF2-40B4-BE49-F238E27FC236}">
                <a16:creationId xmlns:a16="http://schemas.microsoft.com/office/drawing/2014/main" id="{E515AC6D-E27B-F84B-FB8C-C3431660E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7874"/>
            <a:ext cx="3617843" cy="281753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3F6C38C-D3E4-407E-BBE7-80B24F222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156" y="1197875"/>
            <a:ext cx="4350027" cy="281753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D5F20ED-68DC-D952-0228-DD811AB57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0392" y="1197874"/>
            <a:ext cx="3826566" cy="281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531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933816-7F34-7644-8D6F-1C9FBEB0D0E8}"/>
              </a:ext>
            </a:extLst>
          </p:cNvPr>
          <p:cNvSpPr txBox="1"/>
          <p:nvPr/>
        </p:nvSpPr>
        <p:spPr>
          <a:xfrm>
            <a:off x="327992" y="79513"/>
            <a:ext cx="7963727" cy="2862322"/>
          </a:xfrm>
          <a:prstGeom prst="rect">
            <a:avLst/>
          </a:prstGeom>
          <a:noFill/>
        </p:spPr>
        <p:txBody>
          <a:bodyPr wrap="square">
            <a:spAutoFit/>
          </a:bodyPr>
          <a:lstStyle/>
          <a:p>
            <a:r>
              <a:rPr lang="en-US" i="1" dirty="0">
                <a:solidFill>
                  <a:srgbClr val="408080"/>
                </a:solidFill>
                <a:latin typeface="Courier New" panose="02070309020205020404" pitchFamily="49" charset="0"/>
              </a:rPr>
              <a:t>MODEL BULDING:</a:t>
            </a:r>
            <a:br>
              <a:rPr lang="en-US" b="0" i="1" dirty="0">
                <a:solidFill>
                  <a:srgbClr val="408080"/>
                </a:solidFill>
                <a:effectLst/>
                <a:latin typeface="Courier New" panose="02070309020205020404" pitchFamily="49" charset="0"/>
              </a:rPr>
            </a:br>
            <a:r>
              <a:rPr lang="en-US" b="0" i="1" dirty="0">
                <a:solidFill>
                  <a:srgbClr val="408080"/>
                </a:solidFill>
                <a:effectLst/>
                <a:latin typeface="Courier New" panose="02070309020205020404" pitchFamily="49" charset="0"/>
              </a:rPr>
              <a:t>DECISION TREE REGRESSOR</a:t>
            </a:r>
            <a:r>
              <a:rPr lang="en-US" b="0" i="0" dirty="0">
                <a:effectLst/>
                <a:latin typeface="Courier New" panose="02070309020205020404" pitchFamily="49" charset="0"/>
              </a:rPr>
              <a:t> </a:t>
            </a:r>
            <a:endParaRPr lang="en-US" b="0" i="1" dirty="0">
              <a:solidFill>
                <a:srgbClr val="408080"/>
              </a:solidFill>
              <a:effectLst/>
              <a:latin typeface="Courier New" panose="02070309020205020404" pitchFamily="49" charset="0"/>
            </a:endParaRPr>
          </a:p>
          <a:p>
            <a:r>
              <a:rPr lang="en-US" b="0" i="1" dirty="0">
                <a:solidFill>
                  <a:srgbClr val="408080"/>
                </a:solidFill>
                <a:effectLst/>
                <a:latin typeface="Courier New" panose="02070309020205020404" pitchFamily="49" charset="0"/>
              </a:rPr>
              <a:t> 1 Encode categorical features</a:t>
            </a:r>
            <a:r>
              <a:rPr lang="en-US" b="0" i="0" dirty="0">
                <a:effectLst/>
                <a:latin typeface="Courier New" panose="02070309020205020404" pitchFamily="49" charset="0"/>
              </a:rPr>
              <a:t> </a:t>
            </a:r>
            <a:r>
              <a:rPr lang="en-US" b="0" i="1" dirty="0">
                <a:solidFill>
                  <a:srgbClr val="408080"/>
                </a:solidFill>
                <a:effectLst/>
                <a:latin typeface="Courier New" panose="02070309020205020404" pitchFamily="49" charset="0"/>
              </a:rPr>
              <a:t> </a:t>
            </a:r>
          </a:p>
          <a:p>
            <a:r>
              <a:rPr lang="en-US" i="1" dirty="0">
                <a:solidFill>
                  <a:srgbClr val="408080"/>
                </a:solidFill>
                <a:latin typeface="Courier New" panose="02070309020205020404" pitchFamily="49" charset="0"/>
              </a:rPr>
              <a:t> </a:t>
            </a:r>
            <a:r>
              <a:rPr lang="en-US" b="0" i="1" dirty="0">
                <a:solidFill>
                  <a:srgbClr val="408080"/>
                </a:solidFill>
                <a:effectLst/>
                <a:latin typeface="Courier New" panose="02070309020205020404" pitchFamily="49" charset="0"/>
              </a:rPr>
              <a:t>2 Test and Train split</a:t>
            </a:r>
            <a:r>
              <a:rPr lang="en-US" b="0" i="0" dirty="0">
                <a:effectLst/>
                <a:latin typeface="Courier New" panose="02070309020205020404" pitchFamily="49" charset="0"/>
              </a:rPr>
              <a:t> </a:t>
            </a:r>
            <a:endParaRPr lang="en-US" b="0" i="1" dirty="0">
              <a:solidFill>
                <a:srgbClr val="408080"/>
              </a:solidFill>
              <a:effectLst/>
              <a:latin typeface="Courier New" panose="02070309020205020404" pitchFamily="49" charset="0"/>
            </a:endParaRPr>
          </a:p>
          <a:p>
            <a:r>
              <a:rPr lang="en-US" i="1" dirty="0">
                <a:solidFill>
                  <a:srgbClr val="408080"/>
                </a:solidFill>
                <a:latin typeface="Courier New" panose="02070309020205020404" pitchFamily="49" charset="0"/>
              </a:rPr>
              <a:t> </a:t>
            </a:r>
            <a:r>
              <a:rPr lang="en-US" b="0" i="1" dirty="0">
                <a:solidFill>
                  <a:srgbClr val="408080"/>
                </a:solidFill>
                <a:effectLst/>
                <a:latin typeface="Courier New" panose="02070309020205020404" pitchFamily="49" charset="0"/>
              </a:rPr>
              <a:t>3 Define Hyperparameters for GridSearchCV</a:t>
            </a:r>
            <a:r>
              <a:rPr lang="en-US" b="0" i="0" dirty="0">
                <a:effectLst/>
                <a:latin typeface="Courier New" panose="02070309020205020404" pitchFamily="49" charset="0"/>
              </a:rPr>
              <a:t> </a:t>
            </a:r>
            <a:r>
              <a:rPr lang="en-US" b="0" i="1" dirty="0">
                <a:solidFill>
                  <a:srgbClr val="408080"/>
                </a:solidFill>
                <a:effectLst/>
                <a:latin typeface="Courier New" panose="02070309020205020404" pitchFamily="49" charset="0"/>
              </a:rPr>
              <a:t> </a:t>
            </a:r>
          </a:p>
          <a:p>
            <a:r>
              <a:rPr lang="en-US" b="0" i="1" dirty="0">
                <a:solidFill>
                  <a:srgbClr val="408080"/>
                </a:solidFill>
                <a:effectLst/>
                <a:latin typeface="Courier New" panose="02070309020205020404" pitchFamily="49" charset="0"/>
              </a:rPr>
              <a:t> 4 Train the DecisionTreeRegressor with best parameters</a:t>
            </a:r>
            <a:r>
              <a:rPr lang="en-US" b="0" i="0" dirty="0">
                <a:effectLst/>
                <a:latin typeface="Courier New" panose="02070309020205020404" pitchFamily="49" charset="0"/>
              </a:rPr>
              <a:t> </a:t>
            </a:r>
            <a:r>
              <a:rPr lang="en-US" b="0" i="1" dirty="0">
                <a:solidFill>
                  <a:srgbClr val="408080"/>
                </a:solidFill>
                <a:effectLst/>
                <a:latin typeface="Courier New" panose="02070309020205020404" pitchFamily="49" charset="0"/>
              </a:rPr>
              <a:t>       5 Evaluation metrics</a:t>
            </a:r>
            <a:r>
              <a:rPr lang="en-US" b="0" i="0" dirty="0">
                <a:effectLst/>
                <a:latin typeface="Courier New" panose="02070309020205020404" pitchFamily="49" charset="0"/>
              </a:rPr>
              <a:t> </a:t>
            </a:r>
            <a:endParaRPr lang="en-US" b="0" i="1" dirty="0">
              <a:solidFill>
                <a:srgbClr val="408080"/>
              </a:solidFill>
              <a:effectLst/>
              <a:latin typeface="Courier New" panose="02070309020205020404" pitchFamily="49" charset="0"/>
            </a:endParaRPr>
          </a:p>
          <a:p>
            <a:r>
              <a:rPr lang="en-US" b="0" i="1" dirty="0">
                <a:solidFill>
                  <a:srgbClr val="408080"/>
                </a:solidFill>
                <a:effectLst/>
                <a:latin typeface="Courier New" panose="02070309020205020404" pitchFamily="49" charset="0"/>
              </a:rPr>
              <a:t>6 Predict the selling price for new values</a:t>
            </a:r>
            <a:r>
              <a:rPr lang="en-US" b="0" i="0" dirty="0">
                <a:effectLst/>
                <a:latin typeface="Courier New" panose="02070309020205020404" pitchFamily="49" charset="0"/>
              </a:rPr>
              <a:t> </a:t>
            </a:r>
            <a:r>
              <a:rPr lang="en-US" b="0" i="1" dirty="0">
                <a:solidFill>
                  <a:srgbClr val="408080"/>
                </a:solidFill>
                <a:effectLst/>
                <a:latin typeface="Courier New" panose="02070309020205020404" pitchFamily="49" charset="0"/>
              </a:rPr>
              <a:t> </a:t>
            </a:r>
          </a:p>
          <a:p>
            <a:r>
              <a:rPr lang="en-US" b="0" i="1" dirty="0">
                <a:solidFill>
                  <a:srgbClr val="408080"/>
                </a:solidFill>
                <a:effectLst/>
                <a:latin typeface="Courier New" panose="02070309020205020404" pitchFamily="49" charset="0"/>
              </a:rPr>
              <a:t>7 Save the DecisionTreeRegressor model</a:t>
            </a:r>
            <a:r>
              <a:rPr lang="en-US" b="0" i="0" dirty="0">
                <a:effectLst/>
                <a:latin typeface="Courier New" panose="02070309020205020404" pitchFamily="49" charset="0"/>
              </a:rPr>
              <a:t> </a:t>
            </a:r>
            <a:br>
              <a:rPr lang="en-US" dirty="0"/>
            </a:br>
            <a:endParaRPr lang="en-US" dirty="0"/>
          </a:p>
        </p:txBody>
      </p:sp>
      <p:sp>
        <p:nvSpPr>
          <p:cNvPr id="6" name="TextBox 5">
            <a:extLst>
              <a:ext uri="{FF2B5EF4-FFF2-40B4-BE49-F238E27FC236}">
                <a16:creationId xmlns:a16="http://schemas.microsoft.com/office/drawing/2014/main" id="{A2D15114-D52D-B04C-EC17-1D88E2CD08ED}"/>
              </a:ext>
            </a:extLst>
          </p:cNvPr>
          <p:cNvSpPr txBox="1"/>
          <p:nvPr/>
        </p:nvSpPr>
        <p:spPr>
          <a:xfrm>
            <a:off x="454715" y="2782669"/>
            <a:ext cx="6097656" cy="3416320"/>
          </a:xfrm>
          <a:prstGeom prst="rect">
            <a:avLst/>
          </a:prstGeom>
          <a:noFill/>
        </p:spPr>
        <p:txBody>
          <a:bodyPr wrap="square">
            <a:spAutoFit/>
          </a:bodyPr>
          <a:lstStyle/>
          <a:p>
            <a:r>
              <a:rPr lang="en-US" b="0" i="0" dirty="0">
                <a:solidFill>
                  <a:srgbClr val="374151"/>
                </a:solidFill>
                <a:effectLst/>
                <a:latin typeface="Söhne"/>
              </a:rPr>
              <a:t>Decision Tree Regressor model for copper pricing modeling can be influenced by several factors </a:t>
            </a:r>
            <a:r>
              <a:rPr lang="en-US" dirty="0">
                <a:solidFill>
                  <a:srgbClr val="374151"/>
                </a:solidFill>
                <a:latin typeface="Söhne"/>
              </a:rPr>
              <a:t>like:</a:t>
            </a:r>
          </a:p>
          <a:p>
            <a:r>
              <a:rPr lang="en-US" b="1" i="0" dirty="0">
                <a:effectLst/>
                <a:latin typeface="Söhne"/>
              </a:rPr>
              <a:t>Non-Linearity in Data</a:t>
            </a:r>
            <a:endParaRPr lang="en-US" b="1" i="0" dirty="0">
              <a:solidFill>
                <a:srgbClr val="374151"/>
              </a:solidFill>
              <a:effectLst/>
              <a:latin typeface="Söhne"/>
            </a:endParaRPr>
          </a:p>
          <a:p>
            <a:r>
              <a:rPr lang="en-US" b="1" i="0" dirty="0">
                <a:effectLst/>
                <a:latin typeface="Söhne"/>
              </a:rPr>
              <a:t>Handling Complex Interactions</a:t>
            </a:r>
          </a:p>
          <a:p>
            <a:r>
              <a:rPr lang="en-US" b="1" i="0" dirty="0">
                <a:effectLst/>
                <a:latin typeface="Söhne"/>
              </a:rPr>
              <a:t>Interpretability</a:t>
            </a:r>
            <a:endParaRPr lang="en-US" b="1" dirty="0">
              <a:latin typeface="Söhne"/>
            </a:endParaRPr>
          </a:p>
          <a:p>
            <a:r>
              <a:rPr lang="en-US" b="1" i="0" dirty="0">
                <a:effectLst/>
                <a:latin typeface="Söhne"/>
              </a:rPr>
              <a:t>Feature Importance</a:t>
            </a:r>
            <a:r>
              <a:rPr lang="en-US" b="1" dirty="0">
                <a:solidFill>
                  <a:srgbClr val="374151"/>
                </a:solidFill>
                <a:latin typeface="Söhne"/>
              </a:rPr>
              <a:t>(</a:t>
            </a:r>
            <a:r>
              <a:rPr lang="en-US" b="0" i="0" dirty="0">
                <a:solidFill>
                  <a:srgbClr val="374151"/>
                </a:solidFill>
                <a:effectLst/>
                <a:latin typeface="Söhne"/>
              </a:rPr>
              <a:t>understand which factors have the most significant impact on copper pricing, helping decision-makers prioritize their focus).</a:t>
            </a:r>
          </a:p>
          <a:p>
            <a:r>
              <a:rPr lang="en-US" b="1" i="0" dirty="0">
                <a:effectLst/>
                <a:latin typeface="Söhne"/>
              </a:rPr>
              <a:t>Robustness to Outliers</a:t>
            </a:r>
            <a:r>
              <a:rPr lang="en-US" dirty="0">
                <a:solidFill>
                  <a:srgbClr val="374151"/>
                </a:solidFill>
                <a:latin typeface="Söhne"/>
              </a:rPr>
              <a:t>(</a:t>
            </a:r>
            <a:r>
              <a:rPr lang="en-US" b="0" i="0" dirty="0">
                <a:solidFill>
                  <a:srgbClr val="374151"/>
                </a:solidFill>
                <a:effectLst/>
                <a:latin typeface="Söhne"/>
              </a:rPr>
              <a:t>Decision trees are less sensitive to outliers, Decision Tree Regressor can provide more robust performance. </a:t>
            </a:r>
            <a:r>
              <a:rPr lang="en-US" dirty="0">
                <a:solidFill>
                  <a:srgbClr val="374151"/>
                </a:solidFill>
                <a:latin typeface="Söhne"/>
              </a:rPr>
              <a:t>)</a:t>
            </a:r>
          </a:p>
          <a:p>
            <a:r>
              <a:rPr lang="en-US" b="1" i="0" dirty="0">
                <a:effectLst/>
                <a:latin typeface="Söhne"/>
              </a:rPr>
              <a:t>Adaptability to Mixed Data Types</a:t>
            </a:r>
            <a:endParaRPr lang="en-US" b="0" i="0" dirty="0">
              <a:solidFill>
                <a:srgbClr val="374151"/>
              </a:solidFill>
              <a:effectLst/>
              <a:latin typeface="Söhne"/>
            </a:endParaRPr>
          </a:p>
        </p:txBody>
      </p:sp>
      <p:sp>
        <p:nvSpPr>
          <p:cNvPr id="8" name="TextBox 7">
            <a:extLst>
              <a:ext uri="{FF2B5EF4-FFF2-40B4-BE49-F238E27FC236}">
                <a16:creationId xmlns:a16="http://schemas.microsoft.com/office/drawing/2014/main" id="{9FFDA4E3-D28B-4168-832E-28304C366305}"/>
              </a:ext>
            </a:extLst>
          </p:cNvPr>
          <p:cNvSpPr txBox="1"/>
          <p:nvPr/>
        </p:nvSpPr>
        <p:spPr>
          <a:xfrm>
            <a:off x="7133811" y="2812199"/>
            <a:ext cx="4962111" cy="2862322"/>
          </a:xfrm>
          <a:prstGeom prst="rect">
            <a:avLst/>
          </a:prstGeom>
          <a:noFill/>
        </p:spPr>
        <p:txBody>
          <a:bodyPr wrap="square">
            <a:spAutoFit/>
          </a:bodyPr>
          <a:lstStyle/>
          <a:p>
            <a:r>
              <a:rPr lang="en-US" b="1" i="0" dirty="0">
                <a:effectLst/>
                <a:latin typeface="Söhne"/>
              </a:rPr>
              <a:t>Less Assumption-Driven(</a:t>
            </a:r>
            <a:r>
              <a:rPr lang="en-US" b="0" i="0" dirty="0">
                <a:solidFill>
                  <a:srgbClr val="374151"/>
                </a:solidFill>
                <a:effectLst/>
                <a:latin typeface="Söhne"/>
              </a:rPr>
              <a:t>Decision trees are less constrained by assumptions &amp; it is advantageous when the true distribution of copper pricing data is not well-known or may deviate from typical assumptions).</a:t>
            </a:r>
            <a:endParaRPr lang="en-US" b="1" i="0" dirty="0">
              <a:effectLst/>
              <a:latin typeface="Söhne"/>
            </a:endParaRPr>
          </a:p>
          <a:p>
            <a:r>
              <a:rPr lang="en-US" b="1" i="0" dirty="0">
                <a:effectLst/>
                <a:latin typeface="Söhne"/>
              </a:rPr>
              <a:t>Ensemble Learning Capabilities(</a:t>
            </a:r>
            <a:r>
              <a:rPr lang="en-US" b="0" i="0" dirty="0">
                <a:solidFill>
                  <a:srgbClr val="374151"/>
                </a:solidFill>
                <a:effectLst/>
                <a:latin typeface="Söhne"/>
              </a:rPr>
              <a:t>Decision trees can be easily incorporated into ensemble models like Random Forests or Gradient Boosting, which often result in improved predictive performance compared to individual decision trees.)</a:t>
            </a:r>
            <a:endParaRPr lang="en-US" dirty="0"/>
          </a:p>
        </p:txBody>
      </p:sp>
    </p:spTree>
    <p:extLst>
      <p:ext uri="{BB962C8B-B14F-4D97-AF65-F5344CB8AC3E}">
        <p14:creationId xmlns:p14="http://schemas.microsoft.com/office/powerpoint/2010/main" val="1828699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1B05BB-1AA3-4AC8-0A1C-CB06C9561E7A}"/>
              </a:ext>
            </a:extLst>
          </p:cNvPr>
          <p:cNvSpPr txBox="1"/>
          <p:nvPr/>
        </p:nvSpPr>
        <p:spPr>
          <a:xfrm>
            <a:off x="106845" y="262595"/>
            <a:ext cx="6097656" cy="1815882"/>
          </a:xfrm>
          <a:prstGeom prst="rect">
            <a:avLst/>
          </a:prstGeom>
          <a:noFill/>
        </p:spPr>
        <p:txBody>
          <a:bodyPr wrap="square">
            <a:spAutoFit/>
          </a:bodyPr>
          <a:lstStyle/>
          <a:p>
            <a:r>
              <a:rPr lang="en-US" sz="2000" b="1" dirty="0">
                <a:solidFill>
                  <a:srgbClr val="408080"/>
                </a:solidFill>
                <a:effectLst/>
                <a:latin typeface="Courier New" panose="02070309020205020404" pitchFamily="49" charset="0"/>
              </a:rPr>
              <a:t>encoding categorical variables(</a:t>
            </a:r>
            <a:r>
              <a:rPr lang="en-US" sz="2000" b="1" dirty="0" err="1">
                <a:solidFill>
                  <a:srgbClr val="408080"/>
                </a:solidFill>
                <a:effectLst/>
                <a:latin typeface="Courier New" panose="02070309020205020404" pitchFamily="49" charset="0"/>
              </a:rPr>
              <a:t>item_type</a:t>
            </a:r>
            <a:r>
              <a:rPr lang="en-US" sz="2000" b="1" dirty="0">
                <a:solidFill>
                  <a:srgbClr val="408080"/>
                </a:solidFill>
                <a:effectLst/>
                <a:latin typeface="Courier New" panose="02070309020205020404" pitchFamily="49" charset="0"/>
              </a:rPr>
              <a:t>, status)</a:t>
            </a:r>
          </a:p>
          <a:p>
            <a:pPr marL="285750" indent="-285750">
              <a:buFont typeface="Arial" panose="020B0604020202020204" pitchFamily="34" charset="0"/>
              <a:buChar char="•"/>
            </a:pPr>
            <a:r>
              <a:rPr lang="en-US" i="1" dirty="0">
                <a:solidFill>
                  <a:srgbClr val="408080"/>
                </a:solidFill>
                <a:latin typeface="Courier New" panose="02070309020205020404" pitchFamily="49" charset="0"/>
              </a:rPr>
              <a:t>One hot encoding is performed to item type and status and then added to independent features for model building.</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40306E1B-69F6-BFF7-2D6F-A06D7A326AD3}"/>
              </a:ext>
            </a:extLst>
          </p:cNvPr>
          <p:cNvSpPr txBox="1"/>
          <p:nvPr/>
        </p:nvSpPr>
        <p:spPr>
          <a:xfrm>
            <a:off x="106845" y="1878422"/>
            <a:ext cx="6097656" cy="400110"/>
          </a:xfrm>
          <a:prstGeom prst="rect">
            <a:avLst/>
          </a:prstGeom>
          <a:noFill/>
        </p:spPr>
        <p:txBody>
          <a:bodyPr wrap="square">
            <a:spAutoFit/>
          </a:bodyPr>
          <a:lstStyle/>
          <a:p>
            <a:r>
              <a:rPr lang="en-US" sz="2000" b="1" dirty="0">
                <a:solidFill>
                  <a:srgbClr val="408080"/>
                </a:solidFill>
                <a:effectLst/>
                <a:latin typeface="Courier New" panose="02070309020205020404" pitchFamily="49" charset="0"/>
              </a:rPr>
              <a:t>independent features after encoding</a:t>
            </a:r>
            <a:endParaRPr lang="en-US" sz="2000" b="1" dirty="0"/>
          </a:p>
        </p:txBody>
      </p:sp>
      <p:sp>
        <p:nvSpPr>
          <p:cNvPr id="7" name="TextBox 6">
            <a:extLst>
              <a:ext uri="{FF2B5EF4-FFF2-40B4-BE49-F238E27FC236}">
                <a16:creationId xmlns:a16="http://schemas.microsoft.com/office/drawing/2014/main" id="{0C7902BB-01DD-A1AD-2A50-7B3565600ADF}"/>
              </a:ext>
            </a:extLst>
          </p:cNvPr>
          <p:cNvSpPr txBox="1"/>
          <p:nvPr/>
        </p:nvSpPr>
        <p:spPr>
          <a:xfrm>
            <a:off x="106845" y="2380926"/>
            <a:ext cx="6097656" cy="1200329"/>
          </a:xfrm>
          <a:prstGeom prst="rect">
            <a:avLst/>
          </a:prstGeom>
          <a:noFill/>
        </p:spPr>
        <p:txBody>
          <a:bodyPr wrap="square">
            <a:spAutoFit/>
          </a:bodyPr>
          <a:lstStyle/>
          <a:p>
            <a:r>
              <a:rPr lang="en-US" b="0" i="0" dirty="0">
                <a:solidFill>
                  <a:srgbClr val="008000"/>
                </a:solidFill>
                <a:effectLst/>
                <a:latin typeface="Courier New" panose="02070309020205020404" pitchFamily="49" charset="0"/>
              </a:rPr>
              <a:t>'quantity </a:t>
            </a:r>
            <a:r>
              <a:rPr lang="en-US" b="0" i="0" dirty="0" err="1">
                <a:solidFill>
                  <a:srgbClr val="008000"/>
                </a:solidFill>
                <a:effectLst/>
                <a:latin typeface="Courier New" panose="02070309020205020404" pitchFamily="49" charset="0"/>
              </a:rPr>
              <a:t>tons_log</a:t>
            </a:r>
            <a:r>
              <a:rPr lang="en-US" b="0" i="0" dirty="0">
                <a:solidFill>
                  <a:srgbClr val="008000"/>
                </a:solidFill>
                <a:effectLst/>
                <a:latin typeface="Courier New" panose="02070309020205020404" pitchFamily="49" charset="0"/>
              </a:rPr>
              <a:t>'</a:t>
            </a:r>
            <a:r>
              <a:rPr lang="en-US" b="0" i="0" dirty="0">
                <a:effectLst/>
                <a:latin typeface="Courier New" panose="02070309020205020404" pitchFamily="49" charset="0"/>
              </a:rPr>
              <a:t>, </a:t>
            </a:r>
            <a:r>
              <a:rPr lang="en-US" b="0" i="0" dirty="0">
                <a:solidFill>
                  <a:srgbClr val="008000"/>
                </a:solidFill>
                <a:effectLst/>
                <a:latin typeface="Courier New" panose="02070309020205020404" pitchFamily="49" charset="0"/>
              </a:rPr>
              <a:t>'application'</a:t>
            </a:r>
            <a:r>
              <a:rPr lang="en-US" b="0" i="0" dirty="0">
                <a:effectLst/>
                <a:latin typeface="Courier New" panose="02070309020205020404" pitchFamily="49" charset="0"/>
              </a:rPr>
              <a:t>, </a:t>
            </a:r>
            <a:r>
              <a:rPr lang="en-US" b="0" i="0" dirty="0">
                <a:solidFill>
                  <a:srgbClr val="008000"/>
                </a:solidFill>
                <a:effectLst/>
                <a:latin typeface="Courier New" panose="02070309020205020404" pitchFamily="49" charset="0"/>
              </a:rPr>
              <a:t>'</a:t>
            </a:r>
            <a:r>
              <a:rPr lang="en-US" b="0" i="0" dirty="0" err="1">
                <a:solidFill>
                  <a:srgbClr val="008000"/>
                </a:solidFill>
                <a:effectLst/>
                <a:latin typeface="Courier New" panose="02070309020205020404" pitchFamily="49" charset="0"/>
              </a:rPr>
              <a:t>thickness_log</a:t>
            </a:r>
            <a:r>
              <a:rPr lang="en-US" b="0" i="0" dirty="0">
                <a:solidFill>
                  <a:srgbClr val="008000"/>
                </a:solidFill>
                <a:effectLst/>
                <a:latin typeface="Courier New" panose="02070309020205020404" pitchFamily="49" charset="0"/>
              </a:rPr>
              <a:t>'</a:t>
            </a:r>
            <a:r>
              <a:rPr lang="en-US" b="0" i="0" dirty="0">
                <a:effectLst/>
                <a:latin typeface="Courier New" panose="02070309020205020404" pitchFamily="49" charset="0"/>
              </a:rPr>
              <a:t>, </a:t>
            </a:r>
            <a:r>
              <a:rPr lang="en-US" b="0" i="0" dirty="0">
                <a:solidFill>
                  <a:srgbClr val="008000"/>
                </a:solidFill>
                <a:effectLst/>
                <a:latin typeface="Courier New" panose="02070309020205020404" pitchFamily="49" charset="0"/>
              </a:rPr>
              <a:t>'width'</a:t>
            </a:r>
            <a:r>
              <a:rPr lang="en-US" b="0" i="0" dirty="0">
                <a:effectLst/>
                <a:latin typeface="Courier New" panose="02070309020205020404" pitchFamily="49" charset="0"/>
              </a:rPr>
              <a:t>,</a:t>
            </a:r>
            <a:r>
              <a:rPr lang="en-US" b="0" i="0" dirty="0">
                <a:solidFill>
                  <a:srgbClr val="008000"/>
                </a:solidFill>
                <a:effectLst/>
                <a:latin typeface="Courier New" panose="02070309020205020404" pitchFamily="49" charset="0"/>
              </a:rPr>
              <a:t>'country'</a:t>
            </a:r>
            <a:r>
              <a:rPr lang="en-US" b="0" i="0" dirty="0">
                <a:effectLst/>
                <a:latin typeface="Courier New" panose="02070309020205020404" pitchFamily="49" charset="0"/>
              </a:rPr>
              <a:t>,</a:t>
            </a:r>
            <a:r>
              <a:rPr lang="en-US" b="0" i="0" dirty="0">
                <a:solidFill>
                  <a:srgbClr val="008000"/>
                </a:solidFill>
                <a:effectLst/>
                <a:latin typeface="Courier New" panose="02070309020205020404" pitchFamily="49" charset="0"/>
              </a:rPr>
              <a:t>'customer'</a:t>
            </a:r>
            <a:r>
              <a:rPr lang="en-US" b="0" i="0" dirty="0">
                <a:effectLst/>
                <a:latin typeface="Courier New" panose="02070309020205020404" pitchFamily="49" charset="0"/>
              </a:rPr>
              <a:t>,</a:t>
            </a:r>
            <a:r>
              <a:rPr lang="en-US" b="0" i="0" dirty="0">
                <a:solidFill>
                  <a:srgbClr val="008000"/>
                </a:solidFill>
                <a:effectLst/>
                <a:latin typeface="Courier New" panose="02070309020205020404" pitchFamily="49" charset="0"/>
              </a:rPr>
              <a:t>'</a:t>
            </a:r>
            <a:r>
              <a:rPr lang="en-US" b="0" i="0" dirty="0" err="1">
                <a:solidFill>
                  <a:srgbClr val="008000"/>
                </a:solidFill>
                <a:effectLst/>
                <a:latin typeface="Courier New" panose="02070309020205020404" pitchFamily="49" charset="0"/>
              </a:rPr>
              <a:t>product_ref</a:t>
            </a:r>
            <a:r>
              <a:rPr lang="en-US" b="0" i="0" dirty="0">
                <a:solidFill>
                  <a:srgbClr val="008000"/>
                </a:solidFill>
                <a:effectLst/>
                <a:latin typeface="Courier New" panose="02070309020205020404" pitchFamily="49" charset="0"/>
              </a:rPr>
              <a:t>’</a:t>
            </a:r>
          </a:p>
          <a:p>
            <a:endParaRPr lang="en-US" dirty="0"/>
          </a:p>
        </p:txBody>
      </p:sp>
      <p:sp>
        <p:nvSpPr>
          <p:cNvPr id="9" name="TextBox 8">
            <a:extLst>
              <a:ext uri="{FF2B5EF4-FFF2-40B4-BE49-F238E27FC236}">
                <a16:creationId xmlns:a16="http://schemas.microsoft.com/office/drawing/2014/main" id="{4953B984-DC0E-5DB7-BF3D-BCA010D9427A}"/>
              </a:ext>
            </a:extLst>
          </p:cNvPr>
          <p:cNvSpPr txBox="1"/>
          <p:nvPr/>
        </p:nvSpPr>
        <p:spPr>
          <a:xfrm>
            <a:off x="106845" y="3349201"/>
            <a:ext cx="6097656" cy="2585323"/>
          </a:xfrm>
          <a:prstGeom prst="rect">
            <a:avLst/>
          </a:prstGeom>
          <a:noFill/>
        </p:spPr>
        <p:txBody>
          <a:bodyPr wrap="square">
            <a:spAutoFit/>
          </a:bodyPr>
          <a:lstStyle/>
          <a:p>
            <a:r>
              <a:rPr lang="en-US" b="1" i="0" dirty="0">
                <a:effectLst/>
                <a:latin typeface="Söhne"/>
              </a:rPr>
              <a:t> Scaling is </a:t>
            </a:r>
            <a:r>
              <a:rPr lang="en-US" b="1" dirty="0">
                <a:latin typeface="Söhne"/>
              </a:rPr>
              <a:t>performed</a:t>
            </a:r>
          </a:p>
          <a:p>
            <a:r>
              <a:rPr lang="en-US" b="1" i="0" dirty="0">
                <a:effectLst/>
                <a:latin typeface="Söhne"/>
              </a:rPr>
              <a:t>       why scaling?</a:t>
            </a:r>
          </a:p>
          <a:p>
            <a:pPr marL="285750" indent="-285750">
              <a:buFont typeface="Arial" panose="020B0604020202020204" pitchFamily="34" charset="0"/>
              <a:buChar char="•"/>
            </a:pPr>
            <a:r>
              <a:rPr lang="en-US" b="1" i="0" dirty="0">
                <a:effectLst/>
                <a:latin typeface="Söhne"/>
              </a:rPr>
              <a:t>Used in Distance-Based Algorithms (</a:t>
            </a:r>
            <a:r>
              <a:rPr lang="en-US" b="0" i="0" dirty="0">
                <a:solidFill>
                  <a:srgbClr val="374151"/>
                </a:solidFill>
                <a:effectLst/>
                <a:latin typeface="Söhne"/>
              </a:rPr>
              <a:t>Scaling ensures that all features contribute proportionally to the distance computations)</a:t>
            </a:r>
          </a:p>
          <a:p>
            <a:pPr marL="285750" indent="-285750">
              <a:buFont typeface="Arial" panose="020B0604020202020204" pitchFamily="34" charset="0"/>
              <a:buChar char="•"/>
            </a:pPr>
            <a:r>
              <a:rPr lang="en-US" b="1" i="0" dirty="0">
                <a:effectLst/>
                <a:latin typeface="Söhne"/>
              </a:rPr>
              <a:t>Regularization</a:t>
            </a:r>
            <a:r>
              <a:rPr lang="en-US" dirty="0">
                <a:solidFill>
                  <a:srgbClr val="374151"/>
                </a:solidFill>
                <a:latin typeface="Söhne"/>
              </a:rPr>
              <a:t>(</a:t>
            </a:r>
            <a:r>
              <a:rPr lang="en-US" b="0" i="0" dirty="0">
                <a:solidFill>
                  <a:srgbClr val="374151"/>
                </a:solidFill>
                <a:effectLst/>
                <a:latin typeface="Söhne"/>
              </a:rPr>
              <a:t>Scaling helps in preventing certain features from dominating due to their larger scale, ensuring fair treatment during regularization</a:t>
            </a:r>
            <a:r>
              <a:rPr lang="en-US" dirty="0">
                <a:solidFill>
                  <a:srgbClr val="374151"/>
                </a:solidFill>
                <a:latin typeface="Söhne"/>
              </a:rPr>
              <a:t>)</a:t>
            </a:r>
            <a:endParaRPr lang="en-US" b="1" i="0" dirty="0">
              <a:effectLst/>
              <a:latin typeface="Söhne"/>
            </a:endParaRPr>
          </a:p>
          <a:p>
            <a:endParaRPr lang="en-US" dirty="0"/>
          </a:p>
        </p:txBody>
      </p:sp>
      <p:sp>
        <p:nvSpPr>
          <p:cNvPr id="11" name="TextBox 10">
            <a:extLst>
              <a:ext uri="{FF2B5EF4-FFF2-40B4-BE49-F238E27FC236}">
                <a16:creationId xmlns:a16="http://schemas.microsoft.com/office/drawing/2014/main" id="{1548F064-A537-1ED4-33E4-F857417FE1F2}"/>
              </a:ext>
            </a:extLst>
          </p:cNvPr>
          <p:cNvSpPr txBox="1"/>
          <p:nvPr/>
        </p:nvSpPr>
        <p:spPr>
          <a:xfrm>
            <a:off x="6557341" y="3043968"/>
            <a:ext cx="5634659" cy="2862322"/>
          </a:xfrm>
          <a:prstGeom prst="rect">
            <a:avLst/>
          </a:prstGeom>
          <a:noFill/>
        </p:spPr>
        <p:txBody>
          <a:bodyPr wrap="square">
            <a:spAutoFit/>
          </a:bodyPr>
          <a:lstStyle/>
          <a:p>
            <a:r>
              <a:rPr lang="en-US" b="1" dirty="0">
                <a:latin typeface="Söhne"/>
              </a:rPr>
              <a:t>Standard scalar is used (</a:t>
            </a:r>
            <a:r>
              <a:rPr lang="en-US" b="0" i="0" dirty="0">
                <a:solidFill>
                  <a:srgbClr val="374151"/>
                </a:solidFill>
                <a:effectLst/>
                <a:latin typeface="Söhne"/>
              </a:rPr>
              <a:t>StandardScaler is a reliable choice due to its versatility, ease of use, and ability to preserve the distribution characteristics of the original features.</a:t>
            </a:r>
            <a:r>
              <a:rPr lang="en-US" b="1" i="0" dirty="0">
                <a:solidFill>
                  <a:srgbClr val="374151"/>
                </a:solidFill>
                <a:effectLst/>
                <a:latin typeface="Söhne"/>
              </a:rPr>
              <a:t>)</a:t>
            </a:r>
          </a:p>
          <a:p>
            <a:pPr marL="285750" indent="-285750">
              <a:buFont typeface="Arial" panose="020B0604020202020204" pitchFamily="34" charset="0"/>
              <a:buChar char="•"/>
            </a:pPr>
            <a:r>
              <a:rPr lang="en-US" b="0" i="0" dirty="0">
                <a:solidFill>
                  <a:srgbClr val="374151"/>
                </a:solidFill>
                <a:effectLst/>
                <a:latin typeface="Söhne"/>
              </a:rPr>
              <a:t>The StandardScaler in scikit-learn standardizes features by removing the mean and scaling to unit variance</a:t>
            </a:r>
          </a:p>
          <a:p>
            <a:pPr marL="285750" indent="-285750">
              <a:buFont typeface="Arial" panose="020B0604020202020204" pitchFamily="34" charset="0"/>
              <a:buChar char="•"/>
            </a:pPr>
            <a:r>
              <a:rPr lang="en-US" b="0" i="0" dirty="0">
                <a:solidFill>
                  <a:srgbClr val="374151"/>
                </a:solidFill>
                <a:effectLst/>
                <a:latin typeface="Söhne"/>
              </a:rPr>
              <a:t>The resulting transformed features have a mean of 0 and a standard deviation of 1</a:t>
            </a:r>
            <a:r>
              <a:rPr lang="en-US" dirty="0">
                <a:solidFill>
                  <a:srgbClr val="374151"/>
                </a:solidFill>
                <a:latin typeface="Söhne"/>
              </a:rPr>
              <a:t>.</a:t>
            </a:r>
          </a:p>
          <a:p>
            <a:pPr marL="285750" indent="-285750">
              <a:buFont typeface="Arial" panose="020B0604020202020204" pitchFamily="34" charset="0"/>
              <a:buChar char="•"/>
            </a:pPr>
            <a:r>
              <a:rPr lang="en-US" b="0" i="0" dirty="0">
                <a:solidFill>
                  <a:srgbClr val="374151"/>
                </a:solidFill>
                <a:effectLst/>
                <a:latin typeface="Söhne"/>
              </a:rPr>
              <a:t>range of standardized values typically extends from negative to positive values, and the spread of the data is adjusted to have a standard deviation of 1.</a:t>
            </a:r>
            <a:endParaRPr lang="en-US" dirty="0"/>
          </a:p>
        </p:txBody>
      </p:sp>
    </p:spTree>
    <p:extLst>
      <p:ext uri="{BB962C8B-B14F-4D97-AF65-F5344CB8AC3E}">
        <p14:creationId xmlns:p14="http://schemas.microsoft.com/office/powerpoint/2010/main" val="392890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37B271-7761-D9A6-D8ED-106136C092B2}"/>
              </a:ext>
            </a:extLst>
          </p:cNvPr>
          <p:cNvSpPr txBox="1"/>
          <p:nvPr/>
        </p:nvSpPr>
        <p:spPr>
          <a:xfrm>
            <a:off x="782706" y="222839"/>
            <a:ext cx="6097656" cy="1477328"/>
          </a:xfrm>
          <a:prstGeom prst="rect">
            <a:avLst/>
          </a:prstGeom>
          <a:noFill/>
        </p:spPr>
        <p:txBody>
          <a:bodyPr wrap="square">
            <a:spAutoFit/>
          </a:bodyPr>
          <a:lstStyle/>
          <a:p>
            <a:r>
              <a:rPr lang="en-US" b="0" i="1" dirty="0">
                <a:solidFill>
                  <a:srgbClr val="408080"/>
                </a:solidFill>
                <a:effectLst/>
                <a:latin typeface="Courier New" panose="02070309020205020404" pitchFamily="49" charset="0"/>
              </a:rPr>
              <a:t>test and train split</a:t>
            </a:r>
          </a:p>
          <a:p>
            <a:r>
              <a:rPr lang="en-US" b="0" i="1" dirty="0">
                <a:solidFill>
                  <a:srgbClr val="408080"/>
                </a:solidFill>
                <a:effectLst/>
                <a:latin typeface="Courier New" panose="02070309020205020404" pitchFamily="49" charset="0"/>
              </a:rPr>
              <a:t>Hyperparameters</a:t>
            </a:r>
          </a:p>
          <a:p>
            <a:r>
              <a:rPr lang="en-US" b="0" i="1" dirty="0">
                <a:solidFill>
                  <a:srgbClr val="408080"/>
                </a:solidFill>
                <a:effectLst/>
                <a:latin typeface="Courier New" panose="02070309020205020404" pitchFamily="49" charset="0"/>
              </a:rPr>
              <a:t>Gridsearchcv</a:t>
            </a:r>
            <a:r>
              <a:rPr lang="en-US" i="1" dirty="0">
                <a:solidFill>
                  <a:srgbClr val="408080"/>
                </a:solidFill>
                <a:latin typeface="Courier New" panose="02070309020205020404" pitchFamily="49" charset="0"/>
              </a:rPr>
              <a:t>(best model calculated)</a:t>
            </a:r>
          </a:p>
          <a:p>
            <a:r>
              <a:rPr lang="en-US" b="0" i="1" dirty="0">
                <a:solidFill>
                  <a:srgbClr val="408080"/>
                </a:solidFill>
                <a:effectLst/>
                <a:latin typeface="Courier New" panose="02070309020205020404" pitchFamily="49" charset="0"/>
              </a:rPr>
              <a:t>evalution metrics a</a:t>
            </a:r>
            <a:r>
              <a:rPr lang="en-US" i="1" dirty="0">
                <a:solidFill>
                  <a:srgbClr val="408080"/>
                </a:solidFill>
                <a:latin typeface="Courier New" panose="02070309020205020404" pitchFamily="49" charset="0"/>
              </a:rPr>
              <a:t>re done for model building</a:t>
            </a:r>
            <a:endParaRPr lang="en-US" dirty="0"/>
          </a:p>
        </p:txBody>
      </p:sp>
      <p:sp>
        <p:nvSpPr>
          <p:cNvPr id="4" name="Rectangle 1">
            <a:extLst>
              <a:ext uri="{FF2B5EF4-FFF2-40B4-BE49-F238E27FC236}">
                <a16:creationId xmlns:a16="http://schemas.microsoft.com/office/drawing/2014/main" id="{F089BC0E-AF1F-C38C-AD54-7CB61A17D996}"/>
              </a:ext>
            </a:extLst>
          </p:cNvPr>
          <p:cNvSpPr>
            <a:spLocks noChangeArrowheads="1"/>
          </p:cNvSpPr>
          <p:nvPr/>
        </p:nvSpPr>
        <p:spPr bwMode="auto">
          <a:xfrm>
            <a:off x="447261" y="1704131"/>
            <a:ext cx="10505661"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Best hyperparameters: {'max_depth':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'max_features': 'auto’,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'min_samples_leaf’: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'min_samples_split': 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Mean squared error: 0.0065025406260660334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 R-squared: 0.9848790878989241</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F203E5A-8FA5-8FF0-42F1-29F18D3725DC}"/>
              </a:ext>
            </a:extLst>
          </p:cNvPr>
          <p:cNvSpPr>
            <a:spLocks noChangeArrowheads="1"/>
          </p:cNvSpPr>
          <p:nvPr/>
        </p:nvSpPr>
        <p:spPr bwMode="auto">
          <a:xfrm>
            <a:off x="288235" y="3881736"/>
            <a:ext cx="4778552"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Unicode MS"/>
              </a:rPr>
              <a:t>Predicted selling price: [681.22489594]</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Unicode MS"/>
              </a:rPr>
              <a:t>Saving the model as pickle files</a:t>
            </a:r>
            <a:r>
              <a:rPr lang="en-US" altLang="en-US" sz="1000" dirty="0">
                <a:latin typeface="Arial Unicode M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3928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FBBF1-39F0-2155-572C-E71DCAB99731}"/>
              </a:ext>
            </a:extLst>
          </p:cNvPr>
          <p:cNvSpPr txBox="1"/>
          <p:nvPr/>
        </p:nvSpPr>
        <p:spPr>
          <a:xfrm>
            <a:off x="226114" y="83691"/>
            <a:ext cx="6097656" cy="1200329"/>
          </a:xfrm>
          <a:prstGeom prst="rect">
            <a:avLst/>
          </a:prstGeom>
          <a:noFill/>
        </p:spPr>
        <p:txBody>
          <a:bodyPr wrap="square">
            <a:spAutoFit/>
          </a:bodyPr>
          <a:lstStyle/>
          <a:p>
            <a:r>
              <a:rPr lang="en-US" b="0" i="0" dirty="0">
                <a:effectLst/>
                <a:latin typeface="-apple-system"/>
              </a:rPr>
              <a:t>DECISION TREE CLASSIFIER( To find the lead capturing)</a:t>
            </a:r>
          </a:p>
          <a:p>
            <a:r>
              <a:rPr lang="en-US" dirty="0">
                <a:latin typeface="-apple-system"/>
              </a:rPr>
              <a:t>If captured status is WON</a:t>
            </a:r>
          </a:p>
          <a:p>
            <a:r>
              <a:rPr lang="en-US" b="0" i="0" dirty="0">
                <a:effectLst/>
                <a:latin typeface="-apple-system"/>
              </a:rPr>
              <a:t>If not captured s</a:t>
            </a:r>
            <a:r>
              <a:rPr lang="en-US" dirty="0">
                <a:latin typeface="-apple-system"/>
              </a:rPr>
              <a:t>tatus is LOST</a:t>
            </a:r>
          </a:p>
          <a:p>
            <a:r>
              <a:rPr lang="en-US" b="0" i="0" dirty="0">
                <a:effectLst/>
                <a:latin typeface="-apple-system"/>
              </a:rPr>
              <a:t> </a:t>
            </a:r>
            <a:endParaRPr lang="en-US" dirty="0"/>
          </a:p>
        </p:txBody>
      </p:sp>
      <p:sp>
        <p:nvSpPr>
          <p:cNvPr id="5" name="TextBox 4">
            <a:extLst>
              <a:ext uri="{FF2B5EF4-FFF2-40B4-BE49-F238E27FC236}">
                <a16:creationId xmlns:a16="http://schemas.microsoft.com/office/drawing/2014/main" id="{C62F4FEF-924F-9564-0613-6C7E0C863C1E}"/>
              </a:ext>
            </a:extLst>
          </p:cNvPr>
          <p:cNvSpPr txBox="1"/>
          <p:nvPr/>
        </p:nvSpPr>
        <p:spPr>
          <a:xfrm>
            <a:off x="226114" y="1284020"/>
            <a:ext cx="6306378" cy="1477328"/>
          </a:xfrm>
          <a:prstGeom prst="rect">
            <a:avLst/>
          </a:prstGeom>
          <a:noFill/>
        </p:spPr>
        <p:txBody>
          <a:bodyPr wrap="square">
            <a:spAutoFit/>
          </a:bodyPr>
          <a:lstStyle/>
          <a:p>
            <a:r>
              <a:rPr lang="en-US" dirty="0">
                <a:solidFill>
                  <a:srgbClr val="008000"/>
                </a:solidFill>
                <a:latin typeface="Courier New" panose="02070309020205020404" pitchFamily="49" charset="0"/>
              </a:rPr>
              <a:t>DEPENDENT FEATURE(TARGET):</a:t>
            </a:r>
            <a:r>
              <a:rPr lang="en-US" b="0" i="0" dirty="0">
                <a:solidFill>
                  <a:srgbClr val="008000"/>
                </a:solidFill>
                <a:effectLst/>
                <a:latin typeface="Courier New" panose="02070309020205020404" pitchFamily="49" charset="0"/>
              </a:rPr>
              <a:t>'status’</a:t>
            </a:r>
          </a:p>
          <a:p>
            <a:r>
              <a:rPr lang="en-US" dirty="0">
                <a:solidFill>
                  <a:srgbClr val="008000"/>
                </a:solidFill>
                <a:latin typeface="Courier New" panose="02070309020205020404" pitchFamily="49" charset="0"/>
              </a:rPr>
              <a:t>INPENDENT FEATURES(</a:t>
            </a:r>
            <a:r>
              <a:rPr lang="en-US" b="0" i="0" dirty="0">
                <a:solidFill>
                  <a:srgbClr val="008000"/>
                </a:solidFill>
                <a:effectLst/>
                <a:latin typeface="Courier New" panose="02070309020205020404" pitchFamily="49" charset="0"/>
              </a:rPr>
              <a:t>quantity tons_log'</a:t>
            </a:r>
            <a:r>
              <a:rPr lang="en-US" b="0" i="0" dirty="0">
                <a:effectLst/>
                <a:latin typeface="Courier New" panose="02070309020205020404" pitchFamily="49" charset="0"/>
              </a:rPr>
              <a:t>,</a:t>
            </a:r>
            <a:r>
              <a:rPr lang="en-US" b="0" i="0" dirty="0">
                <a:solidFill>
                  <a:srgbClr val="008000"/>
                </a:solidFill>
                <a:effectLst/>
                <a:latin typeface="Courier New" panose="02070309020205020404" pitchFamily="49" charset="0"/>
              </a:rPr>
              <a:t>'selling_price_log'</a:t>
            </a:r>
            <a:r>
              <a:rPr lang="en-US" b="0" i="0" dirty="0">
                <a:effectLst/>
                <a:latin typeface="Courier New" panose="02070309020205020404" pitchFamily="49" charset="0"/>
              </a:rPr>
              <a:t>,</a:t>
            </a:r>
            <a:r>
              <a:rPr lang="en-US" b="0" i="0" dirty="0">
                <a:solidFill>
                  <a:srgbClr val="008000"/>
                </a:solidFill>
                <a:effectLst/>
                <a:latin typeface="Courier New" panose="02070309020205020404" pitchFamily="49" charset="0"/>
              </a:rPr>
              <a:t>'item type'</a:t>
            </a:r>
            <a:r>
              <a:rPr lang="en-US" b="0" i="0" dirty="0">
                <a:effectLst/>
                <a:latin typeface="Courier New" panose="02070309020205020404" pitchFamily="49" charset="0"/>
              </a:rPr>
              <a:t>,</a:t>
            </a:r>
            <a:r>
              <a:rPr lang="en-US" b="0" i="0" dirty="0">
                <a:solidFill>
                  <a:srgbClr val="008000"/>
                </a:solidFill>
                <a:effectLst/>
                <a:latin typeface="Courier New" panose="02070309020205020404" pitchFamily="49" charset="0"/>
              </a:rPr>
              <a:t>'application'</a:t>
            </a:r>
            <a:r>
              <a:rPr lang="en-US" b="0" i="0" dirty="0">
                <a:effectLst/>
                <a:latin typeface="Courier New" panose="02070309020205020404" pitchFamily="49" charset="0"/>
              </a:rPr>
              <a:t>,</a:t>
            </a:r>
            <a:r>
              <a:rPr lang="en-US" b="0" i="0" dirty="0">
                <a:solidFill>
                  <a:srgbClr val="008000"/>
                </a:solidFill>
                <a:effectLst/>
                <a:latin typeface="Courier New" panose="02070309020205020404" pitchFamily="49" charset="0"/>
              </a:rPr>
              <a:t>'thickness_log'</a:t>
            </a:r>
            <a:r>
              <a:rPr lang="en-US" b="0" i="0" dirty="0">
                <a:effectLst/>
                <a:latin typeface="Courier New" panose="02070309020205020404" pitchFamily="49" charset="0"/>
              </a:rPr>
              <a:t>,</a:t>
            </a:r>
            <a:r>
              <a:rPr lang="en-US" b="0" i="0" dirty="0">
                <a:solidFill>
                  <a:srgbClr val="008000"/>
                </a:solidFill>
                <a:effectLst/>
                <a:latin typeface="Courier New" panose="02070309020205020404" pitchFamily="49" charset="0"/>
              </a:rPr>
              <a:t>'width'</a:t>
            </a:r>
            <a:r>
              <a:rPr lang="en-US" b="0" i="0" dirty="0">
                <a:effectLst/>
                <a:latin typeface="Courier New" panose="02070309020205020404" pitchFamily="49" charset="0"/>
              </a:rPr>
              <a:t>,</a:t>
            </a:r>
            <a:r>
              <a:rPr lang="en-US" b="0" i="0" dirty="0">
                <a:solidFill>
                  <a:srgbClr val="008000"/>
                </a:solidFill>
                <a:effectLst/>
                <a:latin typeface="Courier New" panose="02070309020205020404" pitchFamily="49" charset="0"/>
              </a:rPr>
              <a:t>'country'</a:t>
            </a:r>
            <a:r>
              <a:rPr lang="en-US" b="0" i="0" dirty="0">
                <a:effectLst/>
                <a:latin typeface="Courier New" panose="02070309020205020404" pitchFamily="49" charset="0"/>
              </a:rPr>
              <a:t>,</a:t>
            </a:r>
            <a:r>
              <a:rPr lang="en-US" b="0" i="0" dirty="0">
                <a:solidFill>
                  <a:srgbClr val="008000"/>
                </a:solidFill>
                <a:effectLst/>
                <a:latin typeface="Courier New" panose="02070309020205020404" pitchFamily="49" charset="0"/>
              </a:rPr>
              <a:t>'customer’</a:t>
            </a:r>
            <a:r>
              <a:rPr lang="en-US" dirty="0">
                <a:solidFill>
                  <a:srgbClr val="008000"/>
                </a:solidFill>
                <a:latin typeface="Courier New" panose="02070309020205020404" pitchFamily="49" charset="0"/>
              </a:rPr>
              <a:t>)</a:t>
            </a:r>
            <a:endParaRPr lang="en-US" dirty="0"/>
          </a:p>
        </p:txBody>
      </p:sp>
      <p:sp>
        <p:nvSpPr>
          <p:cNvPr id="7" name="TextBox 6">
            <a:extLst>
              <a:ext uri="{FF2B5EF4-FFF2-40B4-BE49-F238E27FC236}">
                <a16:creationId xmlns:a16="http://schemas.microsoft.com/office/drawing/2014/main" id="{6BFD663A-5AD3-1A8D-7DCA-3A510B4B9E85}"/>
              </a:ext>
            </a:extLst>
          </p:cNvPr>
          <p:cNvSpPr txBox="1"/>
          <p:nvPr/>
        </p:nvSpPr>
        <p:spPr>
          <a:xfrm>
            <a:off x="126723" y="3059668"/>
            <a:ext cx="6097656" cy="923330"/>
          </a:xfrm>
          <a:prstGeom prst="rect">
            <a:avLst/>
          </a:prstGeom>
          <a:noFill/>
        </p:spPr>
        <p:txBody>
          <a:bodyPr wrap="square">
            <a:spAutoFit/>
          </a:bodyPr>
          <a:lstStyle/>
          <a:p>
            <a:r>
              <a:rPr lang="en-US" b="0" i="1" dirty="0">
                <a:solidFill>
                  <a:srgbClr val="408080"/>
                </a:solidFill>
                <a:effectLst/>
                <a:latin typeface="Courier New" panose="02070309020205020404" pitchFamily="49" charset="0"/>
              </a:rPr>
              <a:t>encoding categorical variables</a:t>
            </a:r>
          </a:p>
          <a:p>
            <a:r>
              <a:rPr lang="en-US" i="1" dirty="0">
                <a:solidFill>
                  <a:srgbClr val="408080"/>
                </a:solidFill>
                <a:latin typeface="Courier New" panose="02070309020205020404" pitchFamily="49" charset="0"/>
              </a:rPr>
              <a:t>SCALING</a:t>
            </a:r>
          </a:p>
          <a:p>
            <a:r>
              <a:rPr lang="en-US" i="1" dirty="0">
                <a:solidFill>
                  <a:srgbClr val="408080"/>
                </a:solidFill>
                <a:latin typeface="Courier New" panose="02070309020205020404" pitchFamily="49" charset="0"/>
              </a:rPr>
              <a:t>PREDICTING ACCURACY USING CONFUSION MATRIX</a:t>
            </a:r>
            <a:endParaRPr lang="en-US" dirty="0"/>
          </a:p>
        </p:txBody>
      </p:sp>
      <p:sp>
        <p:nvSpPr>
          <p:cNvPr id="8" name="Rectangle 1">
            <a:extLst>
              <a:ext uri="{FF2B5EF4-FFF2-40B4-BE49-F238E27FC236}">
                <a16:creationId xmlns:a16="http://schemas.microsoft.com/office/drawing/2014/main" id="{6F48B51D-7749-3874-CB05-A32CAB79E178}"/>
              </a:ext>
            </a:extLst>
          </p:cNvPr>
          <p:cNvSpPr>
            <a:spLocks noChangeArrowheads="1"/>
          </p:cNvSpPr>
          <p:nvPr/>
        </p:nvSpPr>
        <p:spPr bwMode="auto">
          <a:xfrm rot="10800000" flipV="1">
            <a:off x="381412" y="3883778"/>
            <a:ext cx="5588277"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Accuracy: 0.9384288747346072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Confusion Matrix: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Unicode MS"/>
              </a:rPr>
              <a:t>                               </a:t>
            </a:r>
            <a:r>
              <a:rPr kumimoji="0" lang="en-US" altLang="en-US" b="0" i="0" u="none" strike="noStrike" cap="none" normalizeH="0" baseline="0" dirty="0">
                <a:ln>
                  <a:noFill/>
                </a:ln>
                <a:solidFill>
                  <a:schemeClr val="tx1"/>
                </a:solidFill>
                <a:effectLst/>
                <a:latin typeface="Arial Unicode MS"/>
              </a:rPr>
              <a:t>[[ 598 192]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Unicode MS"/>
              </a:rPr>
              <a:t>                               </a:t>
            </a:r>
            <a:r>
              <a:rPr kumimoji="0" lang="en-US" altLang="en-US" b="0" i="0" u="none" strike="noStrike" cap="none" normalizeH="0" baseline="0" dirty="0">
                <a:ln>
                  <a:noFill/>
                </a:ln>
                <a:solidFill>
                  <a:schemeClr val="tx1"/>
                </a:solidFill>
                <a:effectLst/>
                <a:latin typeface="Arial Unicode MS"/>
              </a:rPr>
              <a:t>[ 156 4706]]</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1331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A6A5C9-B23F-9608-331A-CD00C21FC079}"/>
              </a:ext>
            </a:extLst>
          </p:cNvPr>
          <p:cNvSpPr txBox="1"/>
          <p:nvPr/>
        </p:nvSpPr>
        <p:spPr>
          <a:xfrm>
            <a:off x="335445" y="173143"/>
            <a:ext cx="6097656" cy="369332"/>
          </a:xfrm>
          <a:prstGeom prst="rect">
            <a:avLst/>
          </a:prstGeom>
          <a:noFill/>
        </p:spPr>
        <p:txBody>
          <a:bodyPr wrap="square">
            <a:spAutoFit/>
          </a:bodyPr>
          <a:lstStyle/>
          <a:p>
            <a:r>
              <a:rPr lang="en-US" b="0" i="1" dirty="0">
                <a:solidFill>
                  <a:srgbClr val="408080"/>
                </a:solidFill>
                <a:effectLst/>
                <a:latin typeface="Courier New" panose="02070309020205020404" pitchFamily="49" charset="0"/>
              </a:rPr>
              <a:t># Evalution Metrics</a:t>
            </a:r>
            <a:endParaRPr lang="en-US" dirty="0"/>
          </a:p>
        </p:txBody>
      </p:sp>
      <p:sp>
        <p:nvSpPr>
          <p:cNvPr id="5" name="TextBox 4">
            <a:extLst>
              <a:ext uri="{FF2B5EF4-FFF2-40B4-BE49-F238E27FC236}">
                <a16:creationId xmlns:a16="http://schemas.microsoft.com/office/drawing/2014/main" id="{AA84724A-B4A4-881F-B155-615ED07800DF}"/>
              </a:ext>
            </a:extLst>
          </p:cNvPr>
          <p:cNvSpPr txBox="1"/>
          <p:nvPr/>
        </p:nvSpPr>
        <p:spPr>
          <a:xfrm>
            <a:off x="703193" y="542475"/>
            <a:ext cx="6097656" cy="1477328"/>
          </a:xfrm>
          <a:prstGeom prst="rect">
            <a:avLst/>
          </a:prstGeom>
          <a:noFill/>
        </p:spPr>
        <p:txBody>
          <a:bodyPr wrap="square">
            <a:spAutoFit/>
          </a:bodyPr>
          <a:lstStyle/>
          <a:p>
            <a:pPr marL="285750" indent="-285750">
              <a:buFont typeface="Arial" panose="020B0604020202020204" pitchFamily="34" charset="0"/>
              <a:buChar char="•"/>
            </a:pPr>
            <a:r>
              <a:rPr lang="fr-FR" b="0" i="0" dirty="0">
                <a:effectLst/>
                <a:latin typeface="Courier New" panose="02070309020205020404" pitchFamily="49" charset="0"/>
              </a:rPr>
              <a:t>confusion_matrix, classification_report, </a:t>
            </a:r>
            <a:r>
              <a:rPr lang="fr-FR" b="0" i="0" dirty="0" err="1">
                <a:effectLst/>
                <a:latin typeface="Courier New" panose="02070309020205020404" pitchFamily="49" charset="0"/>
              </a:rPr>
              <a:t>roc_curve</a:t>
            </a:r>
            <a:r>
              <a:rPr lang="fr-FR" b="0" i="0" dirty="0">
                <a:effectLst/>
                <a:latin typeface="Courier New" panose="02070309020205020404" pitchFamily="49" charset="0"/>
              </a:rPr>
              <a:t>, auc</a:t>
            </a:r>
          </a:p>
          <a:p>
            <a:endParaRPr lang="fr-FR" dirty="0">
              <a:latin typeface="Courier New" panose="02070309020205020404" pitchFamily="49" charset="0"/>
            </a:endParaRPr>
          </a:p>
          <a:p>
            <a:pPr marL="285750" indent="-285750">
              <a:buFont typeface="Arial" panose="020B0604020202020204" pitchFamily="34" charset="0"/>
              <a:buChar char="•"/>
            </a:pPr>
            <a:r>
              <a:rPr lang="fr-FR" dirty="0">
                <a:latin typeface="Courier New" panose="02070309020205020404" pitchFamily="49" charset="0"/>
              </a:rPr>
              <a:t>PLOTTING FOR ROC(RECEIVER OPERATING CHARECTERISTICS) AND AUC</a:t>
            </a:r>
            <a:endParaRPr lang="en-US" dirty="0"/>
          </a:p>
        </p:txBody>
      </p:sp>
      <p:pic>
        <p:nvPicPr>
          <p:cNvPr id="7" name="Picture 6">
            <a:extLst>
              <a:ext uri="{FF2B5EF4-FFF2-40B4-BE49-F238E27FC236}">
                <a16:creationId xmlns:a16="http://schemas.microsoft.com/office/drawing/2014/main" id="{FACE50DC-39C8-40A4-DD8A-073D76EF5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930" y="2508202"/>
            <a:ext cx="4952171" cy="2580633"/>
          </a:xfrm>
          <a:prstGeom prst="rect">
            <a:avLst/>
          </a:prstGeom>
        </p:spPr>
      </p:pic>
    </p:spTree>
    <p:extLst>
      <p:ext uri="{BB962C8B-B14F-4D97-AF65-F5344CB8AC3E}">
        <p14:creationId xmlns:p14="http://schemas.microsoft.com/office/powerpoint/2010/main" val="254206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322B10C8-450D-2CB1-4BDC-DAFC1655C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67" y="158818"/>
            <a:ext cx="3961985" cy="32701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E4C49A-9A85-F6F9-F972-3CEC937A1CA4}"/>
              </a:ext>
            </a:extLst>
          </p:cNvPr>
          <p:cNvSpPr txBox="1"/>
          <p:nvPr/>
        </p:nvSpPr>
        <p:spPr>
          <a:xfrm>
            <a:off x="375202" y="3525872"/>
            <a:ext cx="5121137" cy="1754326"/>
          </a:xfrm>
          <a:prstGeom prst="rect">
            <a:avLst/>
          </a:prstGeom>
          <a:noFill/>
        </p:spPr>
        <p:txBody>
          <a:bodyPr wrap="square">
            <a:spAutoFit/>
          </a:bodyPr>
          <a:lstStyle/>
          <a:p>
            <a:r>
              <a:rPr lang="en-US" b="0" i="1" dirty="0">
                <a:solidFill>
                  <a:srgbClr val="408080"/>
                </a:solidFill>
                <a:effectLst/>
                <a:latin typeface="Courier New" panose="02070309020205020404" pitchFamily="49" charset="0"/>
              </a:rPr>
              <a:t>Predict the status for a new sample</a:t>
            </a:r>
            <a:r>
              <a:rPr lang="en-US" b="0" i="0" dirty="0">
                <a:effectLst/>
                <a:latin typeface="Courier New" panose="02070309020205020404" pitchFamily="49" charset="0"/>
              </a:rPr>
              <a:t> </a:t>
            </a:r>
            <a:r>
              <a:rPr lang="en-US" b="0" i="1" dirty="0">
                <a:solidFill>
                  <a:srgbClr val="408080"/>
                </a:solidFill>
                <a:effectLst/>
                <a:latin typeface="Courier New" panose="02070309020205020404" pitchFamily="49" charset="0"/>
              </a:rPr>
              <a:t># 'quantity </a:t>
            </a:r>
            <a:r>
              <a:rPr lang="en-US" b="0" i="1" dirty="0" err="1">
                <a:solidFill>
                  <a:srgbClr val="408080"/>
                </a:solidFill>
                <a:effectLst/>
                <a:latin typeface="Courier New" panose="02070309020205020404" pitchFamily="49" charset="0"/>
              </a:rPr>
              <a:t>tons_log</a:t>
            </a:r>
            <a:r>
              <a:rPr lang="en-US" b="0" i="1" dirty="0">
                <a:solidFill>
                  <a:srgbClr val="408080"/>
                </a:solidFill>
                <a:effectLst/>
                <a:latin typeface="Courier New" panose="02070309020205020404" pitchFamily="49" charset="0"/>
              </a:rPr>
              <a:t>', '</a:t>
            </a:r>
            <a:r>
              <a:rPr lang="en-US" b="0" i="1" dirty="0" err="1">
                <a:solidFill>
                  <a:srgbClr val="408080"/>
                </a:solidFill>
                <a:effectLst/>
                <a:latin typeface="Courier New" panose="02070309020205020404" pitchFamily="49" charset="0"/>
              </a:rPr>
              <a:t>selling_price_log','application</a:t>
            </a:r>
            <a:r>
              <a:rPr lang="en-US" b="0" i="1" dirty="0">
                <a:solidFill>
                  <a:srgbClr val="408080"/>
                </a:solidFill>
                <a:effectLst/>
                <a:latin typeface="Courier New" panose="02070309020205020404" pitchFamily="49" charset="0"/>
              </a:rPr>
              <a:t>', '</a:t>
            </a:r>
            <a:r>
              <a:rPr lang="en-US" b="0" i="1" dirty="0" err="1">
                <a:solidFill>
                  <a:srgbClr val="408080"/>
                </a:solidFill>
                <a:effectLst/>
                <a:latin typeface="Courier New" panose="02070309020205020404" pitchFamily="49" charset="0"/>
              </a:rPr>
              <a:t>thickness_log</a:t>
            </a:r>
            <a:r>
              <a:rPr lang="en-US" b="0" i="1" dirty="0">
                <a:solidFill>
                  <a:srgbClr val="408080"/>
                </a:solidFill>
                <a:effectLst/>
                <a:latin typeface="Courier New" panose="02070309020205020404" pitchFamily="49" charset="0"/>
              </a:rPr>
              <a:t>', 'width','country','customer','</a:t>
            </a:r>
            <a:r>
              <a:rPr lang="en-US" b="0" i="1" dirty="0" err="1">
                <a:solidFill>
                  <a:srgbClr val="408080"/>
                </a:solidFill>
                <a:effectLst/>
                <a:latin typeface="Courier New" panose="02070309020205020404" pitchFamily="49" charset="0"/>
              </a:rPr>
              <a:t>product_ref</a:t>
            </a:r>
            <a:r>
              <a:rPr lang="en-US" b="0" i="1" dirty="0">
                <a:solidFill>
                  <a:srgbClr val="408080"/>
                </a:solidFill>
                <a:effectLst/>
                <a:latin typeface="Courier New" panose="02070309020205020404" pitchFamily="49" charset="0"/>
              </a:rPr>
              <a:t>']].value</a:t>
            </a:r>
            <a:endParaRPr lang="en-US" dirty="0"/>
          </a:p>
        </p:txBody>
      </p:sp>
      <p:sp>
        <p:nvSpPr>
          <p:cNvPr id="5" name="TextBox 4">
            <a:extLst>
              <a:ext uri="{FF2B5EF4-FFF2-40B4-BE49-F238E27FC236}">
                <a16:creationId xmlns:a16="http://schemas.microsoft.com/office/drawing/2014/main" id="{3A7164F4-1AF9-16E1-9872-1279D599E8C5}"/>
              </a:ext>
            </a:extLst>
          </p:cNvPr>
          <p:cNvSpPr txBox="1"/>
          <p:nvPr/>
        </p:nvSpPr>
        <p:spPr>
          <a:xfrm>
            <a:off x="598007" y="5202992"/>
            <a:ext cx="6097656" cy="1200329"/>
          </a:xfrm>
          <a:prstGeom prst="rect">
            <a:avLst/>
          </a:prstGeom>
          <a:noFill/>
        </p:spPr>
        <p:txBody>
          <a:bodyPr wrap="square">
            <a:spAutoFit/>
          </a:bodyPr>
          <a:lstStyle/>
          <a:p>
            <a:r>
              <a:rPr lang="en-US" b="0" i="0" dirty="0">
                <a:solidFill>
                  <a:srgbClr val="7928A1"/>
                </a:solidFill>
                <a:effectLst/>
                <a:latin typeface="Courier New" panose="02070309020205020404" pitchFamily="49" charset="0"/>
              </a:rPr>
              <a:t>if</a:t>
            </a:r>
            <a:r>
              <a:rPr lang="en-US" b="0" i="0" dirty="0">
                <a:effectLst/>
                <a:latin typeface="Courier New" panose="02070309020205020404" pitchFamily="49" charset="0"/>
              </a:rPr>
              <a:t> </a:t>
            </a:r>
            <a:r>
              <a:rPr lang="en-US" b="0" i="0" dirty="0" err="1">
                <a:effectLst/>
                <a:latin typeface="Courier New" panose="02070309020205020404" pitchFamily="49" charset="0"/>
              </a:rPr>
              <a:t>new_pred</a:t>
            </a:r>
            <a:r>
              <a:rPr lang="en-US" b="0" i="0" dirty="0">
                <a:effectLst/>
                <a:latin typeface="Courier New" panose="02070309020205020404" pitchFamily="49" charset="0"/>
              </a:rPr>
              <a:t>==</a:t>
            </a:r>
            <a:r>
              <a:rPr lang="en-US" b="0" i="0" dirty="0">
                <a:solidFill>
                  <a:srgbClr val="AA5D00"/>
                </a:solidFill>
                <a:effectLst/>
                <a:latin typeface="Courier New" panose="02070309020205020404" pitchFamily="49" charset="0"/>
              </a:rPr>
              <a:t>1</a:t>
            </a:r>
            <a:r>
              <a:rPr lang="en-US" b="0" i="0" dirty="0">
                <a:effectLst/>
                <a:latin typeface="Courier New" panose="02070309020205020404" pitchFamily="49" charset="0"/>
              </a:rPr>
              <a:t>: </a:t>
            </a:r>
            <a:r>
              <a:rPr lang="en-US" b="0" i="0" dirty="0">
                <a:solidFill>
                  <a:srgbClr val="AA5D00"/>
                </a:solidFill>
                <a:effectLst/>
                <a:latin typeface="Courier New" panose="02070309020205020404" pitchFamily="49" charset="0"/>
              </a:rPr>
              <a:t>print</a:t>
            </a:r>
            <a:r>
              <a:rPr lang="en-US" b="0" i="0" dirty="0">
                <a:effectLst/>
                <a:latin typeface="Courier New" panose="02070309020205020404" pitchFamily="49" charset="0"/>
              </a:rPr>
              <a:t>(</a:t>
            </a:r>
            <a:r>
              <a:rPr lang="en-US" b="0" i="0" dirty="0">
                <a:solidFill>
                  <a:srgbClr val="008000"/>
                </a:solidFill>
                <a:effectLst/>
                <a:latin typeface="Courier New" panose="02070309020205020404" pitchFamily="49" charset="0"/>
              </a:rPr>
              <a:t>'The status is: Won'</a:t>
            </a:r>
            <a:r>
              <a:rPr lang="en-US" b="0" i="0" dirty="0">
                <a:effectLst/>
                <a:latin typeface="Courier New" panose="02070309020205020404" pitchFamily="49" charset="0"/>
              </a:rPr>
              <a:t>) </a:t>
            </a:r>
            <a:r>
              <a:rPr lang="en-US" b="0" i="0" dirty="0">
                <a:solidFill>
                  <a:srgbClr val="7928A1"/>
                </a:solidFill>
                <a:effectLst/>
                <a:latin typeface="Courier New" panose="02070309020205020404" pitchFamily="49" charset="0"/>
              </a:rPr>
              <a:t>else</a:t>
            </a:r>
            <a:r>
              <a:rPr lang="en-US" b="0" i="0" dirty="0">
                <a:effectLst/>
                <a:latin typeface="Courier New" panose="02070309020205020404" pitchFamily="49" charset="0"/>
              </a:rPr>
              <a:t>: </a:t>
            </a:r>
            <a:r>
              <a:rPr lang="en-US" b="0" i="0" dirty="0">
                <a:solidFill>
                  <a:srgbClr val="AA5D00"/>
                </a:solidFill>
                <a:effectLst/>
                <a:latin typeface="Courier New" panose="02070309020205020404" pitchFamily="49" charset="0"/>
              </a:rPr>
              <a:t>print</a:t>
            </a:r>
            <a:r>
              <a:rPr lang="en-US" b="0" i="0" dirty="0">
                <a:effectLst/>
                <a:latin typeface="Courier New" panose="02070309020205020404" pitchFamily="49" charset="0"/>
              </a:rPr>
              <a:t>(</a:t>
            </a:r>
            <a:r>
              <a:rPr lang="en-US" b="0" i="0" dirty="0">
                <a:solidFill>
                  <a:srgbClr val="008000"/>
                </a:solidFill>
                <a:effectLst/>
                <a:latin typeface="Courier New" panose="02070309020205020404" pitchFamily="49" charset="0"/>
              </a:rPr>
              <a:t>'The status is: Lost’</a:t>
            </a:r>
            <a:r>
              <a:rPr lang="en-US" b="0" i="0" dirty="0">
                <a:effectLst/>
                <a:latin typeface="Courier New" panose="02070309020205020404" pitchFamily="49" charset="0"/>
              </a:rPr>
              <a:t>)</a:t>
            </a:r>
          </a:p>
          <a:p>
            <a:br>
              <a:rPr lang="en-US" dirty="0"/>
            </a:br>
            <a:r>
              <a:rPr lang="en-US" b="0" i="1" dirty="0">
                <a:solidFill>
                  <a:srgbClr val="408080"/>
                </a:solidFill>
                <a:effectLst/>
                <a:latin typeface="Courier New" panose="02070309020205020404" pitchFamily="49" charset="0"/>
              </a:rPr>
              <a:t># Saving the model</a:t>
            </a:r>
            <a:endParaRPr lang="en-US" dirty="0"/>
          </a:p>
        </p:txBody>
      </p:sp>
    </p:spTree>
    <p:extLst>
      <p:ext uri="{BB962C8B-B14F-4D97-AF65-F5344CB8AC3E}">
        <p14:creationId xmlns:p14="http://schemas.microsoft.com/office/powerpoint/2010/main" val="193302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A70EAD-9AAE-8A6A-7B77-D5957235D1F8}"/>
              </a:ext>
            </a:extLst>
          </p:cNvPr>
          <p:cNvSpPr txBox="1"/>
          <p:nvPr/>
        </p:nvSpPr>
        <p:spPr>
          <a:xfrm>
            <a:off x="437322" y="212686"/>
            <a:ext cx="5287617" cy="4801314"/>
          </a:xfrm>
          <a:prstGeom prst="rect">
            <a:avLst/>
          </a:prstGeom>
          <a:noFill/>
        </p:spPr>
        <p:txBody>
          <a:bodyPr wrap="square">
            <a:spAutoFit/>
          </a:bodyPr>
          <a:lstStyle/>
          <a:p>
            <a:pPr rtl="0">
              <a:spcBef>
                <a:spcPts val="1200"/>
              </a:spcBef>
              <a:spcAft>
                <a:spcPts val="0"/>
              </a:spcAft>
            </a:pPr>
            <a:r>
              <a:rPr lang="en-US" sz="1800" b="1" i="0" u="none" strike="noStrike" dirty="0">
                <a:solidFill>
                  <a:srgbClr val="000000"/>
                </a:solidFill>
                <a:effectLst/>
                <a:latin typeface="Arial" panose="020B0604020202020204" pitchFamily="34" charset="0"/>
              </a:rPr>
              <a:t>The learning outcomes of this project are: </a:t>
            </a:r>
            <a:endParaRPr lang="en-US" b="0" dirty="0">
              <a:effectLst/>
            </a:endParaRPr>
          </a:p>
          <a:p>
            <a:pPr rtl="0" fontAlgn="base">
              <a:spcBef>
                <a:spcPts val="0"/>
              </a:spcBef>
              <a:spcAft>
                <a:spcPts val="0"/>
              </a:spcAft>
              <a:buFont typeface="+mj-lt"/>
              <a:buAutoNum type="arabicPeriod"/>
            </a:pPr>
            <a:br>
              <a:rPr lang="en-US" b="0" dirty="0">
                <a:effectLst/>
              </a:rPr>
            </a:br>
            <a:r>
              <a:rPr lang="en-US" sz="1800" b="0" i="0" u="none" strike="noStrike" dirty="0">
                <a:solidFill>
                  <a:srgbClr val="000000"/>
                </a:solidFill>
                <a:effectLst/>
                <a:latin typeface="Arial" panose="020B0604020202020204" pitchFamily="34" charset="0"/>
              </a:rPr>
              <a:t>Developing proficiency in Python programming language and its data analysis libraries such as Pandas, NumPy, Matplotlib, Seaborn, Scikit-learn, and Streamlit.</a:t>
            </a:r>
          </a:p>
          <a:p>
            <a:pPr rtl="0" fontAlgn="base">
              <a:spcBef>
                <a:spcPts val="0"/>
              </a:spcBef>
              <a:spcAft>
                <a:spcPts val="0"/>
              </a:spcAft>
              <a:buFont typeface="+mj-lt"/>
              <a:buAutoNum type="arabicPeriod" startAt="2"/>
            </a:pPr>
            <a:br>
              <a:rPr lang="en-US" b="0" dirty="0">
                <a:effectLst/>
              </a:rPr>
            </a:br>
            <a:r>
              <a:rPr lang="en-US" sz="1800" b="0" i="0" u="none" strike="noStrike" dirty="0">
                <a:solidFill>
                  <a:srgbClr val="000000"/>
                </a:solidFill>
                <a:effectLst/>
                <a:latin typeface="Arial" panose="020B0604020202020204" pitchFamily="34" charset="0"/>
              </a:rPr>
              <a:t>Gaining experience in data preprocessing techniques such as handling missing values, outlier detection, and data normalization to prepare data for machine learning modeling.</a:t>
            </a:r>
          </a:p>
          <a:p>
            <a:pPr rtl="0" fontAlgn="base">
              <a:spcBef>
                <a:spcPts val="0"/>
              </a:spcBef>
              <a:spcAft>
                <a:spcPts val="0"/>
              </a:spcAft>
              <a:buFont typeface="+mj-lt"/>
              <a:buAutoNum type="arabicPeriod" startAt="3"/>
            </a:pPr>
            <a:br>
              <a:rPr lang="en-US" b="0" dirty="0">
                <a:effectLst/>
              </a:rPr>
            </a:br>
            <a:r>
              <a:rPr lang="en-US" sz="1800" b="0" i="0" u="none" strike="noStrike" dirty="0">
                <a:solidFill>
                  <a:srgbClr val="000000"/>
                </a:solidFill>
                <a:effectLst/>
                <a:latin typeface="Arial" panose="020B0604020202020204" pitchFamily="34" charset="0"/>
              </a:rPr>
              <a:t>Understanding and visualizing the data using EDA techniques such as boxplots, histograms, and scatter plots.</a:t>
            </a:r>
          </a:p>
          <a:p>
            <a:br>
              <a:rPr lang="en-US" b="0" dirty="0">
                <a:effectLst/>
              </a:rPr>
            </a:br>
            <a:endParaRPr lang="en-US" dirty="0"/>
          </a:p>
        </p:txBody>
      </p:sp>
      <p:sp>
        <p:nvSpPr>
          <p:cNvPr id="5" name="TextBox 4">
            <a:extLst>
              <a:ext uri="{FF2B5EF4-FFF2-40B4-BE49-F238E27FC236}">
                <a16:creationId xmlns:a16="http://schemas.microsoft.com/office/drawing/2014/main" id="{7838FC59-33CC-7BC4-769F-8D03BE51C867}"/>
              </a:ext>
            </a:extLst>
          </p:cNvPr>
          <p:cNvSpPr txBox="1"/>
          <p:nvPr/>
        </p:nvSpPr>
        <p:spPr>
          <a:xfrm>
            <a:off x="6467063" y="774032"/>
            <a:ext cx="3985592" cy="646331"/>
          </a:xfrm>
          <a:prstGeom prst="rect">
            <a:avLst/>
          </a:prstGeom>
          <a:noFill/>
        </p:spPr>
        <p:txBody>
          <a:bodyPr wrap="square">
            <a:spAutoFit/>
          </a:bodyPr>
          <a:lstStyle/>
          <a:p>
            <a:br>
              <a:rPr lang="en-US" b="0" dirty="0">
                <a:effectLst/>
              </a:rPr>
            </a:br>
            <a:endParaRPr lang="en-US" dirty="0"/>
          </a:p>
        </p:txBody>
      </p:sp>
      <p:sp>
        <p:nvSpPr>
          <p:cNvPr id="7" name="TextBox 6">
            <a:extLst>
              <a:ext uri="{FF2B5EF4-FFF2-40B4-BE49-F238E27FC236}">
                <a16:creationId xmlns:a16="http://schemas.microsoft.com/office/drawing/2014/main" id="{332D4005-25CB-0996-8952-9845524F8ADE}"/>
              </a:ext>
            </a:extLst>
          </p:cNvPr>
          <p:cNvSpPr txBox="1"/>
          <p:nvPr/>
        </p:nvSpPr>
        <p:spPr>
          <a:xfrm>
            <a:off x="5533610" y="382948"/>
            <a:ext cx="6097656" cy="5078313"/>
          </a:xfrm>
          <a:prstGeom prst="rect">
            <a:avLst/>
          </a:prstGeom>
          <a:noFill/>
        </p:spPr>
        <p:txBody>
          <a:bodyPr wrap="square">
            <a:spAutoFit/>
          </a:bodyPr>
          <a:lstStyle/>
          <a:p>
            <a:pPr rtl="0" fontAlgn="base">
              <a:spcBef>
                <a:spcPts val="0"/>
              </a:spcBef>
              <a:spcAft>
                <a:spcPts val="0"/>
              </a:spcAft>
            </a:pPr>
            <a:r>
              <a:rPr lang="en-US" b="0" i="0" u="none" strike="noStrike" dirty="0">
                <a:solidFill>
                  <a:srgbClr val="000000"/>
                </a:solidFill>
                <a:effectLst/>
                <a:latin typeface="Arial" panose="020B0604020202020204" pitchFamily="34" charset="0"/>
              </a:rPr>
              <a:t>5.Learning and applying advanced machine learning techniques such as regression and classification to predict continuous and binary target variables, respectively.</a:t>
            </a:r>
          </a:p>
          <a:p>
            <a:pPr rtl="0" fontAlgn="base">
              <a:spcBef>
                <a:spcPts val="0"/>
              </a:spcBef>
              <a:spcAft>
                <a:spcPts val="0"/>
              </a:spcAft>
            </a:pPr>
            <a:r>
              <a:rPr lang="en-US" b="0" dirty="0">
                <a:effectLst/>
              </a:rPr>
              <a:t>6.</a:t>
            </a:r>
            <a:br>
              <a:rPr lang="en-US" b="0" dirty="0">
                <a:effectLst/>
              </a:rPr>
            </a:br>
            <a:r>
              <a:rPr lang="en-US" sz="1800" b="0" i="0" u="none" strike="noStrike" dirty="0">
                <a:solidFill>
                  <a:srgbClr val="000000"/>
                </a:solidFill>
                <a:effectLst/>
                <a:latin typeface="Arial" panose="020B0604020202020204" pitchFamily="34" charset="0"/>
              </a:rPr>
              <a:t>Building and optimizing machine learning models using appropriate evaluation metrics and techniques such as cross-validation and grid search.</a:t>
            </a:r>
          </a:p>
          <a:p>
            <a:pPr rtl="0" fontAlgn="base">
              <a:spcBef>
                <a:spcPts val="0"/>
              </a:spcBef>
              <a:spcAft>
                <a:spcPts val="0"/>
              </a:spcAft>
            </a:pPr>
            <a:r>
              <a:rPr lang="en-US" b="0" dirty="0">
                <a:effectLst/>
              </a:rPr>
              <a:t>7.</a:t>
            </a:r>
            <a:br>
              <a:rPr lang="en-US" b="0" dirty="0">
                <a:effectLst/>
              </a:rPr>
            </a:br>
            <a:r>
              <a:rPr lang="en-US" sz="1800" b="0" i="0" u="none" strike="noStrike" dirty="0">
                <a:solidFill>
                  <a:srgbClr val="000000"/>
                </a:solidFill>
                <a:effectLst/>
                <a:latin typeface="Arial" panose="020B0604020202020204" pitchFamily="34" charset="0"/>
              </a:rPr>
              <a:t>Experience in feature engineering techniques to create new informative representations of the data.</a:t>
            </a:r>
          </a:p>
          <a:p>
            <a:pPr rtl="0" fontAlgn="base">
              <a:spcBef>
                <a:spcPts val="0"/>
              </a:spcBef>
              <a:spcAft>
                <a:spcPts val="0"/>
              </a:spcAft>
            </a:pPr>
            <a:r>
              <a:rPr lang="en-US" b="0" dirty="0">
                <a:effectLst/>
              </a:rPr>
              <a:t>8.</a:t>
            </a:r>
            <a:br>
              <a:rPr lang="en-US" b="0" dirty="0">
                <a:effectLst/>
              </a:rPr>
            </a:br>
            <a:r>
              <a:rPr lang="en-US" sz="1800" b="0" i="0" u="none" strike="noStrike" dirty="0">
                <a:solidFill>
                  <a:srgbClr val="000000"/>
                </a:solidFill>
                <a:effectLst/>
                <a:latin typeface="Arial" panose="020B0604020202020204" pitchFamily="34" charset="0"/>
              </a:rPr>
              <a:t>Developing a web application using the Streamlit module to showcase the machine learning models and make predictions on new data.</a:t>
            </a:r>
          </a:p>
          <a:p>
            <a:pPr rtl="0" fontAlgn="base">
              <a:spcBef>
                <a:spcPts val="0"/>
              </a:spcBef>
              <a:spcAft>
                <a:spcPts val="0"/>
              </a:spcAft>
            </a:pPr>
            <a:r>
              <a:rPr lang="en-US" b="0" dirty="0">
                <a:effectLst/>
              </a:rPr>
              <a:t>9.</a:t>
            </a:r>
            <a:br>
              <a:rPr lang="en-US" b="0" dirty="0">
                <a:effectLst/>
              </a:rPr>
            </a:br>
            <a:r>
              <a:rPr lang="en-US" sz="1800" b="0" i="0" u="none" strike="noStrike" dirty="0">
                <a:solidFill>
                  <a:srgbClr val="000000"/>
                </a:solidFill>
                <a:effectLst/>
                <a:latin typeface="Arial" panose="020B0604020202020204" pitchFamily="34" charset="0"/>
              </a:rPr>
              <a:t>Understanding the challenges and best practices in the manufacturing domain and how machine learning can help solve them.</a:t>
            </a:r>
          </a:p>
        </p:txBody>
      </p:sp>
    </p:spTree>
    <p:extLst>
      <p:ext uri="{BB962C8B-B14F-4D97-AF65-F5344CB8AC3E}">
        <p14:creationId xmlns:p14="http://schemas.microsoft.com/office/powerpoint/2010/main" val="1805244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1FB74E-DF99-232A-91A9-82840B6615FA}"/>
              </a:ext>
            </a:extLst>
          </p:cNvPr>
          <p:cNvSpPr txBox="1"/>
          <p:nvPr/>
        </p:nvSpPr>
        <p:spPr>
          <a:xfrm>
            <a:off x="723072" y="392453"/>
            <a:ext cx="6097656" cy="646331"/>
          </a:xfrm>
          <a:prstGeom prst="rect">
            <a:avLst/>
          </a:prstGeom>
          <a:noFill/>
        </p:spPr>
        <p:txBody>
          <a:bodyPr wrap="square">
            <a:spAutoFit/>
          </a:bodyPr>
          <a:lstStyle/>
          <a:p>
            <a:r>
              <a:rPr lang="en-US" b="1" i="0" dirty="0">
                <a:effectLst/>
                <a:latin typeface="Söhne"/>
              </a:rPr>
              <a:t>Conclusion: Enhancing Copper Industry Efficiency with Predictive Modeling</a:t>
            </a:r>
            <a:endParaRPr lang="en-US" dirty="0"/>
          </a:p>
        </p:txBody>
      </p:sp>
      <p:sp>
        <p:nvSpPr>
          <p:cNvPr id="5" name="TextBox 4">
            <a:extLst>
              <a:ext uri="{FF2B5EF4-FFF2-40B4-BE49-F238E27FC236}">
                <a16:creationId xmlns:a16="http://schemas.microsoft.com/office/drawing/2014/main" id="{E367B663-C46C-A8E4-5C0C-3F46D7C52761}"/>
              </a:ext>
            </a:extLst>
          </p:cNvPr>
          <p:cNvSpPr txBox="1"/>
          <p:nvPr/>
        </p:nvSpPr>
        <p:spPr>
          <a:xfrm>
            <a:off x="1637472" y="1157116"/>
            <a:ext cx="6097656" cy="1477328"/>
          </a:xfrm>
          <a:prstGeom prst="rect">
            <a:avLst/>
          </a:prstGeom>
          <a:noFill/>
        </p:spPr>
        <p:txBody>
          <a:bodyPr wrap="square">
            <a:spAutoFit/>
          </a:bodyPr>
          <a:lstStyle/>
          <a:p>
            <a:r>
              <a:rPr lang="en-US" b="1" i="0" dirty="0">
                <a:effectLst/>
                <a:latin typeface="Söhne"/>
              </a:rPr>
              <a:t>Improved Pricing Decisions</a:t>
            </a:r>
          </a:p>
          <a:p>
            <a:r>
              <a:rPr lang="en-US" b="1" i="0" dirty="0">
                <a:effectLst/>
                <a:latin typeface="Söhne"/>
              </a:rPr>
              <a:t>Lead Classification for Customer Acquisition</a:t>
            </a:r>
            <a:endParaRPr lang="en-US" b="1" dirty="0">
              <a:latin typeface="Söhne"/>
            </a:endParaRPr>
          </a:p>
          <a:p>
            <a:r>
              <a:rPr lang="en-US" b="1" i="0" dirty="0">
                <a:effectLst/>
                <a:latin typeface="Söhne"/>
              </a:rPr>
              <a:t>Interpretable and Trustworthy Models</a:t>
            </a:r>
          </a:p>
          <a:p>
            <a:r>
              <a:rPr lang="en-US" b="1" i="0" dirty="0">
                <a:effectLst/>
                <a:latin typeface="Söhne"/>
              </a:rPr>
              <a:t>Robustness and Adaptability</a:t>
            </a:r>
          </a:p>
          <a:p>
            <a:r>
              <a:rPr lang="en-US" b="1" i="0" dirty="0">
                <a:effectLst/>
                <a:latin typeface="Söhne"/>
              </a:rPr>
              <a:t>Future Directions</a:t>
            </a:r>
            <a:endParaRPr lang="en-US" dirty="0"/>
          </a:p>
        </p:txBody>
      </p:sp>
      <p:sp>
        <p:nvSpPr>
          <p:cNvPr id="7" name="TextBox 6">
            <a:extLst>
              <a:ext uri="{FF2B5EF4-FFF2-40B4-BE49-F238E27FC236}">
                <a16:creationId xmlns:a16="http://schemas.microsoft.com/office/drawing/2014/main" id="{33536AB0-9C92-1AF3-506A-E795A28C8D07}"/>
              </a:ext>
            </a:extLst>
          </p:cNvPr>
          <p:cNvSpPr txBox="1"/>
          <p:nvPr/>
        </p:nvSpPr>
        <p:spPr>
          <a:xfrm>
            <a:off x="852280" y="2830782"/>
            <a:ext cx="6882848"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374151"/>
                </a:solidFill>
                <a:latin typeface="Söhne"/>
              </a:rPr>
              <a:t>T</a:t>
            </a:r>
            <a:r>
              <a:rPr lang="en-US" b="0" i="0" dirty="0">
                <a:solidFill>
                  <a:srgbClr val="374151"/>
                </a:solidFill>
                <a:effectLst/>
                <a:latin typeface="Söhne"/>
              </a:rPr>
              <a:t>he copper modeling project marks a significant step toward optimizing operational efficiency, pricing strategies, and lead management within the industry. </a:t>
            </a:r>
          </a:p>
          <a:p>
            <a:pPr marL="285750" indent="-285750">
              <a:buFont typeface="Arial" panose="020B0604020202020204" pitchFamily="34" charset="0"/>
              <a:buChar char="•"/>
            </a:pPr>
            <a:r>
              <a:rPr lang="en-US" b="0" i="0" dirty="0">
                <a:solidFill>
                  <a:srgbClr val="374151"/>
                </a:solidFill>
                <a:effectLst/>
                <a:latin typeface="Söhne"/>
              </a:rPr>
              <a:t>The successful implementation of machine learning models opens avenues for data-driven decision-making, positioning the industry for sustainable growth and competitiveness in the evolving market landscape.</a:t>
            </a:r>
            <a:endParaRPr lang="en-US" dirty="0"/>
          </a:p>
        </p:txBody>
      </p:sp>
    </p:spTree>
    <p:extLst>
      <p:ext uri="{BB962C8B-B14F-4D97-AF65-F5344CB8AC3E}">
        <p14:creationId xmlns:p14="http://schemas.microsoft.com/office/powerpoint/2010/main" val="3769577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BB4C-E19C-5821-82F3-5F7B0A6B60D9}"/>
              </a:ext>
            </a:extLst>
          </p:cNvPr>
          <p:cNvSpPr>
            <a:spLocks noGrp="1"/>
          </p:cNvSpPr>
          <p:nvPr>
            <p:ph type="title"/>
          </p:nvPr>
        </p:nvSpPr>
        <p:spPr>
          <a:xfrm>
            <a:off x="2594112" y="758952"/>
            <a:ext cx="8561567" cy="2212848"/>
          </a:xfrm>
        </p:spPr>
        <p:txBody>
          <a:bodyPr/>
          <a:lstStyle/>
          <a:p>
            <a:r>
              <a:rPr lang="en-US" dirty="0"/>
              <a:t>THANK YOU</a:t>
            </a:r>
          </a:p>
        </p:txBody>
      </p:sp>
      <p:sp>
        <p:nvSpPr>
          <p:cNvPr id="3" name="Text Placeholder 2">
            <a:extLst>
              <a:ext uri="{FF2B5EF4-FFF2-40B4-BE49-F238E27FC236}">
                <a16:creationId xmlns:a16="http://schemas.microsoft.com/office/drawing/2014/main" id="{7EA0B623-780A-CB59-C999-401DE7897537}"/>
              </a:ext>
            </a:extLst>
          </p:cNvPr>
          <p:cNvSpPr>
            <a:spLocks noGrp="1"/>
          </p:cNvSpPr>
          <p:nvPr>
            <p:ph type="body" idx="1"/>
          </p:nvPr>
        </p:nvSpPr>
        <p:spPr>
          <a:xfrm>
            <a:off x="7663070" y="4663440"/>
            <a:ext cx="3492610" cy="713630"/>
          </a:xfrm>
        </p:spPr>
        <p:txBody>
          <a:bodyPr/>
          <a:lstStyle/>
          <a:p>
            <a:pPr algn="ctr"/>
            <a:r>
              <a:rPr lang="en-US" dirty="0"/>
              <a:t>NIVETHA ESWARAN</a:t>
            </a:r>
          </a:p>
        </p:txBody>
      </p:sp>
    </p:spTree>
    <p:extLst>
      <p:ext uri="{BB962C8B-B14F-4D97-AF65-F5344CB8AC3E}">
        <p14:creationId xmlns:p14="http://schemas.microsoft.com/office/powerpoint/2010/main" val="370369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9DCF36-47B8-380C-E2D7-89844568C3A7}"/>
              </a:ext>
            </a:extLst>
          </p:cNvPr>
          <p:cNvSpPr txBox="1"/>
          <p:nvPr/>
        </p:nvSpPr>
        <p:spPr>
          <a:xfrm>
            <a:off x="944216" y="308112"/>
            <a:ext cx="5946085" cy="400110"/>
          </a:xfrm>
          <a:prstGeom prst="rect">
            <a:avLst/>
          </a:prstGeom>
          <a:noFill/>
        </p:spPr>
        <p:txBody>
          <a:bodyPr wrap="square">
            <a:spAutoFit/>
          </a:bodyPr>
          <a:lstStyle/>
          <a:p>
            <a:r>
              <a:rPr kumimoji="0" lang="en-US" sz="2000" b="1" i="0" u="none" strike="noStrike" kern="1200" cap="none" spc="-50" normalizeH="0" baseline="0" noProof="0" dirty="0">
                <a:ln>
                  <a:noFill/>
                </a:ln>
                <a:solidFill>
                  <a:srgbClr val="374151"/>
                </a:solidFill>
                <a:effectLst/>
                <a:uLnTx/>
                <a:uFillTx/>
                <a:latin typeface="Söhne"/>
                <a:ea typeface="+mj-ea"/>
                <a:cs typeface="+mj-cs"/>
              </a:rPr>
              <a:t>Overview of Challenges in Copper Industry Data</a:t>
            </a:r>
            <a:endParaRPr lang="en-US" sz="2000" b="1" dirty="0"/>
          </a:p>
        </p:txBody>
      </p:sp>
      <p:sp>
        <p:nvSpPr>
          <p:cNvPr id="5" name="TextBox 4">
            <a:extLst>
              <a:ext uri="{FF2B5EF4-FFF2-40B4-BE49-F238E27FC236}">
                <a16:creationId xmlns:a16="http://schemas.microsoft.com/office/drawing/2014/main" id="{60DE8E17-8802-53AF-9F09-08D8A05FEF1B}"/>
              </a:ext>
            </a:extLst>
          </p:cNvPr>
          <p:cNvSpPr txBox="1"/>
          <p:nvPr/>
        </p:nvSpPr>
        <p:spPr>
          <a:xfrm>
            <a:off x="375201" y="887463"/>
            <a:ext cx="9057032"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74151"/>
                </a:solidFill>
                <a:effectLst/>
                <a:latin typeface="Söhne"/>
              </a:rPr>
              <a:t>The copper industry faces complexities in sales and pricing data, including skewness and noise. Manual predictions are hindered by time-consuming processes and suboptimal decisions.</a:t>
            </a:r>
            <a:endParaRPr lang="en-US" dirty="0"/>
          </a:p>
        </p:txBody>
      </p:sp>
      <p:sp>
        <p:nvSpPr>
          <p:cNvPr id="7" name="TextBox 6">
            <a:extLst>
              <a:ext uri="{FF2B5EF4-FFF2-40B4-BE49-F238E27FC236}">
                <a16:creationId xmlns:a16="http://schemas.microsoft.com/office/drawing/2014/main" id="{60FE9B74-9499-B821-0CE5-9133F21AB520}"/>
              </a:ext>
            </a:extLst>
          </p:cNvPr>
          <p:cNvSpPr txBox="1"/>
          <p:nvPr/>
        </p:nvSpPr>
        <p:spPr>
          <a:xfrm>
            <a:off x="944216" y="1764627"/>
            <a:ext cx="6097656" cy="400110"/>
          </a:xfrm>
          <a:prstGeom prst="rect">
            <a:avLst/>
          </a:prstGeom>
          <a:noFill/>
        </p:spPr>
        <p:txBody>
          <a:bodyPr wrap="square">
            <a:spAutoFit/>
          </a:bodyPr>
          <a:lstStyle/>
          <a:p>
            <a:r>
              <a:rPr lang="en-US" sz="2000" b="1" dirty="0"/>
              <a:t>Sales Data Challenges</a:t>
            </a:r>
          </a:p>
        </p:txBody>
      </p:sp>
      <p:sp>
        <p:nvSpPr>
          <p:cNvPr id="9" name="TextBox 8">
            <a:extLst>
              <a:ext uri="{FF2B5EF4-FFF2-40B4-BE49-F238E27FC236}">
                <a16:creationId xmlns:a16="http://schemas.microsoft.com/office/drawing/2014/main" id="{171A73CA-F146-667C-6225-1F5B872426CC}"/>
              </a:ext>
            </a:extLst>
          </p:cNvPr>
          <p:cNvSpPr txBox="1"/>
          <p:nvPr/>
        </p:nvSpPr>
        <p:spPr>
          <a:xfrm>
            <a:off x="321779" y="2118570"/>
            <a:ext cx="6097656" cy="36933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74151"/>
                </a:solidFill>
                <a:effectLst/>
                <a:latin typeface="Söhne"/>
              </a:rPr>
              <a:t>Skewed and Noisy Data Issues</a:t>
            </a:r>
            <a:endParaRPr lang="en-US" dirty="0"/>
          </a:p>
        </p:txBody>
      </p:sp>
      <p:sp>
        <p:nvSpPr>
          <p:cNvPr id="11" name="TextBox 10">
            <a:extLst>
              <a:ext uri="{FF2B5EF4-FFF2-40B4-BE49-F238E27FC236}">
                <a16:creationId xmlns:a16="http://schemas.microsoft.com/office/drawing/2014/main" id="{63777203-6BE6-4EFB-9645-F526A221D8CC}"/>
              </a:ext>
            </a:extLst>
          </p:cNvPr>
          <p:cNvSpPr txBox="1"/>
          <p:nvPr/>
        </p:nvSpPr>
        <p:spPr>
          <a:xfrm>
            <a:off x="944216" y="2626305"/>
            <a:ext cx="7378164" cy="400110"/>
          </a:xfrm>
          <a:prstGeom prst="rect">
            <a:avLst/>
          </a:prstGeom>
          <a:noFill/>
        </p:spPr>
        <p:txBody>
          <a:bodyPr wrap="square">
            <a:spAutoFit/>
          </a:bodyPr>
          <a:lstStyle/>
          <a:p>
            <a:r>
              <a:rPr lang="en-US" sz="2000" b="1" i="1" dirty="0">
                <a:solidFill>
                  <a:srgbClr val="374151"/>
                </a:solidFill>
                <a:effectLst/>
                <a:latin typeface="Söhne"/>
              </a:rPr>
              <a:t>Lead Challenges</a:t>
            </a:r>
            <a:endParaRPr lang="en-US" sz="2000" b="1" i="1" dirty="0"/>
          </a:p>
        </p:txBody>
      </p:sp>
      <p:sp>
        <p:nvSpPr>
          <p:cNvPr id="13" name="TextBox 12">
            <a:extLst>
              <a:ext uri="{FF2B5EF4-FFF2-40B4-BE49-F238E27FC236}">
                <a16:creationId xmlns:a16="http://schemas.microsoft.com/office/drawing/2014/main" id="{6699C918-7567-3DA5-80E6-D86CBC83F536}"/>
              </a:ext>
            </a:extLst>
          </p:cNvPr>
          <p:cNvSpPr txBox="1"/>
          <p:nvPr/>
        </p:nvSpPr>
        <p:spPr>
          <a:xfrm>
            <a:off x="375201" y="3118844"/>
            <a:ext cx="6097656" cy="1015663"/>
          </a:xfrm>
          <a:prstGeom prst="rect">
            <a:avLst/>
          </a:prstGeom>
          <a:noFill/>
        </p:spPr>
        <p:txBody>
          <a:bodyPr wrap="square">
            <a:spAutoFit/>
          </a:bodyPr>
          <a:lstStyle/>
          <a:p>
            <a:pPr marL="342900" indent="-342900">
              <a:buFont typeface="Arial" panose="020B0604020202020204" pitchFamily="34" charset="0"/>
              <a:buChar char="•"/>
            </a:pPr>
            <a:r>
              <a:rPr lang="en-US" sz="2000" b="0" i="1" dirty="0">
                <a:solidFill>
                  <a:srgbClr val="374151"/>
                </a:solidFill>
                <a:effectLst/>
                <a:latin typeface="Söhne"/>
              </a:rPr>
              <a:t>challenges faced by the copper industry in capturing leads and the need for a systematic approach to lead evaluation.</a:t>
            </a:r>
            <a:endParaRPr lang="en-US" sz="2000" i="1" dirty="0"/>
          </a:p>
        </p:txBody>
      </p:sp>
    </p:spTree>
    <p:extLst>
      <p:ext uri="{BB962C8B-B14F-4D97-AF65-F5344CB8AC3E}">
        <p14:creationId xmlns:p14="http://schemas.microsoft.com/office/powerpoint/2010/main" val="416638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F0947F-90E0-BA7C-466B-4BB4D99D325B}"/>
              </a:ext>
            </a:extLst>
          </p:cNvPr>
          <p:cNvSpPr txBox="1"/>
          <p:nvPr/>
        </p:nvSpPr>
        <p:spPr>
          <a:xfrm>
            <a:off x="534228" y="153264"/>
            <a:ext cx="6097656" cy="369332"/>
          </a:xfrm>
          <a:prstGeom prst="rect">
            <a:avLst/>
          </a:prstGeom>
          <a:noFill/>
        </p:spPr>
        <p:txBody>
          <a:bodyPr wrap="square">
            <a:spAutoFit/>
          </a:bodyPr>
          <a:lstStyle/>
          <a:p>
            <a:r>
              <a:rPr lang="en-US" b="0" i="0" dirty="0">
                <a:solidFill>
                  <a:srgbClr val="374151"/>
                </a:solidFill>
                <a:effectLst/>
                <a:latin typeface="Söhne"/>
              </a:rPr>
              <a:t>Solution </a:t>
            </a:r>
            <a:endParaRPr lang="en-US" dirty="0"/>
          </a:p>
        </p:txBody>
      </p:sp>
      <p:sp>
        <p:nvSpPr>
          <p:cNvPr id="5" name="TextBox 4">
            <a:extLst>
              <a:ext uri="{FF2B5EF4-FFF2-40B4-BE49-F238E27FC236}">
                <a16:creationId xmlns:a16="http://schemas.microsoft.com/office/drawing/2014/main" id="{C11EC974-294A-1F98-BF32-6F5074CFF7C0}"/>
              </a:ext>
            </a:extLst>
          </p:cNvPr>
          <p:cNvSpPr txBox="1"/>
          <p:nvPr/>
        </p:nvSpPr>
        <p:spPr>
          <a:xfrm>
            <a:off x="534228" y="642875"/>
            <a:ext cx="6097656"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374151"/>
                </a:solidFill>
                <a:effectLst/>
                <a:latin typeface="Söhne"/>
              </a:rPr>
              <a:t>Machine Learning Regression Model</a:t>
            </a:r>
          </a:p>
          <a:p>
            <a:pPr algn="l">
              <a:buFont typeface="Arial" panose="020B0604020202020204" pitchFamily="34" charset="0"/>
              <a:buChar char="•"/>
            </a:pPr>
            <a:r>
              <a:rPr lang="en-US" b="1" i="0" dirty="0">
                <a:solidFill>
                  <a:srgbClr val="374151"/>
                </a:solidFill>
                <a:effectLst/>
                <a:latin typeface="Söhne"/>
              </a:rPr>
              <a:t>Content:</a:t>
            </a:r>
            <a:r>
              <a:rPr lang="en-US" b="0" i="0" dirty="0">
                <a:solidFill>
                  <a:srgbClr val="374151"/>
                </a:solidFill>
                <a:effectLst/>
                <a:latin typeface="Söhne"/>
              </a:rPr>
              <a:t> Introducing a solution with machine learning regression models. Techniques such as data normalization, feature scaling, and outlier detection enhance accuracy, especially in dealing with skewed and noisy data.</a:t>
            </a:r>
          </a:p>
        </p:txBody>
      </p:sp>
      <p:sp>
        <p:nvSpPr>
          <p:cNvPr id="7" name="TextBox 6">
            <a:extLst>
              <a:ext uri="{FF2B5EF4-FFF2-40B4-BE49-F238E27FC236}">
                <a16:creationId xmlns:a16="http://schemas.microsoft.com/office/drawing/2014/main" id="{7851267A-B4B2-7FB7-B6AD-ACB37FC52E65}"/>
              </a:ext>
            </a:extLst>
          </p:cNvPr>
          <p:cNvSpPr txBox="1"/>
          <p:nvPr/>
        </p:nvSpPr>
        <p:spPr>
          <a:xfrm>
            <a:off x="534228" y="2240482"/>
            <a:ext cx="6097656" cy="369332"/>
          </a:xfrm>
          <a:prstGeom prst="rect">
            <a:avLst/>
          </a:prstGeom>
          <a:noFill/>
        </p:spPr>
        <p:txBody>
          <a:bodyPr wrap="square">
            <a:spAutoFit/>
          </a:bodyPr>
          <a:lstStyle/>
          <a:p>
            <a:r>
              <a:rPr lang="en-US" b="0" i="0" dirty="0">
                <a:solidFill>
                  <a:srgbClr val="374151"/>
                </a:solidFill>
                <a:effectLst/>
                <a:latin typeface="Söhne"/>
              </a:rPr>
              <a:t>Lead Classification Model solution:</a:t>
            </a:r>
            <a:endParaRPr lang="en-US" dirty="0"/>
          </a:p>
        </p:txBody>
      </p:sp>
      <p:sp>
        <p:nvSpPr>
          <p:cNvPr id="9" name="TextBox 8">
            <a:extLst>
              <a:ext uri="{FF2B5EF4-FFF2-40B4-BE49-F238E27FC236}">
                <a16:creationId xmlns:a16="http://schemas.microsoft.com/office/drawing/2014/main" id="{6C68D998-01E2-327B-8EEC-9089450C492B}"/>
              </a:ext>
            </a:extLst>
          </p:cNvPr>
          <p:cNvSpPr txBox="1"/>
          <p:nvPr/>
        </p:nvSpPr>
        <p:spPr>
          <a:xfrm>
            <a:off x="365262" y="2730093"/>
            <a:ext cx="6097656"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74151"/>
                </a:solidFill>
                <a:effectLst/>
                <a:latin typeface="Söhne"/>
              </a:rPr>
              <a:t>Introducing a lead classification model that evaluates and categorizes leads based on their likelihood to convert into customers, using the STATUS variable.</a:t>
            </a:r>
            <a:endParaRPr lang="en-US" dirty="0"/>
          </a:p>
        </p:txBody>
      </p:sp>
    </p:spTree>
    <p:extLst>
      <p:ext uri="{BB962C8B-B14F-4D97-AF65-F5344CB8AC3E}">
        <p14:creationId xmlns:p14="http://schemas.microsoft.com/office/powerpoint/2010/main" val="2473726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D4DF-B75B-0DFF-5CD4-FCD73F7D5601}"/>
              </a:ext>
            </a:extLst>
          </p:cNvPr>
          <p:cNvSpPr>
            <a:spLocks noGrp="1"/>
          </p:cNvSpPr>
          <p:nvPr>
            <p:ph type="title"/>
          </p:nvPr>
        </p:nvSpPr>
        <p:spPr/>
        <p:txBody>
          <a:bodyPr/>
          <a:lstStyle/>
          <a:p>
            <a:r>
              <a:rPr lang="en-US" dirty="0"/>
              <a:t>DATASET INFORMATION:</a:t>
            </a:r>
            <a:br>
              <a:rPr lang="en-US" dirty="0"/>
            </a:br>
            <a:r>
              <a:rPr lang="en-US" sz="2000" dirty="0"/>
              <a:t>TOTAL ROWS:33540 COLUMNS:14</a:t>
            </a:r>
            <a:endParaRPr lang="en-US" dirty="0"/>
          </a:p>
        </p:txBody>
      </p:sp>
      <p:sp>
        <p:nvSpPr>
          <p:cNvPr id="4" name="Content Placeholder 3">
            <a:extLst>
              <a:ext uri="{FF2B5EF4-FFF2-40B4-BE49-F238E27FC236}">
                <a16:creationId xmlns:a16="http://schemas.microsoft.com/office/drawing/2014/main" id="{21278810-5ED2-9F86-C237-24D02AEB9585}"/>
              </a:ext>
            </a:extLst>
          </p:cNvPr>
          <p:cNvSpPr>
            <a:spLocks noGrp="1"/>
          </p:cNvSpPr>
          <p:nvPr>
            <p:ph sz="half" idx="2"/>
          </p:nvPr>
        </p:nvSpPr>
        <p:spPr>
          <a:xfrm flipH="1">
            <a:off x="12771782" y="2922104"/>
            <a:ext cx="1530625" cy="2946990"/>
          </a:xfrm>
        </p:spPr>
        <p:txBody>
          <a:bodyPr/>
          <a:lstStyle/>
          <a:p>
            <a:endParaRPr lang="en-US" dirty="0"/>
          </a:p>
        </p:txBody>
      </p:sp>
      <p:pic>
        <p:nvPicPr>
          <p:cNvPr id="13" name="Content Placeholder 12">
            <a:extLst>
              <a:ext uri="{FF2B5EF4-FFF2-40B4-BE49-F238E27FC236}">
                <a16:creationId xmlns:a16="http://schemas.microsoft.com/office/drawing/2014/main" id="{D15EFB50-7D43-D011-651B-FFB4A4E6CD0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2120900"/>
            <a:ext cx="4343399" cy="3846442"/>
          </a:xfrm>
        </p:spPr>
      </p:pic>
    </p:spTree>
    <p:extLst>
      <p:ext uri="{BB962C8B-B14F-4D97-AF65-F5344CB8AC3E}">
        <p14:creationId xmlns:p14="http://schemas.microsoft.com/office/powerpoint/2010/main" val="8931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AFBB-4B54-D0F5-DC9B-55CDEDC92C14}"/>
              </a:ext>
            </a:extLst>
          </p:cNvPr>
          <p:cNvSpPr>
            <a:spLocks noGrp="1"/>
          </p:cNvSpPr>
          <p:nvPr>
            <p:ph type="title"/>
          </p:nvPr>
        </p:nvSpPr>
        <p:spPr>
          <a:xfrm>
            <a:off x="1066800" y="-725379"/>
            <a:ext cx="10058400" cy="1450757"/>
          </a:xfrm>
        </p:spPr>
        <p:txBody>
          <a:bodyPr>
            <a:normAutofit/>
          </a:bodyPr>
          <a:lstStyle/>
          <a:p>
            <a:r>
              <a:rPr lang="en-US" sz="2000" b="1" i="1" u="none" strike="noStrike" dirty="0">
                <a:solidFill>
                  <a:srgbClr val="000000"/>
                </a:solidFill>
                <a:effectLst/>
                <a:latin typeface="Arial" panose="020B0604020202020204" pitchFamily="34" charset="0"/>
              </a:rPr>
              <a:t>About the Data</a:t>
            </a:r>
            <a:endParaRPr lang="en-US" sz="2000" b="1" i="1" dirty="0"/>
          </a:p>
        </p:txBody>
      </p:sp>
      <p:sp>
        <p:nvSpPr>
          <p:cNvPr id="3" name="Content Placeholder 2">
            <a:extLst>
              <a:ext uri="{FF2B5EF4-FFF2-40B4-BE49-F238E27FC236}">
                <a16:creationId xmlns:a16="http://schemas.microsoft.com/office/drawing/2014/main" id="{4CB62DB8-D147-3359-F8A7-9E90C59F11F8}"/>
              </a:ext>
            </a:extLst>
          </p:cNvPr>
          <p:cNvSpPr>
            <a:spLocks noGrp="1"/>
          </p:cNvSpPr>
          <p:nvPr>
            <p:ph sz="half" idx="1"/>
          </p:nvPr>
        </p:nvSpPr>
        <p:spPr>
          <a:xfrm>
            <a:off x="3442915" y="149087"/>
            <a:ext cx="4639736" cy="6003233"/>
          </a:xfrm>
        </p:spPr>
        <p:txBody>
          <a:bodyPr>
            <a:normAutofit fontScale="25000" lnSpcReduction="20000"/>
          </a:bodyPr>
          <a:lstStyle/>
          <a:p>
            <a:pPr rtl="0">
              <a:spcBef>
                <a:spcPts val="0"/>
              </a:spcBef>
              <a:spcAft>
                <a:spcPts val="1200"/>
              </a:spcAft>
            </a:pPr>
            <a:r>
              <a:rPr lang="en-US" sz="4000" b="0" i="0" u="none" strike="noStrike" dirty="0">
                <a:solidFill>
                  <a:srgbClr val="000000"/>
                </a:solidFill>
                <a:effectLst/>
                <a:latin typeface="Arial" panose="020B0604020202020204" pitchFamily="34" charset="0"/>
              </a:rPr>
              <a:t>1. `</a:t>
            </a:r>
            <a:r>
              <a:rPr lang="en-US" sz="4000" b="1" i="0" u="none" strike="noStrike" dirty="0">
                <a:solidFill>
                  <a:srgbClr val="000000"/>
                </a:solidFill>
                <a:effectLst/>
                <a:latin typeface="Arial" panose="020B0604020202020204" pitchFamily="34" charset="0"/>
              </a:rPr>
              <a:t>id</a:t>
            </a:r>
            <a:r>
              <a:rPr lang="en-US" sz="4000" b="0" i="0" u="none" strike="noStrike" dirty="0">
                <a:solidFill>
                  <a:srgbClr val="000000"/>
                </a:solidFill>
                <a:effectLst/>
                <a:latin typeface="Arial" panose="020B0604020202020204" pitchFamily="34" charset="0"/>
              </a:rPr>
              <a:t>`: This column likely serves as a unique identifier for each transaction or item, which can be useful for tracking and record-keeping.</a:t>
            </a:r>
            <a:endParaRPr lang="en-US" sz="4000" b="0" dirty="0">
              <a:effectLst/>
            </a:endParaRPr>
          </a:p>
          <a:p>
            <a:pPr rtl="0">
              <a:spcBef>
                <a:spcPts val="0"/>
              </a:spcBef>
              <a:spcAft>
                <a:spcPts val="1200"/>
              </a:spcAft>
            </a:pPr>
            <a:r>
              <a:rPr lang="en-US" sz="4000" b="0" i="0" u="none" strike="noStrike" dirty="0">
                <a:solidFill>
                  <a:srgbClr val="000000"/>
                </a:solidFill>
                <a:effectLst/>
                <a:latin typeface="Arial" panose="020B0604020202020204" pitchFamily="34" charset="0"/>
              </a:rPr>
              <a:t>2. `</a:t>
            </a:r>
            <a:r>
              <a:rPr lang="en-US" sz="4000" b="1" i="0" u="none" strike="noStrike" dirty="0" err="1">
                <a:solidFill>
                  <a:srgbClr val="000000"/>
                </a:solidFill>
                <a:effectLst/>
                <a:latin typeface="Arial" panose="020B0604020202020204" pitchFamily="34" charset="0"/>
              </a:rPr>
              <a:t>item_date</a:t>
            </a:r>
            <a:r>
              <a:rPr lang="en-US" sz="4000" b="0" i="0" u="none" strike="noStrike" dirty="0">
                <a:solidFill>
                  <a:srgbClr val="000000"/>
                </a:solidFill>
                <a:effectLst/>
                <a:latin typeface="Arial" panose="020B0604020202020204" pitchFamily="34" charset="0"/>
              </a:rPr>
              <a:t>`: This column represents the date when each transaction or item was recorded or occurred. It's important for tracking the timing of business activities.</a:t>
            </a:r>
            <a:endParaRPr lang="en-US" sz="4000" b="0" dirty="0">
              <a:effectLst/>
            </a:endParaRPr>
          </a:p>
          <a:p>
            <a:pPr rtl="0">
              <a:spcBef>
                <a:spcPts val="0"/>
              </a:spcBef>
              <a:spcAft>
                <a:spcPts val="1200"/>
              </a:spcAft>
            </a:pPr>
            <a:r>
              <a:rPr lang="en-US" sz="4000" b="0" i="0" u="none" strike="noStrike" dirty="0">
                <a:solidFill>
                  <a:srgbClr val="000000"/>
                </a:solidFill>
                <a:effectLst/>
                <a:latin typeface="Arial" panose="020B0604020202020204" pitchFamily="34" charset="0"/>
              </a:rPr>
              <a:t>3. `</a:t>
            </a:r>
            <a:r>
              <a:rPr lang="en-US" sz="4000" b="1" i="0" u="none" strike="noStrike" dirty="0">
                <a:solidFill>
                  <a:srgbClr val="000000"/>
                </a:solidFill>
                <a:effectLst/>
                <a:latin typeface="Arial" panose="020B0604020202020204" pitchFamily="34" charset="0"/>
              </a:rPr>
              <a:t>quantity tons</a:t>
            </a:r>
            <a:r>
              <a:rPr lang="en-US" sz="4000" b="0" i="0" u="none" strike="noStrike" dirty="0">
                <a:solidFill>
                  <a:srgbClr val="000000"/>
                </a:solidFill>
                <a:effectLst/>
                <a:latin typeface="Arial" panose="020B0604020202020204" pitchFamily="34" charset="0"/>
              </a:rPr>
              <a:t>`: This column indicates the quantity of the item in tons, which is essential for inventory management and understanding the volume of products sold or produced.</a:t>
            </a:r>
            <a:endParaRPr lang="en-US" sz="4000" b="0" dirty="0">
              <a:effectLst/>
            </a:endParaRPr>
          </a:p>
          <a:p>
            <a:pPr rtl="0">
              <a:spcBef>
                <a:spcPts val="0"/>
              </a:spcBef>
              <a:spcAft>
                <a:spcPts val="1200"/>
              </a:spcAft>
            </a:pPr>
            <a:r>
              <a:rPr lang="en-US" sz="4000" b="0" i="0" u="none" strike="noStrike" dirty="0">
                <a:solidFill>
                  <a:srgbClr val="000000"/>
                </a:solidFill>
                <a:effectLst/>
                <a:latin typeface="Arial" panose="020B0604020202020204" pitchFamily="34" charset="0"/>
              </a:rPr>
              <a:t>4. `</a:t>
            </a:r>
            <a:r>
              <a:rPr lang="en-US" sz="4000" b="1" i="0" u="none" strike="noStrike" dirty="0">
                <a:solidFill>
                  <a:srgbClr val="000000"/>
                </a:solidFill>
                <a:effectLst/>
                <a:latin typeface="Arial" panose="020B0604020202020204" pitchFamily="34" charset="0"/>
              </a:rPr>
              <a:t>customer</a:t>
            </a:r>
            <a:r>
              <a:rPr lang="en-US" sz="4000" b="0" i="0" u="none" strike="noStrike" dirty="0">
                <a:solidFill>
                  <a:srgbClr val="000000"/>
                </a:solidFill>
                <a:effectLst/>
                <a:latin typeface="Arial" panose="020B0604020202020204" pitchFamily="34" charset="0"/>
              </a:rPr>
              <a:t>`: The "customer" column refers to the name or identifier of the customer who either purchased or ordered the items. It's crucial for maintaining customer relationships and tracking sales.</a:t>
            </a:r>
            <a:endParaRPr lang="en-US" sz="4000" b="0" dirty="0">
              <a:effectLst/>
            </a:endParaRPr>
          </a:p>
          <a:p>
            <a:pPr rtl="0">
              <a:spcBef>
                <a:spcPts val="0"/>
              </a:spcBef>
              <a:spcAft>
                <a:spcPts val="1200"/>
              </a:spcAft>
            </a:pPr>
            <a:r>
              <a:rPr lang="en-US" sz="4000" b="0" i="0" u="none" strike="noStrike" dirty="0">
                <a:solidFill>
                  <a:srgbClr val="000000"/>
                </a:solidFill>
                <a:effectLst/>
                <a:latin typeface="Arial" panose="020B0604020202020204" pitchFamily="34" charset="0"/>
              </a:rPr>
              <a:t>5. `</a:t>
            </a:r>
            <a:r>
              <a:rPr lang="en-US" sz="4000" b="1" i="0" u="none" strike="noStrike" dirty="0">
                <a:solidFill>
                  <a:srgbClr val="000000"/>
                </a:solidFill>
                <a:effectLst/>
                <a:latin typeface="Arial" panose="020B0604020202020204" pitchFamily="34" charset="0"/>
              </a:rPr>
              <a:t>country</a:t>
            </a:r>
            <a:r>
              <a:rPr lang="en-US" sz="4000" b="0" i="0" u="none" strike="noStrike" dirty="0">
                <a:solidFill>
                  <a:srgbClr val="000000"/>
                </a:solidFill>
                <a:effectLst/>
                <a:latin typeface="Arial" panose="020B0604020202020204" pitchFamily="34" charset="0"/>
              </a:rPr>
              <a:t>`: The "country" column specifies the country associated with each customer. This information can be useful for understanding the geographic distribution of customers and may have implications for logistics and international sales.</a:t>
            </a:r>
            <a:endParaRPr lang="en-US" sz="4000" b="0" dirty="0">
              <a:effectLst/>
            </a:endParaRPr>
          </a:p>
          <a:p>
            <a:pPr rtl="0">
              <a:spcBef>
                <a:spcPts val="0"/>
              </a:spcBef>
              <a:spcAft>
                <a:spcPts val="1200"/>
              </a:spcAft>
            </a:pPr>
            <a:r>
              <a:rPr lang="en-US" sz="4000" b="0" i="0" u="none" strike="noStrike" dirty="0">
                <a:solidFill>
                  <a:srgbClr val="000000"/>
                </a:solidFill>
                <a:effectLst/>
                <a:latin typeface="Arial" panose="020B0604020202020204" pitchFamily="34" charset="0"/>
              </a:rPr>
              <a:t>6. `</a:t>
            </a:r>
            <a:r>
              <a:rPr lang="en-US" sz="4000" b="1" i="0" u="none" strike="noStrike" dirty="0">
                <a:solidFill>
                  <a:srgbClr val="000000"/>
                </a:solidFill>
                <a:effectLst/>
                <a:latin typeface="Arial" panose="020B0604020202020204" pitchFamily="34" charset="0"/>
              </a:rPr>
              <a:t>status</a:t>
            </a:r>
            <a:r>
              <a:rPr lang="en-US" sz="4000" b="0" i="0" u="none" strike="noStrike" dirty="0">
                <a:solidFill>
                  <a:srgbClr val="000000"/>
                </a:solidFill>
                <a:effectLst/>
                <a:latin typeface="Arial" panose="020B0604020202020204" pitchFamily="34" charset="0"/>
              </a:rPr>
              <a:t>`: The "status" column likely describes the current status of the transaction or item. This information can be used to track the progress of orders or transactions, such as "Draft" or "Won."</a:t>
            </a:r>
            <a:endParaRPr lang="en-US" sz="4000" b="0" dirty="0">
              <a:effectLst/>
            </a:endParaRPr>
          </a:p>
          <a:p>
            <a:pPr rtl="0">
              <a:spcBef>
                <a:spcPts val="0"/>
              </a:spcBef>
              <a:spcAft>
                <a:spcPts val="1200"/>
              </a:spcAft>
            </a:pPr>
            <a:r>
              <a:rPr lang="en-US" sz="4000" b="0" i="0" u="none" strike="noStrike" dirty="0">
                <a:solidFill>
                  <a:srgbClr val="000000"/>
                </a:solidFill>
                <a:effectLst/>
                <a:latin typeface="Arial" panose="020B0604020202020204" pitchFamily="34" charset="0"/>
              </a:rPr>
              <a:t>7. `</a:t>
            </a:r>
            <a:r>
              <a:rPr lang="en-US" sz="4000" b="1" i="0" u="none" strike="noStrike" dirty="0">
                <a:solidFill>
                  <a:srgbClr val="000000"/>
                </a:solidFill>
                <a:effectLst/>
                <a:latin typeface="Arial" panose="020B0604020202020204" pitchFamily="34" charset="0"/>
              </a:rPr>
              <a:t>item type</a:t>
            </a:r>
            <a:r>
              <a:rPr lang="en-US" sz="4000" b="0" i="0" u="none" strike="noStrike" dirty="0">
                <a:solidFill>
                  <a:srgbClr val="000000"/>
                </a:solidFill>
                <a:effectLst/>
                <a:latin typeface="Arial" panose="020B0604020202020204" pitchFamily="34" charset="0"/>
              </a:rPr>
              <a:t>`: This column categorizes the type or category of the items being sold or produced. Understanding item types is essential for inventory categorization and business reporting.</a:t>
            </a:r>
            <a:endParaRPr lang="en-US" sz="4000" b="0" dirty="0">
              <a:effectLst/>
            </a:endParaRPr>
          </a:p>
          <a:p>
            <a:pPr rtl="0">
              <a:spcBef>
                <a:spcPts val="0"/>
              </a:spcBef>
              <a:spcAft>
                <a:spcPts val="1200"/>
              </a:spcAft>
            </a:pPr>
            <a:r>
              <a:rPr lang="en-US" sz="4000" b="0" i="0" u="none" strike="noStrike" dirty="0">
                <a:solidFill>
                  <a:srgbClr val="000000"/>
                </a:solidFill>
                <a:effectLst/>
                <a:latin typeface="Arial" panose="020B0604020202020204" pitchFamily="34" charset="0"/>
              </a:rPr>
              <a:t>8. `</a:t>
            </a:r>
            <a:r>
              <a:rPr lang="en-US" sz="4000" b="1" i="0" u="none" strike="noStrike" dirty="0">
                <a:solidFill>
                  <a:srgbClr val="000000"/>
                </a:solidFill>
                <a:effectLst/>
                <a:latin typeface="Arial" panose="020B0604020202020204" pitchFamily="34" charset="0"/>
              </a:rPr>
              <a:t>application</a:t>
            </a:r>
            <a:r>
              <a:rPr lang="en-US" sz="4000" b="0" i="0" u="none" strike="noStrike" dirty="0">
                <a:solidFill>
                  <a:srgbClr val="000000"/>
                </a:solidFill>
                <a:effectLst/>
                <a:latin typeface="Arial" panose="020B0604020202020204" pitchFamily="34" charset="0"/>
              </a:rPr>
              <a:t>`: The "application" column defines the specific use or application of the items. This information can help tailor marketing and product development efforts.</a:t>
            </a:r>
            <a:endParaRPr lang="en-US" sz="4000" b="0" dirty="0">
              <a:effectLst/>
            </a:endParaRPr>
          </a:p>
          <a:p>
            <a:pPr rtl="0">
              <a:spcBef>
                <a:spcPts val="0"/>
              </a:spcBef>
              <a:spcAft>
                <a:spcPts val="1200"/>
              </a:spcAft>
            </a:pPr>
            <a:r>
              <a:rPr lang="en-US" sz="4000" b="0" i="0" u="none" strike="noStrike" dirty="0">
                <a:solidFill>
                  <a:srgbClr val="000000"/>
                </a:solidFill>
                <a:effectLst/>
                <a:latin typeface="Arial" panose="020B0604020202020204" pitchFamily="34" charset="0"/>
              </a:rPr>
              <a:t>9. `</a:t>
            </a:r>
            <a:r>
              <a:rPr lang="en-US" sz="4000" b="1" i="0" u="none" strike="noStrike" dirty="0">
                <a:solidFill>
                  <a:srgbClr val="000000"/>
                </a:solidFill>
                <a:effectLst/>
                <a:latin typeface="Arial" panose="020B0604020202020204" pitchFamily="34" charset="0"/>
              </a:rPr>
              <a:t>thickness</a:t>
            </a:r>
            <a:r>
              <a:rPr lang="en-US" sz="4000" b="0" i="0" u="none" strike="noStrike" dirty="0">
                <a:solidFill>
                  <a:srgbClr val="000000"/>
                </a:solidFill>
                <a:effectLst/>
                <a:latin typeface="Arial" panose="020B0604020202020204" pitchFamily="34" charset="0"/>
              </a:rPr>
              <a:t>`: The "thickness" column provides details about the thickness of the items. It's critical when dealing with materials where thickness is a significant factor, such as metals or construction materials.</a:t>
            </a:r>
            <a:endParaRPr lang="en-US" sz="4000" b="0" dirty="0">
              <a:effectLst/>
            </a:endParaRPr>
          </a:p>
          <a:p>
            <a:pPr rtl="0">
              <a:spcBef>
                <a:spcPts val="0"/>
              </a:spcBef>
              <a:spcAft>
                <a:spcPts val="1200"/>
              </a:spcAft>
            </a:pPr>
            <a:r>
              <a:rPr lang="en-US" sz="4000" b="0" i="0" u="none" strike="noStrike" dirty="0">
                <a:solidFill>
                  <a:srgbClr val="000000"/>
                </a:solidFill>
                <a:effectLst/>
                <a:latin typeface="Arial" panose="020B0604020202020204" pitchFamily="34" charset="0"/>
              </a:rPr>
              <a:t>10. `</a:t>
            </a:r>
            <a:r>
              <a:rPr lang="en-US" sz="4000" b="1" i="0" u="none" strike="noStrike" dirty="0">
                <a:solidFill>
                  <a:srgbClr val="000000"/>
                </a:solidFill>
                <a:effectLst/>
                <a:latin typeface="Arial" panose="020B0604020202020204" pitchFamily="34" charset="0"/>
              </a:rPr>
              <a:t>width</a:t>
            </a:r>
            <a:r>
              <a:rPr lang="en-US" sz="4000" b="0" i="0" u="none" strike="noStrike" dirty="0">
                <a:solidFill>
                  <a:srgbClr val="000000"/>
                </a:solidFill>
                <a:effectLst/>
                <a:latin typeface="Arial" panose="020B0604020202020204" pitchFamily="34" charset="0"/>
              </a:rPr>
              <a:t>`: The "width" column specifies the width of the items. It's important for understanding the size and dimensions of the products.</a:t>
            </a:r>
            <a:endParaRPr lang="en-US" sz="4000" b="0" dirty="0">
              <a:effectLst/>
            </a:endParaRPr>
          </a:p>
          <a:p>
            <a:pPr rtl="0">
              <a:spcBef>
                <a:spcPts val="0"/>
              </a:spcBef>
              <a:spcAft>
                <a:spcPts val="1200"/>
              </a:spcAft>
            </a:pPr>
            <a:r>
              <a:rPr lang="en-US" sz="4000" b="0" i="0" u="none" strike="noStrike" dirty="0">
                <a:solidFill>
                  <a:srgbClr val="000000"/>
                </a:solidFill>
                <a:effectLst/>
                <a:latin typeface="Arial" panose="020B0604020202020204" pitchFamily="34" charset="0"/>
              </a:rPr>
              <a:t>11. `</a:t>
            </a:r>
            <a:r>
              <a:rPr lang="en-US" sz="4000" b="1" i="0" u="none" strike="noStrike" dirty="0" err="1">
                <a:solidFill>
                  <a:srgbClr val="000000"/>
                </a:solidFill>
                <a:effectLst/>
                <a:latin typeface="Arial" panose="020B0604020202020204" pitchFamily="34" charset="0"/>
              </a:rPr>
              <a:t>material_ref</a:t>
            </a:r>
            <a:r>
              <a:rPr lang="en-US" sz="4000" b="0" i="0" u="none" strike="noStrike" dirty="0">
                <a:solidFill>
                  <a:srgbClr val="000000"/>
                </a:solidFill>
                <a:effectLst/>
                <a:latin typeface="Arial" panose="020B0604020202020204" pitchFamily="34" charset="0"/>
              </a:rPr>
              <a:t>`: This column appears to be a reference or identifier for the material used in the items. It's essential for tracking the source or composition of the products.</a:t>
            </a:r>
            <a:endParaRPr lang="en-US" sz="4000" b="0" dirty="0">
              <a:effectLst/>
            </a:endParaRPr>
          </a:p>
          <a:p>
            <a:br>
              <a:rPr lang="en-US" dirty="0"/>
            </a:br>
            <a:endParaRPr lang="en-US" dirty="0"/>
          </a:p>
        </p:txBody>
      </p:sp>
      <p:sp>
        <p:nvSpPr>
          <p:cNvPr id="4" name="Content Placeholder 3">
            <a:extLst>
              <a:ext uri="{FF2B5EF4-FFF2-40B4-BE49-F238E27FC236}">
                <a16:creationId xmlns:a16="http://schemas.microsoft.com/office/drawing/2014/main" id="{5D22285C-E555-8083-0D45-85C0F7AE0B95}"/>
              </a:ext>
            </a:extLst>
          </p:cNvPr>
          <p:cNvSpPr>
            <a:spLocks noGrp="1"/>
          </p:cNvSpPr>
          <p:nvPr>
            <p:ph sz="half" idx="2"/>
          </p:nvPr>
        </p:nvSpPr>
        <p:spPr>
          <a:xfrm flipH="1">
            <a:off x="13139530" y="2120900"/>
            <a:ext cx="894522" cy="3748194"/>
          </a:xfrm>
        </p:spPr>
        <p:txBody>
          <a:bodyPr>
            <a:normAutofit fontScale="25000" lnSpcReduction="20000"/>
          </a:bodyPr>
          <a:lstStyle/>
          <a:p>
            <a:endParaRPr lang="en-US" dirty="0"/>
          </a:p>
        </p:txBody>
      </p:sp>
    </p:spTree>
    <p:extLst>
      <p:ext uri="{BB962C8B-B14F-4D97-AF65-F5344CB8AC3E}">
        <p14:creationId xmlns:p14="http://schemas.microsoft.com/office/powerpoint/2010/main" val="2621394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62D5-5AE0-5747-2739-F4AE94A60308}"/>
              </a:ext>
            </a:extLst>
          </p:cNvPr>
          <p:cNvSpPr>
            <a:spLocks noGrp="1"/>
          </p:cNvSpPr>
          <p:nvPr>
            <p:ph type="title"/>
          </p:nvPr>
        </p:nvSpPr>
        <p:spPr/>
        <p:txBody>
          <a:bodyPr/>
          <a:lstStyle/>
          <a:p>
            <a:r>
              <a:rPr lang="en-US" dirty="0"/>
              <a:t>TREATING THE DATA</a:t>
            </a:r>
          </a:p>
        </p:txBody>
      </p:sp>
      <p:sp>
        <p:nvSpPr>
          <p:cNvPr id="4" name="TextBox 3">
            <a:extLst>
              <a:ext uri="{FF2B5EF4-FFF2-40B4-BE49-F238E27FC236}">
                <a16:creationId xmlns:a16="http://schemas.microsoft.com/office/drawing/2014/main" id="{EBE3A16C-3FC7-2025-D75A-A070919E50EE}"/>
              </a:ext>
            </a:extLst>
          </p:cNvPr>
          <p:cNvSpPr txBox="1"/>
          <p:nvPr/>
        </p:nvSpPr>
        <p:spPr>
          <a:xfrm>
            <a:off x="901976" y="2003239"/>
            <a:ext cx="6097656" cy="923330"/>
          </a:xfrm>
          <a:prstGeom prst="rect">
            <a:avLst/>
          </a:prstGeom>
          <a:noFill/>
        </p:spPr>
        <p:txBody>
          <a:bodyPr wrap="square">
            <a:spAutoFit/>
          </a:bodyPr>
          <a:lstStyle/>
          <a:p>
            <a:pPr marL="285750" indent="-285750">
              <a:buFont typeface="Arial" panose="020B0604020202020204" pitchFamily="34" charset="0"/>
              <a:buChar char="•"/>
            </a:pPr>
            <a:r>
              <a:rPr lang="en-US" b="0" i="1" dirty="0">
                <a:solidFill>
                  <a:srgbClr val="408080"/>
                </a:solidFill>
                <a:effectLst/>
                <a:latin typeface="Courier New" panose="02070309020205020404" pitchFamily="49" charset="0"/>
              </a:rPr>
              <a:t>Dealing with data in wrong format</a:t>
            </a:r>
            <a:r>
              <a:rPr lang="en-US" b="0" i="0" dirty="0">
                <a:effectLst/>
                <a:latin typeface="Courier New" panose="02070309020205020404" pitchFamily="49" charset="0"/>
              </a:rPr>
              <a:t> </a:t>
            </a:r>
            <a:endParaRPr lang="en-US" b="0" i="1" dirty="0">
              <a:solidFill>
                <a:srgbClr val="408080"/>
              </a:solidFill>
              <a:effectLst/>
              <a:latin typeface="Courier New" panose="02070309020205020404" pitchFamily="49" charset="0"/>
            </a:endParaRPr>
          </a:p>
          <a:p>
            <a:pPr marL="285750" indent="-285750">
              <a:buFont typeface="Arial" panose="020B0604020202020204" pitchFamily="34" charset="0"/>
              <a:buChar char="•"/>
            </a:pPr>
            <a:r>
              <a:rPr lang="en-US" b="0" i="1" dirty="0">
                <a:solidFill>
                  <a:srgbClr val="408080"/>
                </a:solidFill>
                <a:effectLst/>
                <a:latin typeface="Courier New" panose="02070309020205020404" pitchFamily="49" charset="0"/>
              </a:rPr>
              <a:t>for categorical variables, this step is ignored</a:t>
            </a:r>
            <a:endParaRPr lang="en-US" dirty="0"/>
          </a:p>
        </p:txBody>
      </p:sp>
      <p:sp>
        <p:nvSpPr>
          <p:cNvPr id="6" name="TextBox 5">
            <a:extLst>
              <a:ext uri="{FF2B5EF4-FFF2-40B4-BE49-F238E27FC236}">
                <a16:creationId xmlns:a16="http://schemas.microsoft.com/office/drawing/2014/main" id="{5752689C-77AB-0349-1F44-275E98F83DD7}"/>
              </a:ext>
            </a:extLst>
          </p:cNvPr>
          <p:cNvSpPr txBox="1"/>
          <p:nvPr/>
        </p:nvSpPr>
        <p:spPr>
          <a:xfrm>
            <a:off x="901976" y="2926569"/>
            <a:ext cx="6097656" cy="646331"/>
          </a:xfrm>
          <a:prstGeom prst="rect">
            <a:avLst/>
          </a:prstGeom>
          <a:noFill/>
        </p:spPr>
        <p:txBody>
          <a:bodyPr wrap="square">
            <a:spAutoFit/>
          </a:bodyPr>
          <a:lstStyle/>
          <a:p>
            <a:pPr marL="285750" indent="-285750">
              <a:buFont typeface="Arial" panose="020B0604020202020204" pitchFamily="34" charset="0"/>
              <a:buChar char="•"/>
            </a:pPr>
            <a:r>
              <a:rPr lang="en-US" b="0" i="1" dirty="0">
                <a:solidFill>
                  <a:srgbClr val="408080"/>
                </a:solidFill>
                <a:effectLst/>
                <a:latin typeface="Courier New" panose="02070309020205020404" pitchFamily="49" charset="0"/>
              </a:rPr>
              <a:t>Checking Nan values and shape after dealing with data in wrong format</a:t>
            </a:r>
            <a:endParaRPr lang="en-US" dirty="0"/>
          </a:p>
        </p:txBody>
      </p:sp>
      <p:sp>
        <p:nvSpPr>
          <p:cNvPr id="8" name="TextBox 7">
            <a:extLst>
              <a:ext uri="{FF2B5EF4-FFF2-40B4-BE49-F238E27FC236}">
                <a16:creationId xmlns:a16="http://schemas.microsoft.com/office/drawing/2014/main" id="{E04D0F31-E79D-C99A-39AD-6C2D8C7F220E}"/>
              </a:ext>
            </a:extLst>
          </p:cNvPr>
          <p:cNvSpPr txBox="1"/>
          <p:nvPr/>
        </p:nvSpPr>
        <p:spPr>
          <a:xfrm>
            <a:off x="901976" y="3572900"/>
            <a:ext cx="6097656" cy="923330"/>
          </a:xfrm>
          <a:prstGeom prst="rect">
            <a:avLst/>
          </a:prstGeom>
          <a:noFill/>
        </p:spPr>
        <p:txBody>
          <a:bodyPr wrap="square">
            <a:spAutoFit/>
          </a:bodyPr>
          <a:lstStyle/>
          <a:p>
            <a:pPr marL="285750" indent="-285750">
              <a:buFont typeface="Arial" panose="020B0604020202020204" pitchFamily="34" charset="0"/>
              <a:buChar char="•"/>
            </a:pPr>
            <a:r>
              <a:rPr lang="en-US" b="0" i="1" dirty="0">
                <a:solidFill>
                  <a:srgbClr val="408080"/>
                </a:solidFill>
                <a:effectLst/>
                <a:latin typeface="Courier New" panose="02070309020205020404" pitchFamily="49" charset="0"/>
              </a:rPr>
              <a:t>Dealing with Missing Values</a:t>
            </a:r>
            <a:r>
              <a:rPr lang="en-US" b="0" i="0" dirty="0">
                <a:effectLst/>
                <a:latin typeface="Courier New" panose="02070309020205020404" pitchFamily="49" charset="0"/>
              </a:rPr>
              <a:t> </a:t>
            </a:r>
            <a:endParaRPr lang="en-US" i="1" dirty="0">
              <a:solidFill>
                <a:srgbClr val="408080"/>
              </a:solidFill>
              <a:latin typeface="Courier New" panose="02070309020205020404" pitchFamily="49" charset="0"/>
            </a:endParaRPr>
          </a:p>
          <a:p>
            <a:pPr marL="285750" indent="-285750">
              <a:buFont typeface="Arial" panose="020B0604020202020204" pitchFamily="34" charset="0"/>
              <a:buChar char="•"/>
            </a:pPr>
            <a:r>
              <a:rPr lang="en-US" b="0" i="1" dirty="0">
                <a:solidFill>
                  <a:srgbClr val="408080"/>
                </a:solidFill>
                <a:effectLst/>
                <a:latin typeface="Courier New" panose="02070309020205020404" pitchFamily="49" charset="0"/>
              </a:rPr>
              <a:t>material_ref has large set of null values, so replacing them with unknown</a:t>
            </a:r>
            <a:endParaRPr lang="en-US" dirty="0"/>
          </a:p>
        </p:txBody>
      </p:sp>
      <p:sp>
        <p:nvSpPr>
          <p:cNvPr id="10" name="TextBox 9">
            <a:extLst>
              <a:ext uri="{FF2B5EF4-FFF2-40B4-BE49-F238E27FC236}">
                <a16:creationId xmlns:a16="http://schemas.microsoft.com/office/drawing/2014/main" id="{6D64CE8F-2C3F-5A42-9D03-33C7326C44B7}"/>
              </a:ext>
            </a:extLst>
          </p:cNvPr>
          <p:cNvSpPr txBox="1"/>
          <p:nvPr/>
        </p:nvSpPr>
        <p:spPr>
          <a:xfrm>
            <a:off x="901976" y="4496230"/>
            <a:ext cx="6097656" cy="923330"/>
          </a:xfrm>
          <a:prstGeom prst="rect">
            <a:avLst/>
          </a:prstGeom>
          <a:noFill/>
        </p:spPr>
        <p:txBody>
          <a:bodyPr wrap="square">
            <a:spAutoFit/>
          </a:bodyPr>
          <a:lstStyle/>
          <a:p>
            <a:pPr marL="285750" indent="-285750">
              <a:buFont typeface="Arial" panose="020B0604020202020204" pitchFamily="34" charset="0"/>
              <a:buChar char="•"/>
            </a:pPr>
            <a:r>
              <a:rPr lang="en-US" b="0" i="1" dirty="0">
                <a:solidFill>
                  <a:srgbClr val="408080"/>
                </a:solidFill>
                <a:effectLst/>
                <a:latin typeface="Courier New" panose="02070309020205020404" pitchFamily="49" charset="0"/>
              </a:rPr>
              <a:t>deleting the remaining null values as they are less than 1% of data which can be neglected</a:t>
            </a:r>
            <a:endParaRPr lang="en-US" dirty="0"/>
          </a:p>
        </p:txBody>
      </p:sp>
    </p:spTree>
    <p:extLst>
      <p:ext uri="{BB962C8B-B14F-4D97-AF65-F5344CB8AC3E}">
        <p14:creationId xmlns:p14="http://schemas.microsoft.com/office/powerpoint/2010/main" val="195106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42C0-6285-E047-E757-FC73E520D467}"/>
              </a:ext>
            </a:extLst>
          </p:cNvPr>
          <p:cNvSpPr>
            <a:spLocks noGrp="1"/>
          </p:cNvSpPr>
          <p:nvPr>
            <p:ph type="title"/>
          </p:nvPr>
        </p:nvSpPr>
        <p:spPr/>
        <p:txBody>
          <a:bodyPr/>
          <a:lstStyle/>
          <a:p>
            <a:r>
              <a:rPr lang="en-US" dirty="0"/>
              <a:t>DATASET AFTER CLEANING</a:t>
            </a:r>
          </a:p>
        </p:txBody>
      </p:sp>
      <p:pic>
        <p:nvPicPr>
          <p:cNvPr id="4" name="Picture 3">
            <a:extLst>
              <a:ext uri="{FF2B5EF4-FFF2-40B4-BE49-F238E27FC236}">
                <a16:creationId xmlns:a16="http://schemas.microsoft.com/office/drawing/2014/main" id="{C588CF36-5DDF-235E-0397-909B2B6B5E96}"/>
              </a:ext>
            </a:extLst>
          </p:cNvPr>
          <p:cNvPicPr>
            <a:picLocks noChangeAspect="1"/>
          </p:cNvPicPr>
          <p:nvPr/>
        </p:nvPicPr>
        <p:blipFill>
          <a:blip r:embed="rId2"/>
          <a:stretch>
            <a:fillRect/>
          </a:stretch>
        </p:blipFill>
        <p:spPr>
          <a:xfrm>
            <a:off x="2599082" y="2258460"/>
            <a:ext cx="4191000" cy="3533775"/>
          </a:xfrm>
          <a:prstGeom prst="rect">
            <a:avLst/>
          </a:prstGeom>
        </p:spPr>
      </p:pic>
    </p:spTree>
    <p:extLst>
      <p:ext uri="{BB962C8B-B14F-4D97-AF65-F5344CB8AC3E}">
        <p14:creationId xmlns:p14="http://schemas.microsoft.com/office/powerpoint/2010/main" val="2333339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69A22-6E11-45A7-D74A-BC1C63EE4987}"/>
              </a:ext>
            </a:extLst>
          </p:cNvPr>
          <p:cNvSpPr txBox="1"/>
          <p:nvPr/>
        </p:nvSpPr>
        <p:spPr>
          <a:xfrm>
            <a:off x="365263" y="212899"/>
            <a:ext cx="6097656" cy="646331"/>
          </a:xfrm>
          <a:prstGeom prst="rect">
            <a:avLst/>
          </a:prstGeom>
          <a:noFill/>
        </p:spPr>
        <p:txBody>
          <a:bodyPr wrap="square">
            <a:spAutoFit/>
          </a:bodyPr>
          <a:lstStyle/>
          <a:p>
            <a:r>
              <a:rPr lang="en-US" sz="1800" dirty="0"/>
              <a:t>EDA AND PLOTTING</a:t>
            </a:r>
          </a:p>
          <a:p>
            <a:endParaRPr lang="en-US" dirty="0"/>
          </a:p>
        </p:txBody>
      </p:sp>
      <p:pic>
        <p:nvPicPr>
          <p:cNvPr id="4" name="Picture 2">
            <a:extLst>
              <a:ext uri="{FF2B5EF4-FFF2-40B4-BE49-F238E27FC236}">
                <a16:creationId xmlns:a16="http://schemas.microsoft.com/office/drawing/2014/main" id="{AD8425DD-17D6-4CB1-88BE-C06B75DD7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39" y="725378"/>
            <a:ext cx="3563178" cy="270362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D6C05A34-C615-3F84-E115-44C18DC7A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012" y="725377"/>
            <a:ext cx="3940866" cy="27036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4C0A3B4-4717-C205-B2FA-B450764682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4268" y="725377"/>
            <a:ext cx="3604831" cy="270362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FD7DDD4-08F2-194E-B394-F772217F29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56" y="3428998"/>
            <a:ext cx="3740573" cy="289822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7416A250-342C-BB0C-D7EC-28CBA5A68B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409" y="3510440"/>
            <a:ext cx="3940867" cy="281678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0009F656-3659-7E64-B04E-30AFC8C601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6396" y="3510440"/>
            <a:ext cx="3740573" cy="2703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472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EDAEAD-2931-3F0D-8977-50A6ED338B29}"/>
              </a:ext>
            </a:extLst>
          </p:cNvPr>
          <p:cNvSpPr txBox="1"/>
          <p:nvPr/>
        </p:nvSpPr>
        <p:spPr>
          <a:xfrm>
            <a:off x="451236" y="2221899"/>
            <a:ext cx="6426641" cy="3354765"/>
          </a:xfrm>
          <a:prstGeom prst="rect">
            <a:avLst/>
          </a:prstGeom>
          <a:noFill/>
        </p:spPr>
        <p:txBody>
          <a:bodyPr wrap="square">
            <a:spAutoFit/>
          </a:bodyPr>
          <a:lstStyle/>
          <a:p>
            <a:pPr marL="285750" indent="-285750">
              <a:buFont typeface="Arial" panose="020B0604020202020204" pitchFamily="34" charset="0"/>
              <a:buChar char="•"/>
            </a:pPr>
            <a:r>
              <a:rPr lang="en-US" dirty="0"/>
              <a:t>Quantity tons, thickness , selling price are highly skewed.</a:t>
            </a:r>
          </a:p>
          <a:p>
            <a:pPr marL="285750" indent="-285750">
              <a:buFont typeface="Arial" panose="020B0604020202020204" pitchFamily="34" charset="0"/>
              <a:buChar char="•"/>
            </a:pPr>
            <a:r>
              <a:rPr lang="en-US" dirty="0"/>
              <a:t>After checking skewness , we check for any negative values in thickness, selling price, and quantity tons and if present they are changed to zero.</a:t>
            </a:r>
          </a:p>
          <a:p>
            <a:pPr algn="ctr"/>
            <a:r>
              <a:rPr lang="en-US" sz="2000" b="1" dirty="0"/>
              <a:t>TAKING LOGRAITHMS</a:t>
            </a:r>
          </a:p>
          <a:p>
            <a:pPr marL="342900" indent="-342900">
              <a:buFont typeface="Arial" panose="020B0604020202020204" pitchFamily="34" charset="0"/>
              <a:buChar char="•"/>
            </a:pPr>
            <a:r>
              <a:rPr lang="en-US" sz="2000" dirty="0"/>
              <a:t>Logarithms are taken to handle</a:t>
            </a:r>
          </a:p>
          <a:p>
            <a:pPr marL="342900" indent="-342900">
              <a:buFont typeface="Arial" panose="020B0604020202020204" pitchFamily="34" charset="0"/>
              <a:buChar char="•"/>
            </a:pPr>
            <a:r>
              <a:rPr lang="en-US" sz="2000" b="1" i="0" dirty="0">
                <a:effectLst/>
                <a:latin typeface="Söhne"/>
              </a:rPr>
              <a:t>Handling Skewed Data</a:t>
            </a:r>
          </a:p>
          <a:p>
            <a:pPr marL="342900" indent="-342900">
              <a:buFont typeface="Arial" panose="020B0604020202020204" pitchFamily="34" charset="0"/>
              <a:buChar char="•"/>
            </a:pPr>
            <a:r>
              <a:rPr lang="en-US" sz="2000" b="1" i="0" dirty="0">
                <a:effectLst/>
                <a:latin typeface="Söhne"/>
              </a:rPr>
              <a:t>Stabilizing Variance</a:t>
            </a:r>
            <a:endParaRPr lang="en-US" sz="2000" b="1" dirty="0">
              <a:latin typeface="Söhne"/>
            </a:endParaRPr>
          </a:p>
          <a:p>
            <a:pPr marL="342900" indent="-342900">
              <a:buFont typeface="Arial" panose="020B0604020202020204" pitchFamily="34" charset="0"/>
              <a:buChar char="•"/>
            </a:pPr>
            <a:r>
              <a:rPr lang="en-US" sz="2000" b="1" i="0" dirty="0">
                <a:effectLst/>
                <a:latin typeface="Söhne"/>
              </a:rPr>
              <a:t>Normalizing Data</a:t>
            </a:r>
          </a:p>
          <a:p>
            <a:pPr marL="342900" indent="-342900">
              <a:buFont typeface="Arial" panose="020B0604020202020204" pitchFamily="34" charset="0"/>
              <a:buChar char="•"/>
            </a:pPr>
            <a:r>
              <a:rPr lang="en-US" sz="2000" b="1" i="0" dirty="0">
                <a:effectLst/>
                <a:latin typeface="Söhne"/>
              </a:rPr>
              <a:t>Equalizing Effects</a:t>
            </a:r>
            <a:endParaRPr lang="en-US" sz="2000" b="1" dirty="0">
              <a:latin typeface="Söhne"/>
            </a:endParaRPr>
          </a:p>
          <a:p>
            <a:pPr marL="342900" indent="-342900">
              <a:buFont typeface="Arial" panose="020B0604020202020204" pitchFamily="34" charset="0"/>
              <a:buChar char="•"/>
            </a:pPr>
            <a:r>
              <a:rPr lang="en-US" sz="2000" b="1" i="0" dirty="0">
                <a:effectLst/>
                <a:latin typeface="Söhne"/>
              </a:rPr>
              <a:t>Interpretability</a:t>
            </a:r>
            <a:endParaRPr lang="en-US" sz="2000" dirty="0"/>
          </a:p>
        </p:txBody>
      </p:sp>
      <p:sp>
        <p:nvSpPr>
          <p:cNvPr id="4" name="Title 3">
            <a:extLst>
              <a:ext uri="{FF2B5EF4-FFF2-40B4-BE49-F238E27FC236}">
                <a16:creationId xmlns:a16="http://schemas.microsoft.com/office/drawing/2014/main" id="{602D7C2F-FE5C-DE53-CA3A-90E11131D64F}"/>
              </a:ext>
            </a:extLst>
          </p:cNvPr>
          <p:cNvSpPr>
            <a:spLocks noGrp="1"/>
          </p:cNvSpPr>
          <p:nvPr>
            <p:ph type="title"/>
          </p:nvPr>
        </p:nvSpPr>
        <p:spPr>
          <a:xfrm>
            <a:off x="451237" y="-399197"/>
            <a:ext cx="10058400" cy="1450757"/>
          </a:xfrm>
        </p:spPr>
        <p:txBody>
          <a:bodyPr/>
          <a:lstStyle/>
          <a:p>
            <a:r>
              <a:rPr lang="en-US" sz="2000" dirty="0"/>
              <a:t>INFERENCE:</a:t>
            </a:r>
            <a:br>
              <a:rPr lang="en-US" dirty="0"/>
            </a:br>
            <a:endParaRPr lang="en-US" dirty="0"/>
          </a:p>
        </p:txBody>
      </p:sp>
    </p:spTree>
    <p:extLst>
      <p:ext uri="{BB962C8B-B14F-4D97-AF65-F5344CB8AC3E}">
        <p14:creationId xmlns:p14="http://schemas.microsoft.com/office/powerpoint/2010/main" val="4288076856"/>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353</TotalTime>
  <Words>1596</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-apple-system</vt:lpstr>
      <vt:lpstr>Arial</vt:lpstr>
      <vt:lpstr>Arial Unicode MS</vt:lpstr>
      <vt:lpstr>Bookman Old Style</vt:lpstr>
      <vt:lpstr>Calibri</vt:lpstr>
      <vt:lpstr>Courier New</vt:lpstr>
      <vt:lpstr>Franklin Gothic Book</vt:lpstr>
      <vt:lpstr>Söhne</vt:lpstr>
      <vt:lpstr>Custom</vt:lpstr>
      <vt:lpstr>Enhancing Copper Industry Efficiency with Machine Learning</vt:lpstr>
      <vt:lpstr>PowerPoint Presentation</vt:lpstr>
      <vt:lpstr>PowerPoint Presentation</vt:lpstr>
      <vt:lpstr>DATASET INFORMATION: TOTAL ROWS:33540 COLUMNS:14</vt:lpstr>
      <vt:lpstr>About the Data</vt:lpstr>
      <vt:lpstr>TREATING THE DATA</vt:lpstr>
      <vt:lpstr>DATASET AFTER CLEANING</vt:lpstr>
      <vt:lpstr>PowerPoint Presentation</vt:lpstr>
      <vt:lpstr>INFERENCE: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Copper Industry Efficiency with Machine Learning</dc:title>
  <dc:creator>senthil kumar</dc:creator>
  <cp:lastModifiedBy>senthil kumar</cp:lastModifiedBy>
  <cp:revision>1</cp:revision>
  <dcterms:created xsi:type="dcterms:W3CDTF">2023-12-13T15:41:55Z</dcterms:created>
  <dcterms:modified xsi:type="dcterms:W3CDTF">2023-12-13T21:35:03Z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