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79C48BA-3FAF-4117-A713-BE3B2DCF5C6A}">
  <a:tblStyle styleId="{879C48BA-3FAF-4117-A713-BE3B2DCF5C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418" y="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659052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35ff5ab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35ff5a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e71dde9d9_1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e71dde9d9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f5b9f39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f5b9f39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f5b9f394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f5b9f39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f5b9f394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f5b9f39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f5b9f394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f5b9f394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f5b9f394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f5b9f394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e71dde9d9_1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e71dde9d9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e1dae22f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1dae22f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dd956a1f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dd956a1f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dd956a1fa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dd956a1f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e2b99b3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e2b99b3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f35ff5ab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f35ff5ab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4f35ff5ab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4f35ff5ab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35ff5ab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35ff5ab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f35ff5ab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f35ff5ab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f35ff5ab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f35ff5ab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euf4J6ocUTqgL05apzeHcQpaUwBN_7CuwJHMLltSJwY/edi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publication/328746080_Classification_of_Multi-class_Microarray_Cancer_Data_Using_Ensemble_Learning_Method_Proceedings_of_DAL_201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14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465625" y="438200"/>
            <a:ext cx="8520600" cy="569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solidFill>
                  <a:schemeClr val="dk1"/>
                </a:solidFill>
                <a:latin typeface="Times New Roman"/>
                <a:ea typeface="Times New Roman"/>
                <a:cs typeface="Times New Roman"/>
                <a:sym typeface="Times New Roman"/>
              </a:rPr>
              <a:t>LUNG CANCER PREDICTION USING PREDICTIVE ANALYTICS</a:t>
            </a:r>
            <a:endParaRPr sz="24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dirty="0">
              <a:latin typeface="Times New Roman"/>
              <a:ea typeface="Times New Roman"/>
              <a:cs typeface="Times New Roman"/>
              <a:sym typeface="Times New Roman"/>
            </a:endParaRPr>
          </a:p>
          <a:p>
            <a:pPr marL="0" lvl="0" indent="0" algn="just" rtl="0">
              <a:lnSpc>
                <a:spcPct val="115000"/>
              </a:lnSpc>
              <a:spcBef>
                <a:spcPts val="1600"/>
              </a:spcBef>
              <a:spcAft>
                <a:spcPts val="0"/>
              </a:spcAft>
              <a:buNone/>
            </a:pPr>
            <a:endParaRPr sz="2400" dirty="0">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r>
              <a:rPr lang="en-GB" sz="1800" dirty="0">
                <a:solidFill>
                  <a:srgbClr val="000000"/>
                </a:solidFill>
                <a:latin typeface="Times New Roman"/>
                <a:ea typeface="Times New Roman"/>
                <a:cs typeface="Times New Roman"/>
                <a:sym typeface="Times New Roman"/>
              </a:rPr>
              <a:t>GUIDE DETAILS:                                                                            STUDENT DETAILS:</a:t>
            </a:r>
            <a:endParaRPr sz="1800" dirty="0">
              <a:solidFill>
                <a:srgbClr val="000000"/>
              </a:solidFill>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GB" sz="1800" dirty="0" err="1">
                <a:solidFill>
                  <a:srgbClr val="000000"/>
                </a:solidFill>
                <a:latin typeface="Times New Roman"/>
                <a:ea typeface="Times New Roman"/>
                <a:cs typeface="Times New Roman"/>
                <a:sym typeface="Times New Roman"/>
              </a:rPr>
              <a:t>Mr.Sathish.R</a:t>
            </a:r>
            <a:r>
              <a:rPr lang="en-GB" sz="1800" dirty="0">
                <a:solidFill>
                  <a:srgbClr val="000000"/>
                </a:solidFill>
                <a:latin typeface="Times New Roman"/>
                <a:ea typeface="Times New Roman"/>
                <a:cs typeface="Times New Roman"/>
                <a:sym typeface="Times New Roman"/>
              </a:rPr>
              <a:t> AP/IT                                                                           </a:t>
            </a:r>
            <a:r>
              <a:rPr lang="en-GB" sz="1800" dirty="0" err="1">
                <a:solidFill>
                  <a:srgbClr val="000000"/>
                </a:solidFill>
                <a:latin typeface="Times New Roman"/>
                <a:ea typeface="Times New Roman"/>
                <a:cs typeface="Times New Roman"/>
                <a:sym typeface="Times New Roman"/>
              </a:rPr>
              <a:t>Nandhisha</a:t>
            </a:r>
            <a:r>
              <a:rPr lang="en-GB" sz="1800" dirty="0">
                <a:solidFill>
                  <a:srgbClr val="000000"/>
                </a:solidFill>
                <a:latin typeface="Times New Roman"/>
                <a:ea typeface="Times New Roman"/>
                <a:cs typeface="Times New Roman"/>
                <a:sym typeface="Times New Roman"/>
              </a:rPr>
              <a:t> S</a:t>
            </a:r>
            <a:endParaRPr sz="1800" dirty="0">
              <a:solidFill>
                <a:srgbClr val="000000"/>
              </a:solidFill>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GB" sz="1800">
                <a:solidFill>
                  <a:srgbClr val="000000"/>
                </a:solidFill>
                <a:latin typeface="Times New Roman"/>
                <a:ea typeface="Times New Roman"/>
                <a:cs typeface="Times New Roman"/>
                <a:sym typeface="Times New Roman"/>
              </a:rPr>
              <a:t> 						</a:t>
            </a:r>
            <a:r>
              <a:rPr lang="en-GB" sz="1800" smtClean="0">
                <a:solidFill>
                  <a:srgbClr val="000000"/>
                </a:solidFill>
                <a:latin typeface="Times New Roman"/>
                <a:ea typeface="Times New Roman"/>
                <a:cs typeface="Times New Roman"/>
                <a:sym typeface="Times New Roman"/>
              </a:rPr>
              <a:t>          </a:t>
            </a:r>
            <a:r>
              <a:rPr lang="en-GB" sz="1800" dirty="0" err="1">
                <a:solidFill>
                  <a:srgbClr val="000000"/>
                </a:solidFill>
                <a:latin typeface="Times New Roman"/>
                <a:ea typeface="Times New Roman"/>
                <a:cs typeface="Times New Roman"/>
                <a:sym typeface="Times New Roman"/>
              </a:rPr>
              <a:t>Nivetha</a:t>
            </a:r>
            <a:r>
              <a:rPr lang="en-GB" sz="1800" dirty="0">
                <a:solidFill>
                  <a:srgbClr val="000000"/>
                </a:solidFill>
                <a:latin typeface="Times New Roman"/>
                <a:ea typeface="Times New Roman"/>
                <a:cs typeface="Times New Roman"/>
                <a:sym typeface="Times New Roman"/>
              </a:rPr>
              <a:t> M</a:t>
            </a:r>
            <a:endParaRPr sz="1800" dirty="0">
              <a:solidFill>
                <a:srgbClr val="000000"/>
              </a:solidFill>
              <a:latin typeface="Times New Roman"/>
              <a:ea typeface="Times New Roman"/>
              <a:cs typeface="Times New Roman"/>
              <a:sym typeface="Times New Roman"/>
            </a:endParaRPr>
          </a:p>
          <a:p>
            <a:pPr marL="0" lvl="0" indent="0" algn="just" rtl="0">
              <a:lnSpc>
                <a:spcPct val="115000"/>
              </a:lnSpc>
              <a:spcBef>
                <a:spcPts val="1600"/>
              </a:spcBef>
              <a:spcAft>
                <a:spcPts val="0"/>
              </a:spcAft>
              <a:buNone/>
            </a:pPr>
            <a:r>
              <a:rPr lang="en-GB" sz="1800" dirty="0">
                <a:solidFill>
                  <a:srgbClr val="000000"/>
                </a:solidFill>
                <a:latin typeface="Times New Roman"/>
                <a:ea typeface="Times New Roman"/>
                <a:cs typeface="Times New Roman"/>
                <a:sym typeface="Times New Roman"/>
              </a:rPr>
              <a:t>                                                                                                           </a:t>
            </a:r>
            <a:r>
              <a:rPr lang="en-GB" sz="1800" dirty="0" err="1">
                <a:solidFill>
                  <a:srgbClr val="000000"/>
                </a:solidFill>
                <a:latin typeface="Times New Roman"/>
                <a:ea typeface="Times New Roman"/>
                <a:cs typeface="Times New Roman"/>
                <a:sym typeface="Times New Roman"/>
              </a:rPr>
              <a:t>Sudha</a:t>
            </a:r>
            <a:r>
              <a:rPr lang="en-GB" sz="1800" dirty="0">
                <a:solidFill>
                  <a:srgbClr val="000000"/>
                </a:solidFill>
                <a:latin typeface="Times New Roman"/>
                <a:ea typeface="Times New Roman"/>
                <a:cs typeface="Times New Roman"/>
                <a:sym typeface="Times New Roman"/>
              </a:rPr>
              <a:t> P</a:t>
            </a:r>
            <a:endParaRPr sz="1800" dirty="0">
              <a:solidFill>
                <a:srgbClr val="000000"/>
              </a:solidFill>
              <a:latin typeface="Times New Roman"/>
              <a:ea typeface="Times New Roman"/>
              <a:cs typeface="Times New Roman"/>
              <a:sym typeface="Times New Roman"/>
            </a:endParaRPr>
          </a:p>
          <a:p>
            <a:pPr marL="5486400" lvl="0" indent="457200" algn="l" rtl="0">
              <a:lnSpc>
                <a:spcPct val="115000"/>
              </a:lnSpc>
              <a:spcBef>
                <a:spcPts val="1600"/>
              </a:spcBef>
              <a:spcAft>
                <a:spcPts val="0"/>
              </a:spcAft>
              <a:buClr>
                <a:schemeClr val="dk1"/>
              </a:buClr>
              <a:buSzPts val="1100"/>
              <a:buFont typeface="Arial"/>
              <a:buNone/>
            </a:pPr>
            <a:endParaRPr sz="1800" dirty="0">
              <a:solidFill>
                <a:srgbClr val="000000"/>
              </a:solidFill>
              <a:latin typeface="Times New Roman"/>
              <a:ea typeface="Times New Roman"/>
              <a:cs typeface="Times New Roman"/>
              <a:sym typeface="Times New Roman"/>
            </a:endParaRPr>
          </a:p>
          <a:p>
            <a:pPr marL="5486400" lvl="0" indent="457200" algn="l" rtl="0">
              <a:lnSpc>
                <a:spcPct val="115000"/>
              </a:lnSpc>
              <a:spcBef>
                <a:spcPts val="160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5486400" lvl="0" indent="457200" algn="l" rtl="0">
              <a:lnSpc>
                <a:spcPct val="115000"/>
              </a:lnSpc>
              <a:spcBef>
                <a:spcPts val="160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lvl="0" indent="0" algn="ctr" rtl="0">
              <a:spcBef>
                <a:spcPts val="160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7" name="Google Shape;117;p22"/>
          <p:cNvSpPr txBox="1">
            <a:spLocks noGrp="1"/>
          </p:cNvSpPr>
          <p:nvPr>
            <p:ph type="title"/>
          </p:nvPr>
        </p:nvSpPr>
        <p:spPr>
          <a:xfrm>
            <a:off x="311700" y="162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118" name="Google Shape;118;p22"/>
          <p:cNvSpPr txBox="1">
            <a:spLocks noGrp="1"/>
          </p:cNvSpPr>
          <p:nvPr>
            <p:ph type="body" idx="1"/>
          </p:nvPr>
        </p:nvSpPr>
        <p:spPr>
          <a:xfrm>
            <a:off x="311700" y="608400"/>
            <a:ext cx="8520600" cy="45351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Clr>
                <a:schemeClr val="dk1"/>
              </a:buClr>
              <a:buSzPts val="1100"/>
              <a:buFont typeface="Arial"/>
              <a:buNone/>
            </a:pPr>
            <a:r>
              <a:rPr lang="en-GB" b="1">
                <a:solidFill>
                  <a:schemeClr val="dk1"/>
                </a:solidFill>
                <a:latin typeface="Times New Roman"/>
                <a:ea typeface="Times New Roman"/>
                <a:cs typeface="Times New Roman"/>
                <a:sym typeface="Times New Roman"/>
              </a:rPr>
              <a:t> DATA COLLECTION:</a:t>
            </a:r>
            <a:endParaRPr b="1">
              <a:solidFill>
                <a:schemeClr val="dk1"/>
              </a:solidFill>
              <a:latin typeface="Times New Roman"/>
              <a:ea typeface="Times New Roman"/>
              <a:cs typeface="Times New Roman"/>
              <a:sym typeface="Times New Roman"/>
            </a:endParaRPr>
          </a:p>
          <a:p>
            <a:pPr marL="0" lvl="0" indent="0" algn="l" rtl="0">
              <a:spcBef>
                <a:spcPts val="400"/>
              </a:spcBef>
              <a:spcAft>
                <a:spcPts val="0"/>
              </a:spcAft>
              <a:buNone/>
            </a:pPr>
            <a:r>
              <a:rPr lang="en-GB">
                <a:solidFill>
                  <a:schemeClr val="dk1"/>
                </a:solidFill>
                <a:latin typeface="Times New Roman"/>
                <a:ea typeface="Times New Roman"/>
                <a:cs typeface="Times New Roman"/>
                <a:sym typeface="Times New Roman"/>
              </a:rPr>
              <a:t>Our dataset contains the lung cancer symptoms and it contains numerical values(1 &amp; 2)</a:t>
            </a:r>
            <a:endParaRPr>
              <a:solidFill>
                <a:schemeClr val="dk1"/>
              </a:solidFill>
              <a:latin typeface="Times New Roman"/>
              <a:ea typeface="Times New Roman"/>
              <a:cs typeface="Times New Roman"/>
              <a:sym typeface="Times New Roman"/>
            </a:endParaRPr>
          </a:p>
          <a:p>
            <a:pPr marL="0" lvl="0" indent="0" algn="l" rtl="0">
              <a:spcBef>
                <a:spcPts val="40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 1 = patient is affected and 2=patient is not affected. The attributes in dataset are</a:t>
            </a:r>
            <a:endParaRPr>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graphicFrame>
        <p:nvGraphicFramePr>
          <p:cNvPr id="119" name="Google Shape;119;p22"/>
          <p:cNvGraphicFramePr/>
          <p:nvPr/>
        </p:nvGraphicFramePr>
        <p:xfrm>
          <a:off x="625925" y="2046875"/>
          <a:ext cx="2216550" cy="2959425"/>
        </p:xfrm>
        <a:graphic>
          <a:graphicData uri="http://schemas.openxmlformats.org/drawingml/2006/table">
            <a:tbl>
              <a:tblPr>
                <a:noFill/>
                <a:tableStyleId>{879C48BA-3FAF-4117-A713-BE3B2DCF5C6A}</a:tableStyleId>
              </a:tblPr>
              <a:tblGrid>
                <a:gridCol w="2216550"/>
              </a:tblGrid>
              <a:tr h="477350">
                <a:tc>
                  <a:txBody>
                    <a:bodyPr/>
                    <a:lstStyle/>
                    <a:p>
                      <a:pPr marL="0" lvl="0" indent="0" algn="l" rtl="0">
                        <a:spcBef>
                          <a:spcPts val="0"/>
                        </a:spcBef>
                        <a:spcAft>
                          <a:spcPts val="0"/>
                        </a:spcAft>
                        <a:buNone/>
                      </a:pPr>
                      <a:r>
                        <a:rPr lang="en-GB" sz="1600">
                          <a:latin typeface="Times New Roman"/>
                          <a:ea typeface="Times New Roman"/>
                          <a:cs typeface="Times New Roman"/>
                          <a:sym typeface="Times New Roman"/>
                        </a:rPr>
                        <a:t>ATTRIBUTES</a:t>
                      </a:r>
                      <a:endParaRPr sz="1600">
                        <a:latin typeface="Times New Roman"/>
                        <a:ea typeface="Times New Roman"/>
                        <a:cs typeface="Times New Roman"/>
                        <a:sym typeface="Times New Roman"/>
                      </a:endParaRPr>
                    </a:p>
                  </a:txBody>
                  <a:tcPr marL="91425" marR="91425" marT="91425" marB="91425"/>
                </a:tc>
              </a:tr>
              <a:tr h="477350">
                <a:tc>
                  <a:txBody>
                    <a:bodyPr/>
                    <a:lstStyle/>
                    <a:p>
                      <a:pPr marL="0" lvl="0" indent="0" algn="l" rtl="0">
                        <a:spcBef>
                          <a:spcPts val="0"/>
                        </a:spcBef>
                        <a:spcAft>
                          <a:spcPts val="0"/>
                        </a:spcAft>
                        <a:buNone/>
                      </a:pPr>
                      <a:r>
                        <a:rPr lang="en-GB" sz="1600">
                          <a:latin typeface="Times New Roman"/>
                          <a:ea typeface="Times New Roman"/>
                          <a:cs typeface="Times New Roman"/>
                          <a:sym typeface="Times New Roman"/>
                        </a:rPr>
                        <a:t>PATIENT ID</a:t>
                      </a:r>
                      <a:endParaRPr sz="1600">
                        <a:latin typeface="Times New Roman"/>
                        <a:ea typeface="Times New Roman"/>
                        <a:cs typeface="Times New Roman"/>
                        <a:sym typeface="Times New Roman"/>
                      </a:endParaRPr>
                    </a:p>
                  </a:txBody>
                  <a:tcPr marL="91425" marR="91425" marT="91425" marB="91425"/>
                </a:tc>
              </a:tr>
              <a:tr h="551925">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AGE</a:t>
                      </a:r>
                      <a:endParaRPr sz="1600">
                        <a:latin typeface="Times New Roman"/>
                        <a:ea typeface="Times New Roman"/>
                        <a:cs typeface="Times New Roman"/>
                        <a:sym typeface="Times New Roman"/>
                      </a:endParaRPr>
                    </a:p>
                  </a:txBody>
                  <a:tcPr marL="91425" marR="91425" marT="91425" marB="91425"/>
                </a:tc>
              </a:tr>
              <a:tr h="551925">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GENDER</a:t>
                      </a:r>
                      <a:endParaRPr sz="1600">
                        <a:latin typeface="Times New Roman"/>
                        <a:ea typeface="Times New Roman"/>
                        <a:cs typeface="Times New Roman"/>
                        <a:sym typeface="Times New Roman"/>
                      </a:endParaRPr>
                    </a:p>
                  </a:txBody>
                  <a:tcPr marL="91425" marR="91425" marT="91425" marB="91425"/>
                </a:tc>
              </a:tr>
              <a:tr h="900875">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ALCOHOL CONSUMING</a:t>
                      </a:r>
                      <a:endParaRPr sz="1600">
                        <a:latin typeface="Times New Roman"/>
                        <a:ea typeface="Times New Roman"/>
                        <a:cs typeface="Times New Roman"/>
                        <a:sym typeface="Times New Roman"/>
                      </a:endParaRPr>
                    </a:p>
                  </a:txBody>
                  <a:tcPr marL="91425" marR="91425" marT="91425" marB="91425"/>
                </a:tc>
              </a:tr>
            </a:tbl>
          </a:graphicData>
        </a:graphic>
      </p:graphicFrame>
      <p:graphicFrame>
        <p:nvGraphicFramePr>
          <p:cNvPr id="120" name="Google Shape;120;p22"/>
          <p:cNvGraphicFramePr/>
          <p:nvPr/>
        </p:nvGraphicFramePr>
        <p:xfrm>
          <a:off x="3286713" y="1950900"/>
          <a:ext cx="2668825" cy="3023436"/>
        </p:xfrm>
        <a:graphic>
          <a:graphicData uri="http://schemas.openxmlformats.org/drawingml/2006/table">
            <a:tbl>
              <a:tblPr>
                <a:noFill/>
                <a:tableStyleId>{879C48BA-3FAF-4117-A713-BE3B2DCF5C6A}</a:tableStyleId>
              </a:tblPr>
              <a:tblGrid>
                <a:gridCol w="2668825"/>
              </a:tblGrid>
              <a:tr h="451075">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SMOKING</a:t>
                      </a:r>
                      <a:endParaRPr sz="1600">
                        <a:latin typeface="Times New Roman"/>
                        <a:ea typeface="Times New Roman"/>
                        <a:cs typeface="Times New Roman"/>
                        <a:sym typeface="Times New Roman"/>
                      </a:endParaRPr>
                    </a:p>
                  </a:txBody>
                  <a:tcPr marL="91425" marR="91425" marT="91425" marB="91425"/>
                </a:tc>
              </a:tr>
              <a:tr h="451075">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PEER PRESSURE</a:t>
                      </a:r>
                      <a:endParaRPr sz="1600">
                        <a:latin typeface="Times New Roman"/>
                        <a:ea typeface="Times New Roman"/>
                        <a:cs typeface="Times New Roman"/>
                        <a:sym typeface="Times New Roman"/>
                      </a:endParaRPr>
                    </a:p>
                  </a:txBody>
                  <a:tcPr marL="91425" marR="91425" marT="91425" marB="91425"/>
                </a:tc>
              </a:tr>
              <a:tr h="451075">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FATIGUE</a:t>
                      </a:r>
                      <a:endParaRPr sz="1600">
                        <a:latin typeface="Times New Roman"/>
                        <a:ea typeface="Times New Roman"/>
                        <a:cs typeface="Times New Roman"/>
                        <a:sym typeface="Times New Roman"/>
                      </a:endParaRPr>
                    </a:p>
                  </a:txBody>
                  <a:tcPr marL="91425" marR="91425" marT="91425" marB="91425"/>
                </a:tc>
              </a:tr>
              <a:tr h="451075">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ALLERGY</a:t>
                      </a:r>
                      <a:endParaRPr sz="1600">
                        <a:latin typeface="Times New Roman"/>
                        <a:ea typeface="Times New Roman"/>
                        <a:cs typeface="Times New Roman"/>
                        <a:sym typeface="Times New Roman"/>
                      </a:endParaRPr>
                    </a:p>
                  </a:txBody>
                  <a:tcPr marL="91425" marR="91425" marT="91425" marB="91425"/>
                </a:tc>
              </a:tr>
              <a:tr h="451075">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CHRONIC DISEASE</a:t>
                      </a:r>
                      <a:endParaRPr sz="1600">
                        <a:latin typeface="Times New Roman"/>
                        <a:ea typeface="Times New Roman"/>
                        <a:cs typeface="Times New Roman"/>
                        <a:sym typeface="Times New Roman"/>
                      </a:endParaRPr>
                    </a:p>
                  </a:txBody>
                  <a:tcPr marL="91425" marR="91425" marT="91425" marB="91425"/>
                </a:tc>
              </a:tr>
              <a:tr h="641175">
                <a:tc>
                  <a:txBody>
                    <a:bodyPr/>
                    <a:lstStyle/>
                    <a:p>
                      <a:pPr marL="0" lvl="0" indent="0" algn="l" rtl="0">
                        <a:lnSpc>
                          <a:spcPct val="115000"/>
                        </a:lnSpc>
                        <a:spcBef>
                          <a:spcPts val="0"/>
                        </a:spcBef>
                        <a:spcAft>
                          <a:spcPts val="0"/>
                        </a:spcAft>
                        <a:buClr>
                          <a:schemeClr val="dk1"/>
                        </a:buClr>
                        <a:buSzPts val="1100"/>
                        <a:buFont typeface="Arial"/>
                        <a:buNone/>
                      </a:pPr>
                      <a:r>
                        <a:rPr lang="en-GB" sz="1600">
                          <a:solidFill>
                            <a:schemeClr val="dk1"/>
                          </a:solidFill>
                          <a:latin typeface="Times New Roman"/>
                          <a:ea typeface="Times New Roman"/>
                          <a:cs typeface="Times New Roman"/>
                          <a:sym typeface="Times New Roman"/>
                        </a:rPr>
                        <a:t>COUGHING</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a:p>
                  </a:txBody>
                  <a:tcPr marL="91425" marR="91425" marT="91425" marB="91425"/>
                </a:tc>
              </a:tr>
            </a:tbl>
          </a:graphicData>
        </a:graphic>
      </p:graphicFrame>
      <p:graphicFrame>
        <p:nvGraphicFramePr>
          <p:cNvPr id="121" name="Google Shape;121;p22"/>
          <p:cNvGraphicFramePr/>
          <p:nvPr/>
        </p:nvGraphicFramePr>
        <p:xfrm>
          <a:off x="6128750" y="1923450"/>
          <a:ext cx="2595125" cy="3096480"/>
        </p:xfrm>
        <a:graphic>
          <a:graphicData uri="http://schemas.openxmlformats.org/drawingml/2006/table">
            <a:tbl>
              <a:tblPr>
                <a:noFill/>
                <a:tableStyleId>{879C48BA-3FAF-4117-A713-BE3B2DCF5C6A}</a:tableStyleId>
              </a:tblPr>
              <a:tblGrid>
                <a:gridCol w="2595125"/>
              </a:tblGrid>
              <a:tr h="481500">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SHORTNESS OF BREATH</a:t>
                      </a:r>
                      <a:endParaRPr sz="1600">
                        <a:latin typeface="Times New Roman"/>
                        <a:ea typeface="Times New Roman"/>
                        <a:cs typeface="Times New Roman"/>
                        <a:sym typeface="Times New Roman"/>
                      </a:endParaRPr>
                    </a:p>
                  </a:txBody>
                  <a:tcPr marL="91425" marR="91425" marT="91425" marB="91425"/>
                </a:tc>
              </a:tr>
              <a:tr h="481500">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SWALLOWING DIFFICULTY</a:t>
                      </a:r>
                      <a:endParaRPr sz="1600">
                        <a:latin typeface="Times New Roman"/>
                        <a:ea typeface="Times New Roman"/>
                        <a:cs typeface="Times New Roman"/>
                        <a:sym typeface="Times New Roman"/>
                      </a:endParaRPr>
                    </a:p>
                  </a:txBody>
                  <a:tcPr marL="91425" marR="91425" marT="91425" marB="91425"/>
                </a:tc>
              </a:tr>
              <a:tr h="295000">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CHEST PAIN</a:t>
                      </a:r>
                      <a:endParaRPr sz="1600">
                        <a:latin typeface="Times New Roman"/>
                        <a:ea typeface="Times New Roman"/>
                        <a:cs typeface="Times New Roman"/>
                        <a:sym typeface="Times New Roman"/>
                      </a:endParaRPr>
                    </a:p>
                  </a:txBody>
                  <a:tcPr marL="91425" marR="91425" marT="91425" marB="91425"/>
                </a:tc>
              </a:tr>
              <a:tr h="387550">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YELLOW FINGERS</a:t>
                      </a:r>
                      <a:endParaRPr sz="1600">
                        <a:latin typeface="Times New Roman"/>
                        <a:ea typeface="Times New Roman"/>
                        <a:cs typeface="Times New Roman"/>
                        <a:sym typeface="Times New Roman"/>
                      </a:endParaRPr>
                    </a:p>
                  </a:txBody>
                  <a:tcPr marL="91425" marR="91425" marT="91425" marB="91425"/>
                </a:tc>
              </a:tr>
              <a:tr h="481500">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ALCOHOL CONSUMING</a:t>
                      </a:r>
                      <a:endParaRPr sz="1600">
                        <a:latin typeface="Times New Roman"/>
                        <a:ea typeface="Times New Roman"/>
                        <a:cs typeface="Times New Roman"/>
                        <a:sym typeface="Times New Roman"/>
                      </a:endParaRPr>
                    </a:p>
                  </a:txBody>
                  <a:tcPr marL="91425" marR="91425" marT="91425" marB="91425"/>
                </a:tc>
              </a:tr>
              <a:tr h="295000">
                <a:tc>
                  <a:txBody>
                    <a:bodyPr/>
                    <a:lstStyle/>
                    <a:p>
                      <a:pPr marL="0" lvl="0" indent="0" algn="l" rtl="0">
                        <a:lnSpc>
                          <a:spcPct val="115000"/>
                        </a:lnSpc>
                        <a:spcBef>
                          <a:spcPts val="0"/>
                        </a:spcBef>
                        <a:spcAft>
                          <a:spcPts val="0"/>
                        </a:spcAft>
                        <a:buNone/>
                      </a:pPr>
                      <a:r>
                        <a:rPr lang="en-GB" sz="1600">
                          <a:latin typeface="Times New Roman"/>
                          <a:ea typeface="Times New Roman"/>
                          <a:cs typeface="Times New Roman"/>
                          <a:sym typeface="Times New Roman"/>
                        </a:rPr>
                        <a:t>WHEEZING</a:t>
                      </a:r>
                      <a:endParaRPr sz="1600">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137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a:ea typeface="Times New Roman"/>
                <a:cs typeface="Times New Roman"/>
                <a:sym typeface="Times New Roman"/>
              </a:rPr>
              <a:t>COMPARISON BETWEEN ALGORITHMS:</a:t>
            </a:r>
            <a:endParaRPr sz="2400" b="1">
              <a:latin typeface="Times New Roman"/>
              <a:ea typeface="Times New Roman"/>
              <a:cs typeface="Times New Roman"/>
              <a:sym typeface="Times New Roman"/>
            </a:endParaRPr>
          </a:p>
        </p:txBody>
      </p:sp>
      <p:sp>
        <p:nvSpPr>
          <p:cNvPr id="127" name="Google Shape;127;p23"/>
          <p:cNvSpPr txBox="1">
            <a:spLocks noGrp="1"/>
          </p:cNvSpPr>
          <p:nvPr>
            <p:ph type="body" idx="1"/>
          </p:nvPr>
        </p:nvSpPr>
        <p:spPr>
          <a:xfrm>
            <a:off x="311700" y="873675"/>
            <a:ext cx="8520600" cy="439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8" name="Google Shape;128;p23"/>
          <p:cNvPicPr preferRelativeResize="0"/>
          <p:nvPr/>
        </p:nvPicPr>
        <p:blipFill>
          <a:blip r:embed="rId3">
            <a:alphaModFix/>
          </a:blip>
          <a:stretch>
            <a:fillRect/>
          </a:stretch>
        </p:blipFill>
        <p:spPr>
          <a:xfrm>
            <a:off x="155650" y="873675"/>
            <a:ext cx="8676649" cy="3852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123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Times New Roman"/>
                <a:ea typeface="Times New Roman"/>
                <a:cs typeface="Times New Roman"/>
                <a:sym typeface="Times New Roman"/>
              </a:rPr>
              <a:t>NAIVE BAYES ALGORITHM:</a:t>
            </a:r>
            <a:endParaRPr sz="2000" b="1">
              <a:latin typeface="Times New Roman"/>
              <a:ea typeface="Times New Roman"/>
              <a:cs typeface="Times New Roman"/>
              <a:sym typeface="Times New Roman"/>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5" name="Google Shape;135;p24"/>
          <p:cNvPicPr preferRelativeResize="0"/>
          <p:nvPr/>
        </p:nvPicPr>
        <p:blipFill>
          <a:blip r:embed="rId3">
            <a:alphaModFix/>
          </a:blip>
          <a:stretch>
            <a:fillRect/>
          </a:stretch>
        </p:blipFill>
        <p:spPr>
          <a:xfrm>
            <a:off x="147638" y="950591"/>
            <a:ext cx="8848725" cy="324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221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NAIVE BAYES ALGORITHM(Contd)</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41" name="Google Shape;141;p25"/>
          <p:cNvSpPr txBox="1">
            <a:spLocks noGrp="1"/>
          </p:cNvSpPr>
          <p:nvPr>
            <p:ph type="body" idx="1"/>
          </p:nvPr>
        </p:nvSpPr>
        <p:spPr>
          <a:xfrm>
            <a:off x="311700" y="794075"/>
            <a:ext cx="8520600" cy="377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2" name="Google Shape;142;p25"/>
          <p:cNvPicPr preferRelativeResize="0"/>
          <p:nvPr/>
        </p:nvPicPr>
        <p:blipFill>
          <a:blip r:embed="rId3">
            <a:alphaModFix/>
          </a:blip>
          <a:stretch>
            <a:fillRect/>
          </a:stretch>
        </p:blipFill>
        <p:spPr>
          <a:xfrm>
            <a:off x="76200" y="1166813"/>
            <a:ext cx="8991600" cy="280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66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NAIVE BAYES ALGORITHM(Contd)</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26"/>
          <p:cNvPicPr preferRelativeResize="0"/>
          <p:nvPr/>
        </p:nvPicPr>
        <p:blipFill>
          <a:blip r:embed="rId3">
            <a:alphaModFix/>
          </a:blip>
          <a:stretch>
            <a:fillRect/>
          </a:stretch>
        </p:blipFill>
        <p:spPr>
          <a:xfrm>
            <a:off x="98100" y="648417"/>
            <a:ext cx="9143999" cy="44245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8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NAIVE BAYES ALGORITHM(Contd)</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55" name="Google Shape;155;p27"/>
          <p:cNvSpPr txBox="1">
            <a:spLocks noGrp="1"/>
          </p:cNvSpPr>
          <p:nvPr>
            <p:ph type="body" idx="1"/>
          </p:nvPr>
        </p:nvSpPr>
        <p:spPr>
          <a:xfrm>
            <a:off x="311700" y="510475"/>
            <a:ext cx="8520600" cy="484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6" name="Google Shape;156;p27"/>
          <p:cNvPicPr preferRelativeResize="0"/>
          <p:nvPr/>
        </p:nvPicPr>
        <p:blipFill>
          <a:blip r:embed="rId3">
            <a:alphaModFix/>
          </a:blip>
          <a:stretch>
            <a:fillRect/>
          </a:stretch>
        </p:blipFill>
        <p:spPr>
          <a:xfrm>
            <a:off x="424175" y="510475"/>
            <a:ext cx="7766301" cy="2298875"/>
          </a:xfrm>
          <a:prstGeom prst="rect">
            <a:avLst/>
          </a:prstGeom>
          <a:noFill/>
          <a:ln>
            <a:noFill/>
          </a:ln>
        </p:spPr>
      </p:pic>
      <p:pic>
        <p:nvPicPr>
          <p:cNvPr id="157" name="Google Shape;157;p27"/>
          <p:cNvPicPr preferRelativeResize="0"/>
          <p:nvPr/>
        </p:nvPicPr>
        <p:blipFill>
          <a:blip r:embed="rId4">
            <a:alphaModFix/>
          </a:blip>
          <a:stretch>
            <a:fillRect/>
          </a:stretch>
        </p:blipFill>
        <p:spPr>
          <a:xfrm>
            <a:off x="421425" y="2893225"/>
            <a:ext cx="8605949" cy="2402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227825" y="123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NAIVE BAYES ALGORITHM(Contd)</a:t>
            </a:r>
            <a:endParaRPr sz="2200" b="1">
              <a:latin typeface="Times New Roman"/>
              <a:ea typeface="Times New Roman"/>
              <a:cs typeface="Times New Roman"/>
              <a:sym typeface="Times New Roman"/>
            </a:endParaRPr>
          </a:p>
        </p:txBody>
      </p:sp>
      <p:sp>
        <p:nvSpPr>
          <p:cNvPr id="163" name="Google Shape;16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4" name="Google Shape;164;p28"/>
          <p:cNvPicPr preferRelativeResize="0"/>
          <p:nvPr/>
        </p:nvPicPr>
        <p:blipFill>
          <a:blip r:embed="rId3">
            <a:alphaModFix/>
          </a:blip>
          <a:stretch>
            <a:fillRect/>
          </a:stretch>
        </p:blipFill>
        <p:spPr>
          <a:xfrm>
            <a:off x="0" y="852601"/>
            <a:ext cx="9143999" cy="358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a:ea typeface="Times New Roman"/>
                <a:cs typeface="Times New Roman"/>
                <a:sym typeface="Times New Roman"/>
              </a:rPr>
              <a:t>CONCLUSION</a:t>
            </a:r>
            <a:endParaRPr sz="2400" b="1">
              <a:latin typeface="Times New Roman"/>
              <a:ea typeface="Times New Roman"/>
              <a:cs typeface="Times New Roman"/>
              <a:sym typeface="Times New Roman"/>
            </a:endParaRPr>
          </a:p>
        </p:txBody>
      </p:sp>
      <p:sp>
        <p:nvSpPr>
          <p:cNvPr id="170" name="Google Shape;170;p29"/>
          <p:cNvSpPr txBox="1">
            <a:spLocks noGrp="1"/>
          </p:cNvSpPr>
          <p:nvPr>
            <p:ph type="body" idx="1"/>
          </p:nvPr>
        </p:nvSpPr>
        <p:spPr>
          <a:xfrm>
            <a:off x="311700" y="1017725"/>
            <a:ext cx="8520600" cy="3929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a:solidFill>
                  <a:schemeClr val="dk1"/>
                </a:solidFill>
                <a:latin typeface="Times New Roman"/>
                <a:ea typeface="Times New Roman"/>
                <a:cs typeface="Times New Roman"/>
                <a:sym typeface="Times New Roman"/>
              </a:rPr>
              <a:t>Lung Cancer is menacing cancer in the world with high mortality rate. It helps the society to change the lifestyle of the human being to avoid such malignant disease. We have applied data preprocessing techniques on our dataset for removing of  noise and dirty data, dirty data is a common term in data mining. This project mainly focuses on predicting the lung cancer based on survey using machine learning algorithms. This project compares various techniques based on efficiency in classification in order to predict lung cancer.</a:t>
            </a:r>
            <a:endParaRPr>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399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GB"/>
              <a:t>					</a:t>
            </a:r>
            <a:r>
              <a:rPr lang="en-GB"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                                                             </a:t>
            </a:r>
            <a:r>
              <a:rPr lang="en-GB" sz="1800" b="1">
                <a:latin typeface="Times New Roman"/>
                <a:ea typeface="Times New Roman"/>
                <a:cs typeface="Times New Roman"/>
                <a:sym typeface="Times New Roman"/>
              </a:rPr>
              <a:t>             ABSTRACT</a:t>
            </a:r>
            <a:endParaRPr sz="1800" b="1">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408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400">
                <a:solidFill>
                  <a:schemeClr val="dk1"/>
                </a:solidFill>
                <a:highlight>
                  <a:srgbClr val="FFFFFF"/>
                </a:highlight>
                <a:latin typeface="Times New Roman"/>
                <a:ea typeface="Times New Roman"/>
                <a:cs typeface="Times New Roman"/>
                <a:sym typeface="Times New Roman"/>
              </a:rPr>
              <a:t>Cancer which can be defined as a disease in which an abnormal cells divide uncontrollably and destroy body tissue. Lung cancer is the most common killer and plays an important role in mortality of vast amount of people. Lung cancer is the second most common cancer among others. Major reason for lung cancer is due to smoking. To prevent lung cancer deaths, high risk individuals are being screened with low-dose CT scans, because early prediction doubles the survival rate of lung cancer patients. Automatically identifying cancerous lesions in CT scans will save radiologists a lot of time. It will make diagnosing more affordable and hence will save many more lives. Currently lung cancer is predicting by using MRI scan and CT scans. We proposed a new system to predict lung cancer using textual data. In particular, we investigated sex, variables related to smoking history and addiction to nicotine, personal medical history, family history of lung cancer etc. In this work, we use supervised learning algorithms namely logistic regression, k-nearest neighbour etc., to predict lung cancer. Aim of the project is to propose a model for early prediction and correct diagnosis of the disease which will help the doctor in saving the life of the patient. </a:t>
            </a:r>
            <a:endParaRPr sz="1400">
              <a:solidFill>
                <a:schemeClr val="dk1"/>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GB" sz="1400">
                <a:solidFill>
                  <a:schemeClr val="dk1"/>
                </a:solidFill>
                <a:highlight>
                  <a:srgbClr val="FFFFFF"/>
                </a:highlight>
                <a:latin typeface="Times New Roman"/>
                <a:ea typeface="Times New Roman"/>
                <a:cs typeface="Times New Roman"/>
                <a:sym typeface="Times New Roman"/>
              </a:rPr>
              <a:t>Keywords: Lung cancer, CT scans, MRI scans, Textual data, Supervised learning algorithm, Logistic regression, K-nearest neighbour.</a:t>
            </a:r>
            <a:endParaRPr sz="14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75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latin typeface="Times New Roman"/>
                <a:ea typeface="Times New Roman"/>
                <a:cs typeface="Times New Roman"/>
                <a:sym typeface="Times New Roman"/>
              </a:rPr>
              <a:t>LITERATURE SURVEY </a:t>
            </a:r>
            <a:endParaRPr sz="2200" b="1">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143700" y="847825"/>
            <a:ext cx="8872500" cy="416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latin typeface="Times New Roman"/>
              <a:ea typeface="Times New Roman"/>
              <a:cs typeface="Times New Roman"/>
              <a:sym typeface="Times New Roman"/>
            </a:endParaRPr>
          </a:p>
        </p:txBody>
      </p:sp>
      <p:sp>
        <p:nvSpPr>
          <p:cNvPr id="68" name="Google Shape;68;p15"/>
          <p:cNvSpPr txBox="1"/>
          <p:nvPr/>
        </p:nvSpPr>
        <p:spPr>
          <a:xfrm>
            <a:off x="334200" y="918950"/>
            <a:ext cx="8872500" cy="36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https://docs.google.com/document/d/1euf4J6ocUTqgL05apzeHcQpaUwBN_7CuwJHMLltSJwY/edit</a:t>
            </a:r>
            <a:endParaRPr/>
          </a:p>
        </p:txBody>
      </p:sp>
      <p:sp>
        <p:nvSpPr>
          <p:cNvPr id="69" name="Google Shape;69;p15"/>
          <p:cNvSpPr txBox="1"/>
          <p:nvPr/>
        </p:nvSpPr>
        <p:spPr>
          <a:xfrm>
            <a:off x="476450" y="1519800"/>
            <a:ext cx="8077500" cy="3623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a:latin typeface="Times New Roman"/>
                <a:ea typeface="Times New Roman"/>
                <a:cs typeface="Times New Roman"/>
                <a:sym typeface="Times New Roman"/>
              </a:rPr>
              <a:t>BASE PAPER:</a:t>
            </a:r>
            <a:endParaRPr b="1">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GB" sz="1800">
                <a:latin typeface="Times New Roman"/>
                <a:ea typeface="Times New Roman"/>
                <a:cs typeface="Times New Roman"/>
                <a:sym typeface="Times New Roman"/>
              </a:rPr>
              <a:t>Classification of multi-class Microarray cancer data using ensemble learning methods</a:t>
            </a:r>
            <a:endParaRPr sz="18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GB" sz="1800">
                <a:latin typeface="Times New Roman"/>
                <a:ea typeface="Times New Roman"/>
                <a:cs typeface="Times New Roman"/>
                <a:sym typeface="Times New Roman"/>
              </a:rPr>
              <a:t>Authors- B.H Shekar and Guesh Dagnew</a:t>
            </a:r>
            <a:endParaRPr sz="18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GB" sz="1800" u="sng">
                <a:solidFill>
                  <a:schemeClr val="hlink"/>
                </a:solidFill>
                <a:latin typeface="Times New Roman"/>
                <a:ea typeface="Times New Roman"/>
                <a:cs typeface="Times New Roman"/>
                <a:sym typeface="Times New Roman"/>
                <a:hlinkClick r:id="rId4"/>
              </a:rPr>
              <a:t>https://www.researchgate.net/publication/328746080_Classification_of_Multi-class_Microarray_Cancer_Data_Using_Ensemble_Learning_Method_Proceedings_of_DAL_2018</a:t>
            </a:r>
            <a:endParaRPr sz="1800">
              <a:latin typeface="Times New Roman"/>
              <a:ea typeface="Times New Roman"/>
              <a:cs typeface="Times New Roman"/>
              <a:sym typeface="Times New Roman"/>
            </a:endParaRPr>
          </a:p>
        </p:txBody>
      </p:sp>
      <p:sp>
        <p:nvSpPr>
          <p:cNvPr id="70" name="Google Shape;70;p15"/>
          <p:cNvSpPr txBox="1"/>
          <p:nvPr/>
        </p:nvSpPr>
        <p:spPr>
          <a:xfrm>
            <a:off x="146296" y="2716708"/>
            <a:ext cx="4213200" cy="4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a:ea typeface="Times New Roman"/>
                <a:cs typeface="Times New Roman"/>
                <a:sym typeface="Times New Roman"/>
              </a:rPr>
              <a:t>MODULES</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6" name="Google Shape;76;p1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Data collection module</a:t>
            </a:r>
            <a:endParaRPr>
              <a:solidFill>
                <a:srgbClr val="000000"/>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Data preparation module</a:t>
            </a:r>
            <a:endParaRPr>
              <a:solidFill>
                <a:srgbClr val="000000"/>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rgbClr val="000000"/>
              </a:buClr>
              <a:buSzPts val="1800"/>
              <a:buChar char="●"/>
            </a:pPr>
            <a:r>
              <a:rPr lang="en-GB">
                <a:solidFill>
                  <a:srgbClr val="000000"/>
                </a:solidFill>
                <a:latin typeface="Times New Roman"/>
                <a:ea typeface="Times New Roman"/>
                <a:cs typeface="Times New Roman"/>
                <a:sym typeface="Times New Roman"/>
              </a:rPr>
              <a:t>Apply model</a:t>
            </a:r>
            <a:endParaRPr>
              <a:solidFill>
                <a:srgbClr val="000000"/>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Training module</a:t>
            </a:r>
            <a:endParaRPr>
              <a:solidFill>
                <a:srgbClr val="000000"/>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Model Evaluation and testing module</a:t>
            </a:r>
            <a:endParaRPr>
              <a:solidFill>
                <a:srgbClr val="000000"/>
              </a:solidFill>
              <a:latin typeface="Times New Roman"/>
              <a:ea typeface="Times New Roman"/>
              <a:cs typeface="Times New Roman"/>
              <a:sym typeface="Times New Roman"/>
            </a:endParaRPr>
          </a:p>
          <a:p>
            <a:pPr marL="457200" lvl="0" indent="-342900" algn="l" rtl="0">
              <a:lnSpc>
                <a:spcPct val="200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Predictive analysis</a:t>
            </a:r>
            <a:endParaRPr>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spcBef>
                <a:spcPts val="1600"/>
              </a:spcBef>
              <a:spcAft>
                <a:spcPts val="1600"/>
              </a:spcAft>
              <a:buNone/>
            </a:pPr>
            <a:r>
              <a:rPr lang="en-GB"/>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b="1">
                <a:latin typeface="Times New Roman"/>
                <a:ea typeface="Times New Roman"/>
                <a:cs typeface="Times New Roman"/>
                <a:sym typeface="Times New Roman"/>
              </a:rPr>
              <a:t>ARCHITECTURE DIAGRAM</a:t>
            </a:r>
            <a:endParaRPr sz="18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3" name="Google Shape;83;p17"/>
          <p:cNvPicPr preferRelativeResize="0"/>
          <p:nvPr/>
        </p:nvPicPr>
        <p:blipFill>
          <a:blip r:embed="rId3">
            <a:alphaModFix/>
          </a:blip>
          <a:stretch>
            <a:fillRect/>
          </a:stretch>
        </p:blipFill>
        <p:spPr>
          <a:xfrm>
            <a:off x="257175" y="1109676"/>
            <a:ext cx="8629650" cy="31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b="1">
                <a:latin typeface="Times New Roman"/>
                <a:ea typeface="Times New Roman"/>
                <a:cs typeface="Times New Roman"/>
                <a:sym typeface="Times New Roman"/>
              </a:rPr>
              <a:t>USE CASE DIAGRAM</a:t>
            </a:r>
            <a:endParaRPr sz="2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0" name="Google Shape;90;p18"/>
          <p:cNvPicPr preferRelativeResize="0"/>
          <p:nvPr/>
        </p:nvPicPr>
        <p:blipFill>
          <a:blip r:embed="rId3">
            <a:alphaModFix/>
          </a:blip>
          <a:stretch>
            <a:fillRect/>
          </a:stretch>
        </p:blipFill>
        <p:spPr>
          <a:xfrm>
            <a:off x="3025650" y="409838"/>
            <a:ext cx="5901000" cy="432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6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b="1">
                <a:latin typeface="Times New Roman"/>
                <a:ea typeface="Times New Roman"/>
                <a:cs typeface="Times New Roman"/>
                <a:sym typeface="Times New Roman"/>
              </a:rPr>
              <a:t>CLASS DIAGRAM</a:t>
            </a:r>
            <a:endParaRPr sz="24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7" name="Google Shape;97;p19"/>
          <p:cNvPicPr preferRelativeResize="0"/>
          <p:nvPr/>
        </p:nvPicPr>
        <p:blipFill>
          <a:blip r:embed="rId3">
            <a:alphaModFix/>
          </a:blip>
          <a:stretch>
            <a:fillRect/>
          </a:stretch>
        </p:blipFill>
        <p:spPr>
          <a:xfrm>
            <a:off x="704850" y="832925"/>
            <a:ext cx="7734300" cy="389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400" b="1">
                <a:latin typeface="Times New Roman"/>
                <a:ea typeface="Times New Roman"/>
                <a:cs typeface="Times New Roman"/>
                <a:sym typeface="Times New Roman"/>
              </a:rPr>
              <a:t>ER DIAGRAM</a:t>
            </a:r>
            <a:endParaRPr sz="24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4" name="Google Shape;104;p20"/>
          <p:cNvPicPr preferRelativeResize="0"/>
          <p:nvPr/>
        </p:nvPicPr>
        <p:blipFill>
          <a:blip r:embed="rId3">
            <a:alphaModFix/>
          </a:blip>
          <a:stretch>
            <a:fillRect/>
          </a:stretch>
        </p:blipFill>
        <p:spPr>
          <a:xfrm>
            <a:off x="2235700" y="919875"/>
            <a:ext cx="5562600" cy="413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193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latin typeface="Times New Roman"/>
                <a:ea typeface="Times New Roman"/>
                <a:cs typeface="Times New Roman"/>
                <a:sym typeface="Times New Roman"/>
              </a:rPr>
              <a:t>REQUIREMENT ANALYSIS</a:t>
            </a:r>
            <a:endParaRPr sz="2300" b="1">
              <a:latin typeface="Times New Roman"/>
              <a:ea typeface="Times New Roman"/>
              <a:cs typeface="Times New Roman"/>
              <a:sym typeface="Times New Roman"/>
            </a:endParaRPr>
          </a:p>
        </p:txBody>
      </p:sp>
      <p:sp>
        <p:nvSpPr>
          <p:cNvPr id="110" name="Google Shape;110;p21"/>
          <p:cNvSpPr txBox="1">
            <a:spLocks noGrp="1"/>
          </p:cNvSpPr>
          <p:nvPr>
            <p:ph type="body" idx="1"/>
          </p:nvPr>
        </p:nvSpPr>
        <p:spPr>
          <a:xfrm>
            <a:off x="381600" y="766150"/>
            <a:ext cx="8520600" cy="460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100" b="1">
                <a:solidFill>
                  <a:srgbClr val="000000"/>
                </a:solidFill>
                <a:latin typeface="Times New Roman"/>
                <a:ea typeface="Times New Roman"/>
                <a:cs typeface="Times New Roman"/>
                <a:sym typeface="Times New Roman"/>
              </a:rPr>
              <a:t>Data Collection :</a:t>
            </a:r>
            <a:endParaRPr sz="21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Dataset is needed to predict lung cancer</a:t>
            </a:r>
            <a:endParaRPr sz="21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b="1">
                <a:solidFill>
                  <a:srgbClr val="000000"/>
                </a:solidFill>
                <a:latin typeface="Times New Roman"/>
                <a:ea typeface="Times New Roman"/>
                <a:cs typeface="Times New Roman"/>
                <a:sym typeface="Times New Roman"/>
              </a:rPr>
              <a:t>Data Preparation :</a:t>
            </a:r>
            <a:endParaRPr sz="21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The dataset is splitted into testing data and training data</a:t>
            </a:r>
            <a:endParaRPr sz="21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b="1">
                <a:solidFill>
                  <a:srgbClr val="000000"/>
                </a:solidFill>
                <a:latin typeface="Times New Roman"/>
                <a:ea typeface="Times New Roman"/>
                <a:cs typeface="Times New Roman"/>
                <a:sym typeface="Times New Roman"/>
              </a:rPr>
              <a:t>Apply model:</a:t>
            </a:r>
            <a:endParaRPr sz="21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To find out the accuracy of algorithms and help to make further proceedings</a:t>
            </a:r>
            <a:endParaRPr sz="21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b="1">
                <a:solidFill>
                  <a:srgbClr val="000000"/>
                </a:solidFill>
                <a:latin typeface="Times New Roman"/>
                <a:ea typeface="Times New Roman"/>
                <a:cs typeface="Times New Roman"/>
                <a:sym typeface="Times New Roman"/>
              </a:rPr>
              <a:t>Training module:</a:t>
            </a:r>
            <a:endParaRPr sz="21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The model is trained with help of training dataset</a:t>
            </a:r>
            <a:endParaRPr sz="21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b="1">
                <a:solidFill>
                  <a:srgbClr val="000000"/>
                </a:solidFill>
                <a:latin typeface="Times New Roman"/>
                <a:ea typeface="Times New Roman"/>
                <a:cs typeface="Times New Roman"/>
                <a:sym typeface="Times New Roman"/>
              </a:rPr>
              <a:t>Model Evaluation and testing:</a:t>
            </a:r>
            <a:endParaRPr sz="21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The model is fed with  new algorithm and will be tested</a:t>
            </a:r>
            <a:endParaRPr sz="21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b="1">
                <a:solidFill>
                  <a:srgbClr val="000000"/>
                </a:solidFill>
                <a:latin typeface="Times New Roman"/>
                <a:ea typeface="Times New Roman"/>
                <a:cs typeface="Times New Roman"/>
                <a:sym typeface="Times New Roman"/>
              </a:rPr>
              <a:t>Predictive analysis:</a:t>
            </a:r>
            <a:endParaRPr sz="21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2100">
                <a:solidFill>
                  <a:srgbClr val="000000"/>
                </a:solidFill>
                <a:latin typeface="Times New Roman"/>
                <a:ea typeface="Times New Roman"/>
                <a:cs typeface="Times New Roman"/>
                <a:sym typeface="Times New Roman"/>
              </a:rPr>
              <a:t>This will find out the prediction result whether the person is affected with lung cancer or not.</a:t>
            </a:r>
            <a:endParaRPr sz="21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100"/>
          </a:p>
          <a:p>
            <a:pPr marL="0" lvl="0" indent="0" algn="l" rtl="0">
              <a:lnSpc>
                <a:spcPct val="100000"/>
              </a:lnSpc>
              <a:spcBef>
                <a:spcPts val="0"/>
              </a:spcBef>
              <a:spcAft>
                <a:spcPts val="0"/>
              </a:spcAft>
              <a:buNone/>
            </a:pPr>
            <a:endParaRPr sz="2100"/>
          </a:p>
          <a:p>
            <a:pPr marL="0" lvl="0" indent="0" algn="l" rtl="0">
              <a:lnSpc>
                <a:spcPct val="100000"/>
              </a:lnSpc>
              <a:spcBef>
                <a:spcPts val="0"/>
              </a:spcBef>
              <a:spcAft>
                <a:spcPts val="0"/>
              </a:spcAft>
              <a:buNone/>
            </a:pPr>
            <a:endParaRPr sz="2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593</Words>
  <Application>Microsoft Office PowerPoint</Application>
  <PresentationFormat>On-screen Show (16:9)</PresentationFormat>
  <Paragraphs>81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                                                                          ABSTRACT</vt:lpstr>
      <vt:lpstr>LITERATURE SURVEY </vt:lpstr>
      <vt:lpstr>MODULES </vt:lpstr>
      <vt:lpstr>ARCHITECTURE DIAGRAM </vt:lpstr>
      <vt:lpstr>USE CASE DIAGRAM </vt:lpstr>
      <vt:lpstr>CLASS DIAGRAM </vt:lpstr>
      <vt:lpstr>ER DIAGRAM </vt:lpstr>
      <vt:lpstr>REQUIREMENT ANALYSIS</vt:lpstr>
      <vt:lpstr>PowerPoint Presentation</vt:lpstr>
      <vt:lpstr>COMPARISON BETWEEN ALGORITHMS:</vt:lpstr>
      <vt:lpstr>NAIVE BAYES ALGORITHM:</vt:lpstr>
      <vt:lpstr>NAIVE BAYES ALGORITHM(Contd) </vt:lpstr>
      <vt:lpstr>NAIVE BAYES ALGORITHM(Contd) </vt:lpstr>
      <vt:lpstr>NAIVE BAYES ALGORITHM(Contd) </vt:lpstr>
      <vt:lpstr>NAIVE BAYES ALGORITHM(Contd)</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1</cp:revision>
  <dcterms:modified xsi:type="dcterms:W3CDTF">2019-02-07T16:47:42Z</dcterms:modified>
</cp:coreProperties>
</file>