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bde5ab309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bde5ab309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bde5ab309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bde5ab309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bde5ab309_4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bde5ab309_4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be297dbf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be297dbf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be297dbf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be297dbf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be2992db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be2992db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bde5ab309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bde5ab309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4bde5ab30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4bde5ab30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bde5ab309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bde5ab309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bde5ab30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bde5ab30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4bde5ab30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bde5ab30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bde5ab30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bde5ab30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bde5ab309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bde5ab309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bde5ab309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bde5ab309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457200" lvl="0" marL="1371600" rtl="0" algn="l">
              <a:spcBef>
                <a:spcPts val="1600"/>
              </a:spcBef>
              <a:spcAft>
                <a:spcPts val="0"/>
              </a:spcAft>
              <a:buNone/>
            </a:pPr>
            <a:r>
              <a:rPr lang="en-GB" sz="3000">
                <a:latin typeface="Times New Roman"/>
                <a:ea typeface="Times New Roman"/>
                <a:cs typeface="Times New Roman"/>
                <a:sym typeface="Times New Roman"/>
              </a:rPr>
              <a:t> </a:t>
            </a:r>
            <a:endParaRPr sz="3000">
              <a:latin typeface="Times New Roman"/>
              <a:ea typeface="Times New Roman"/>
              <a:cs typeface="Times New Roman"/>
              <a:sym typeface="Times New Roman"/>
            </a:endParaRPr>
          </a:p>
          <a:p>
            <a:pPr indent="0" lvl="0" marL="1828800" rtl="0" algn="l">
              <a:spcBef>
                <a:spcPts val="1600"/>
              </a:spcBef>
              <a:spcAft>
                <a:spcPts val="1600"/>
              </a:spcAft>
              <a:buNone/>
            </a:pPr>
            <a:r>
              <a:rPr b="1" lang="en-GB" sz="3000">
                <a:latin typeface="Times New Roman"/>
                <a:ea typeface="Times New Roman"/>
                <a:cs typeface="Times New Roman"/>
                <a:sym typeface="Times New Roman"/>
              </a:rPr>
              <a:t> </a:t>
            </a:r>
            <a:r>
              <a:rPr b="1" lang="en-GB" sz="3000">
                <a:latin typeface="Times New Roman"/>
                <a:ea typeface="Times New Roman"/>
                <a:cs typeface="Times New Roman"/>
                <a:sym typeface="Times New Roman"/>
              </a:rPr>
              <a:t>LUNG CANCER </a:t>
            </a:r>
            <a:r>
              <a:rPr b="1" lang="en-GB" sz="3000">
                <a:latin typeface="Times New Roman"/>
                <a:ea typeface="Times New Roman"/>
                <a:cs typeface="Times New Roman"/>
                <a:sym typeface="Times New Roman"/>
              </a:rPr>
              <a:t>PREDICTION</a:t>
            </a:r>
            <a:r>
              <a:rPr b="1" lang="en-GB" sz="3000">
                <a:latin typeface="Times New Roman"/>
                <a:ea typeface="Times New Roman"/>
                <a:cs typeface="Times New Roman"/>
                <a:sym typeface="Times New Roman"/>
              </a:rPr>
              <a:t> USING PREDICTIVE ANALYTICS</a:t>
            </a:r>
            <a:endParaRPr b="1" sz="3000">
              <a:latin typeface="Times New Roman"/>
              <a:ea typeface="Times New Roman"/>
              <a:cs typeface="Times New Roman"/>
              <a:sym typeface="Times New Roman"/>
            </a:endParaRPr>
          </a:p>
        </p:txBody>
      </p:sp>
      <p:sp>
        <p:nvSpPr>
          <p:cNvPr id="55" name="Google Shape;55;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GB"/>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445700" y="485425"/>
            <a:ext cx="8386500" cy="3936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0"/>
              </a:spcAft>
              <a:buClr>
                <a:schemeClr val="dk1"/>
              </a:buClr>
              <a:buSzPts val="1100"/>
              <a:buFont typeface="Arial"/>
              <a:buNone/>
            </a:pPr>
            <a:r>
              <a:rPr b="1" lang="en-GB" sz="2400">
                <a:latin typeface="Times New Roman"/>
                <a:ea typeface="Times New Roman"/>
                <a:cs typeface="Times New Roman"/>
                <a:sym typeface="Times New Roman"/>
              </a:rPr>
              <a:t>Predicting lung cancer prognosis using machine learning-</a:t>
            </a:r>
            <a:r>
              <a:rPr lang="en-GB" sz="2400">
                <a:latin typeface="Times New Roman"/>
                <a:ea typeface="Times New Roman"/>
                <a:cs typeface="Times New Roman"/>
                <a:sym typeface="Times New Roman"/>
              </a:rPr>
              <a:t>Talha khan burki</a:t>
            </a:r>
            <a:endParaRPr sz="2400">
              <a:latin typeface="Times New Roman"/>
              <a:ea typeface="Times New Roman"/>
              <a:cs typeface="Times New Roman"/>
              <a:sym typeface="Times New Roman"/>
            </a:endParaRPr>
          </a:p>
          <a:p>
            <a:pPr indent="0" lvl="0" marL="0" rtl="0" algn="l">
              <a:spcBef>
                <a:spcPts val="600"/>
              </a:spcBef>
              <a:spcAft>
                <a:spcPts val="0"/>
              </a:spcAft>
              <a:buNone/>
            </a:pPr>
            <a:r>
              <a:t/>
            </a:r>
            <a:endParaRPr b="1" sz="2400">
              <a:latin typeface="Times New Roman"/>
              <a:ea typeface="Times New Roman"/>
              <a:cs typeface="Times New Roman"/>
              <a:sym typeface="Times New Roman"/>
            </a:endParaRPr>
          </a:p>
        </p:txBody>
      </p:sp>
      <p:sp>
        <p:nvSpPr>
          <p:cNvPr id="117" name="Google Shape;117;p22"/>
          <p:cNvSpPr txBox="1"/>
          <p:nvPr>
            <p:ph idx="1" type="body"/>
          </p:nvPr>
        </p:nvSpPr>
        <p:spPr>
          <a:xfrm>
            <a:off x="445675" y="1963450"/>
            <a:ext cx="8386500" cy="260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latin typeface="Times New Roman"/>
                <a:ea typeface="Times New Roman"/>
                <a:cs typeface="Times New Roman"/>
                <a:sym typeface="Times New Roman"/>
              </a:rPr>
              <a:t>A machine-learning model can be used to predict survival for patients with non-small-cell lung cancer (NSCLC), according to a new study. Kun-Hsing Yu and colleagues (Stanford, CA, USA) used 2186 histopathology whole-slide images of lung adenocarcinoma and squamous-cell carcinoma patients from The Cancer Genome Atlas and 294 images from the Stanford Tissue Microarray database for validation. They used image analysis software to extract a further 9879 quantitative image features. Machine-learning software assessed these images, and developed classifiers that could identify tumour cells, differentiate between adenocarcinoma and squamous cell carcinoma, and predict survival. </a:t>
            </a:r>
            <a:endParaRPr>
              <a:latin typeface="Times New Roman"/>
              <a:ea typeface="Times New Roman"/>
              <a:cs typeface="Times New Roman"/>
              <a:sym typeface="Times New Roman"/>
            </a:endParaRPr>
          </a:p>
        </p:txBody>
      </p:sp>
      <p:sp>
        <p:nvSpPr>
          <p:cNvPr id="118" name="Google Shape;11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600">
                <a:latin typeface="Times New Roman"/>
                <a:ea typeface="Times New Roman"/>
                <a:cs typeface="Times New Roman"/>
                <a:sym typeface="Times New Roman"/>
              </a:rPr>
              <a:t>EXISTING SYSTEM</a:t>
            </a:r>
            <a:endParaRPr sz="3600">
              <a:latin typeface="Times New Roman"/>
              <a:ea typeface="Times New Roman"/>
              <a:cs typeface="Times New Roman"/>
              <a:sym typeface="Times New Roman"/>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800"/>
              </a:spcBef>
              <a:spcAft>
                <a:spcPts val="0"/>
              </a:spcAft>
              <a:buClr>
                <a:schemeClr val="dk1"/>
              </a:buClr>
              <a:buSzPts val="1100"/>
              <a:buFont typeface="Arial"/>
              <a:buNone/>
            </a:pPr>
            <a:r>
              <a:rPr lang="en-GB" sz="3200">
                <a:solidFill>
                  <a:schemeClr val="dk1"/>
                </a:solidFill>
                <a:latin typeface="Times New Roman"/>
                <a:ea typeface="Times New Roman"/>
                <a:cs typeface="Times New Roman"/>
                <a:sym typeface="Times New Roman"/>
              </a:rPr>
              <a:t>•Lung cancer detection which are being done  by manual method only in past years .</a:t>
            </a:r>
            <a:endParaRPr sz="3200">
              <a:solidFill>
                <a:schemeClr val="dk1"/>
              </a:solidFill>
              <a:latin typeface="Times New Roman"/>
              <a:ea typeface="Times New Roman"/>
              <a:cs typeface="Times New Roman"/>
              <a:sym typeface="Times New Roman"/>
            </a:endParaRPr>
          </a:p>
          <a:p>
            <a:pPr indent="0" lvl="0" marL="0" rtl="0" algn="l">
              <a:spcBef>
                <a:spcPts val="800"/>
              </a:spcBef>
              <a:spcAft>
                <a:spcPts val="0"/>
              </a:spcAft>
              <a:buClr>
                <a:schemeClr val="dk1"/>
              </a:buClr>
              <a:buSzPts val="1100"/>
              <a:buFont typeface="Arial"/>
              <a:buNone/>
            </a:pPr>
            <a:r>
              <a:rPr lang="en-GB" sz="3200">
                <a:solidFill>
                  <a:schemeClr val="dk1"/>
                </a:solidFill>
                <a:latin typeface="Times New Roman"/>
                <a:ea typeface="Times New Roman"/>
                <a:cs typeface="Times New Roman"/>
                <a:sym typeface="Times New Roman"/>
              </a:rPr>
              <a:t>•It consume large amount of time.</a:t>
            </a:r>
            <a:endParaRPr sz="3200">
              <a:solidFill>
                <a:schemeClr val="dk1"/>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
        <p:nvSpPr>
          <p:cNvPr id="125" name="Google Shape;125;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600">
                <a:latin typeface="Times New Roman"/>
                <a:ea typeface="Times New Roman"/>
                <a:cs typeface="Times New Roman"/>
                <a:sym typeface="Times New Roman"/>
              </a:rPr>
              <a:t>PROPOSED SYSTEM</a:t>
            </a:r>
            <a:endParaRPr sz="3600">
              <a:latin typeface="Times New Roman"/>
              <a:ea typeface="Times New Roman"/>
              <a:cs typeface="Times New Roman"/>
              <a:sym typeface="Times New Roman"/>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800"/>
              </a:spcBef>
              <a:spcAft>
                <a:spcPts val="0"/>
              </a:spcAft>
              <a:buClr>
                <a:schemeClr val="dk1"/>
              </a:buClr>
              <a:buSzPts val="1100"/>
              <a:buFont typeface="Arial"/>
              <a:buNone/>
            </a:pPr>
            <a:r>
              <a:rPr lang="en-GB" sz="3000">
                <a:solidFill>
                  <a:schemeClr val="dk1"/>
                </a:solidFill>
                <a:latin typeface="Times New Roman"/>
                <a:ea typeface="Times New Roman"/>
                <a:cs typeface="Times New Roman"/>
                <a:sym typeface="Times New Roman"/>
              </a:rPr>
              <a:t>•Our approach which can be done by predicting  through all  collecting  the historic data which is known to be as data sets.</a:t>
            </a:r>
            <a:endParaRPr sz="3000">
              <a:solidFill>
                <a:schemeClr val="dk1"/>
              </a:solidFill>
              <a:latin typeface="Times New Roman"/>
              <a:ea typeface="Times New Roman"/>
              <a:cs typeface="Times New Roman"/>
              <a:sym typeface="Times New Roman"/>
            </a:endParaRPr>
          </a:p>
          <a:p>
            <a:pPr indent="0" lvl="0" marL="0" rtl="0" algn="l">
              <a:spcBef>
                <a:spcPts val="800"/>
              </a:spcBef>
              <a:spcAft>
                <a:spcPts val="0"/>
              </a:spcAft>
              <a:buClr>
                <a:schemeClr val="dk1"/>
              </a:buClr>
              <a:buSzPts val="1100"/>
              <a:buFont typeface="Arial"/>
              <a:buNone/>
            </a:pPr>
            <a:r>
              <a:rPr lang="en-GB" sz="3000">
                <a:solidFill>
                  <a:schemeClr val="dk1"/>
                </a:solidFill>
                <a:latin typeface="Times New Roman"/>
                <a:ea typeface="Times New Roman"/>
                <a:cs typeface="Times New Roman"/>
                <a:sym typeface="Times New Roman"/>
              </a:rPr>
              <a:t>•Our approach which makes time consuming method  through the analysis which could be used for future reference for determining the ratio about lung cancer.</a:t>
            </a:r>
            <a:endParaRPr sz="3000">
              <a:solidFill>
                <a:schemeClr val="dk1"/>
              </a:solidFill>
              <a:latin typeface="Times New Roman"/>
              <a:ea typeface="Times New Roman"/>
              <a:cs typeface="Times New Roman"/>
              <a:sym typeface="Times New Roman"/>
            </a:endParaRPr>
          </a:p>
          <a:p>
            <a:pPr indent="0" lvl="0" marL="0" rtl="0" algn="l">
              <a:spcBef>
                <a:spcPts val="0"/>
              </a:spcBef>
              <a:spcAft>
                <a:spcPts val="1600"/>
              </a:spcAft>
              <a:buNone/>
            </a:pPr>
            <a:r>
              <a:t/>
            </a:r>
            <a:endParaRPr sz="3000">
              <a:latin typeface="Times New Roman"/>
              <a:ea typeface="Times New Roman"/>
              <a:cs typeface="Times New Roman"/>
              <a:sym typeface="Times New Roman"/>
            </a:endParaRPr>
          </a:p>
        </p:txBody>
      </p:sp>
      <p:sp>
        <p:nvSpPr>
          <p:cNvPr id="132" name="Google Shape;13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GB" sz="3000">
                <a:latin typeface="Times New Roman"/>
                <a:ea typeface="Times New Roman"/>
                <a:cs typeface="Times New Roman"/>
                <a:sym typeface="Times New Roman"/>
              </a:rPr>
              <a:t>‹#›</a:t>
            </a:fld>
            <a:endParaRPr sz="30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90450" y="352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000">
                <a:latin typeface="Times New Roman"/>
                <a:ea typeface="Times New Roman"/>
                <a:cs typeface="Times New Roman"/>
                <a:sym typeface="Times New Roman"/>
              </a:rPr>
              <a:t>PLAGIARISM REPORT</a:t>
            </a:r>
            <a:endParaRPr b="1" sz="3000">
              <a:latin typeface="Times New Roman"/>
              <a:ea typeface="Times New Roman"/>
              <a:cs typeface="Times New Roman"/>
              <a:sym typeface="Times New Roman"/>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39" name="Google Shape;139;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GB"/>
              <a:t>‹#›</a:t>
            </a:fld>
            <a:endParaRPr/>
          </a:p>
        </p:txBody>
      </p:sp>
      <p:pic>
        <p:nvPicPr>
          <p:cNvPr id="140" name="Google Shape;140;p25"/>
          <p:cNvPicPr preferRelativeResize="0"/>
          <p:nvPr/>
        </p:nvPicPr>
        <p:blipFill>
          <a:blip r:embed="rId3">
            <a:alphaModFix/>
          </a:blip>
          <a:stretch>
            <a:fillRect/>
          </a:stretch>
        </p:blipFill>
        <p:spPr>
          <a:xfrm>
            <a:off x="1089825" y="924700"/>
            <a:ext cx="7004200" cy="4043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457200" lvl="0" marL="1828800" rtl="0" algn="l">
              <a:spcBef>
                <a:spcPts val="1600"/>
              </a:spcBef>
              <a:spcAft>
                <a:spcPts val="1600"/>
              </a:spcAft>
              <a:buNone/>
            </a:pPr>
            <a:r>
              <a:rPr b="1" lang="en-GB" sz="4800">
                <a:latin typeface="Times New Roman"/>
                <a:ea typeface="Times New Roman"/>
                <a:cs typeface="Times New Roman"/>
                <a:sym typeface="Times New Roman"/>
              </a:rPr>
              <a:t>THANK YOU</a:t>
            </a:r>
            <a:endParaRPr b="1" sz="4800">
              <a:latin typeface="Times New Roman"/>
              <a:ea typeface="Times New Roman"/>
              <a:cs typeface="Times New Roman"/>
              <a:sym typeface="Times New Roman"/>
            </a:endParaRPr>
          </a:p>
        </p:txBody>
      </p:sp>
      <p:sp>
        <p:nvSpPr>
          <p:cNvPr id="147" name="Google Shape;147;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txBox="1"/>
          <p:nvPr>
            <p:ph idx="1" type="body"/>
          </p:nvPr>
        </p:nvSpPr>
        <p:spPr>
          <a:xfrm>
            <a:off x="311700" y="542250"/>
            <a:ext cx="8520600" cy="402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STUDENT DETAILS:</a:t>
            </a:r>
            <a:endParaRPr sz="2400">
              <a:latin typeface="Times New Roman"/>
              <a:ea typeface="Times New Roman"/>
              <a:cs typeface="Times New Roman"/>
              <a:sym typeface="Times New Roman"/>
            </a:endParaRPr>
          </a:p>
          <a:p>
            <a:pPr indent="0" lvl="0" marL="0" rtl="0" algn="l">
              <a:spcBef>
                <a:spcPts val="1600"/>
              </a:spcBef>
              <a:spcAft>
                <a:spcPts val="0"/>
              </a:spcAft>
              <a:buNone/>
            </a:pPr>
            <a:r>
              <a:rPr lang="en-GB" sz="2400">
                <a:latin typeface="Times New Roman"/>
                <a:ea typeface="Times New Roman"/>
                <a:cs typeface="Times New Roman"/>
                <a:sym typeface="Times New Roman"/>
              </a:rPr>
              <a:t>Nandhisha S</a:t>
            </a:r>
            <a:endParaRPr sz="2400">
              <a:latin typeface="Times New Roman"/>
              <a:ea typeface="Times New Roman"/>
              <a:cs typeface="Times New Roman"/>
              <a:sym typeface="Times New Roman"/>
            </a:endParaRPr>
          </a:p>
          <a:p>
            <a:pPr indent="0" lvl="0" marL="0" rtl="0" algn="l">
              <a:spcBef>
                <a:spcPts val="1600"/>
              </a:spcBef>
              <a:spcAft>
                <a:spcPts val="0"/>
              </a:spcAft>
              <a:buNone/>
            </a:pPr>
            <a:r>
              <a:rPr lang="en-GB" sz="2400">
                <a:latin typeface="Times New Roman"/>
                <a:ea typeface="Times New Roman"/>
                <a:cs typeface="Times New Roman"/>
                <a:sym typeface="Times New Roman"/>
              </a:rPr>
              <a:t>Nivetha M</a:t>
            </a:r>
            <a:endParaRPr sz="2400">
              <a:latin typeface="Times New Roman"/>
              <a:ea typeface="Times New Roman"/>
              <a:cs typeface="Times New Roman"/>
              <a:sym typeface="Times New Roman"/>
            </a:endParaRPr>
          </a:p>
          <a:p>
            <a:pPr indent="0" lvl="0" marL="0" rtl="0" algn="l">
              <a:spcBef>
                <a:spcPts val="1600"/>
              </a:spcBef>
              <a:spcAft>
                <a:spcPts val="0"/>
              </a:spcAft>
              <a:buNone/>
            </a:pPr>
            <a:r>
              <a:rPr lang="en-GB" sz="2400">
                <a:latin typeface="Times New Roman"/>
                <a:ea typeface="Times New Roman"/>
                <a:cs typeface="Times New Roman"/>
                <a:sym typeface="Times New Roman"/>
              </a:rPr>
              <a:t>Sudha P</a:t>
            </a:r>
            <a:endParaRPr sz="2400">
              <a:latin typeface="Times New Roman"/>
              <a:ea typeface="Times New Roman"/>
              <a:cs typeface="Times New Roman"/>
              <a:sym typeface="Times New Roman"/>
            </a:endParaRPr>
          </a:p>
          <a:p>
            <a:pPr indent="0" lvl="0" marL="0" rtl="0" algn="l">
              <a:spcBef>
                <a:spcPts val="1600"/>
              </a:spcBef>
              <a:spcAft>
                <a:spcPts val="0"/>
              </a:spcAft>
              <a:buNone/>
            </a:pPr>
            <a:r>
              <a:rPr lang="en-GB" sz="2400">
                <a:latin typeface="Times New Roman"/>
                <a:ea typeface="Times New Roman"/>
                <a:cs typeface="Times New Roman"/>
                <a:sym typeface="Times New Roman"/>
              </a:rPr>
              <a:t>GUIDE DETAILS:</a:t>
            </a:r>
            <a:endParaRPr sz="2400">
              <a:latin typeface="Times New Roman"/>
              <a:ea typeface="Times New Roman"/>
              <a:cs typeface="Times New Roman"/>
              <a:sym typeface="Times New Roman"/>
            </a:endParaRPr>
          </a:p>
          <a:p>
            <a:pPr indent="0" lvl="0" marL="0" rtl="0" algn="l">
              <a:spcBef>
                <a:spcPts val="1600"/>
              </a:spcBef>
              <a:spcAft>
                <a:spcPts val="1600"/>
              </a:spcAft>
              <a:buNone/>
            </a:pPr>
            <a:r>
              <a:rPr lang="en-GB" sz="2400">
                <a:latin typeface="Times New Roman"/>
                <a:ea typeface="Times New Roman"/>
                <a:cs typeface="Times New Roman"/>
                <a:sym typeface="Times New Roman"/>
              </a:rPr>
              <a:t>Mr.Sathish.R AP/IT</a:t>
            </a:r>
            <a:endParaRPr sz="2400">
              <a:latin typeface="Times New Roman"/>
              <a:ea typeface="Times New Roman"/>
              <a:cs typeface="Times New Roman"/>
              <a:sym typeface="Times New Roman"/>
            </a:endParaRPr>
          </a:p>
        </p:txBody>
      </p:sp>
      <p:sp>
        <p:nvSpPr>
          <p:cNvPr id="62" name="Google Shape;6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0"/>
            <a:ext cx="8520600" cy="66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Times New Roman"/>
                <a:ea typeface="Times New Roman"/>
                <a:cs typeface="Times New Roman"/>
                <a:sym typeface="Times New Roman"/>
              </a:rPr>
              <a:t>ABSTRACT</a:t>
            </a:r>
            <a:endParaRPr b="1">
              <a:latin typeface="Times New Roman"/>
              <a:ea typeface="Times New Roman"/>
              <a:cs typeface="Times New Roman"/>
              <a:sym typeface="Times New Roman"/>
            </a:endParaRPr>
          </a:p>
        </p:txBody>
      </p:sp>
      <p:sp>
        <p:nvSpPr>
          <p:cNvPr id="68" name="Google Shape;68;p15"/>
          <p:cNvSpPr txBox="1"/>
          <p:nvPr>
            <p:ph idx="1" type="body"/>
          </p:nvPr>
        </p:nvSpPr>
        <p:spPr>
          <a:xfrm>
            <a:off x="311700" y="768200"/>
            <a:ext cx="8520600" cy="377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solidFill>
                  <a:schemeClr val="dk1"/>
                </a:solidFill>
                <a:latin typeface="Times New Roman"/>
                <a:ea typeface="Times New Roman"/>
                <a:cs typeface="Times New Roman"/>
                <a:sym typeface="Times New Roman"/>
              </a:rPr>
              <a:t>Our body is made up of hundred million of million cells .Cancer which can be defined as that a disease in which an abnormal cells divide uncontrollably and destroy body tissue. Lung cancer is the most common killer and which plays an important roles in mortality of vast amount of people.About 234,030 new cases have lung cancer  in which 121,680 were men and  112,350  were women ; About 154,050  deaths due to lung cancer   in which 83,550 men and 70,500 were  women.There are two types of lung cancer which are as follows as: small cell lung cancer and non-small cell lung cancer.</a:t>
            </a:r>
            <a:r>
              <a:rPr lang="en-GB">
                <a:solidFill>
                  <a:schemeClr val="dk1"/>
                </a:solidFill>
                <a:highlight>
                  <a:srgbClr val="FFFFFF"/>
                </a:highlight>
                <a:latin typeface="Times New Roman"/>
                <a:ea typeface="Times New Roman"/>
                <a:cs typeface="Times New Roman"/>
                <a:sym typeface="Times New Roman"/>
              </a:rPr>
              <a:t>Our approach which provides the therapist to make use of this analysis for further reference to be aware about the lung cancer .We analyzed the lung cancer </a:t>
            </a:r>
            <a:r>
              <a:rPr lang="en-GB">
                <a:solidFill>
                  <a:schemeClr val="dk1"/>
                </a:solidFill>
                <a:highlight>
                  <a:srgbClr val="FFFFFF"/>
                </a:highlight>
                <a:latin typeface="Times New Roman"/>
                <a:ea typeface="Times New Roman"/>
                <a:cs typeface="Times New Roman"/>
                <a:sym typeface="Times New Roman"/>
              </a:rPr>
              <a:t>prediction</a:t>
            </a:r>
            <a:r>
              <a:rPr lang="en-GB">
                <a:solidFill>
                  <a:schemeClr val="dk1"/>
                </a:solidFill>
                <a:highlight>
                  <a:srgbClr val="FFFFFF"/>
                </a:highlight>
                <a:latin typeface="Times New Roman"/>
                <a:ea typeface="Times New Roman"/>
                <a:cs typeface="Times New Roman"/>
                <a:sym typeface="Times New Roman"/>
              </a:rPr>
              <a:t> using classification algorithm such as Naive Bayes, Bayesian network and J48 algorithm.. The main aim of this is to provide the earlier warning to the users 	about lung cancer.</a:t>
            </a:r>
            <a:endParaRPr>
              <a:latin typeface="Times New Roman"/>
              <a:ea typeface="Times New Roman"/>
              <a:cs typeface="Times New Roman"/>
              <a:sym typeface="Times New Roman"/>
            </a:endParaRPr>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175025" y="270625"/>
            <a:ext cx="8520600" cy="95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latin typeface="Times New Roman"/>
                <a:ea typeface="Times New Roman"/>
                <a:cs typeface="Times New Roman"/>
                <a:sym typeface="Times New Roman"/>
              </a:rPr>
              <a:t>Lung Cancer Risk Prediction Model Incorporating Lung Function-</a:t>
            </a:r>
            <a:r>
              <a:rPr lang="en-GB" sz="1800">
                <a:latin typeface="Times New Roman"/>
                <a:ea typeface="Times New Roman"/>
                <a:cs typeface="Times New Roman"/>
                <a:sym typeface="Times New Roman"/>
              </a:rPr>
              <a:t>David C. Muller, Mattias Johansson, and Paul Brennan</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i="1" lang="en-GB" sz="800"/>
              <a:t> </a:t>
            </a:r>
            <a:endParaRPr i="1" sz="800"/>
          </a:p>
          <a:p>
            <a:pPr indent="0" lvl="0" marL="0" rtl="0" algn="l">
              <a:spcBef>
                <a:spcPts val="0"/>
              </a:spcBef>
              <a:spcAft>
                <a:spcPts val="0"/>
              </a:spcAft>
              <a:buNone/>
            </a:pPr>
            <a:r>
              <a:t/>
            </a:r>
            <a:endParaRPr b="1" sz="2400">
              <a:latin typeface="Times New Roman"/>
              <a:ea typeface="Times New Roman"/>
              <a:cs typeface="Times New Roman"/>
              <a:sym typeface="Times New Roman"/>
            </a:endParaRPr>
          </a:p>
          <a:p>
            <a:pPr indent="0" lvl="0" marL="0" rtl="0" algn="l">
              <a:spcBef>
                <a:spcPts val="0"/>
              </a:spcBef>
              <a:spcAft>
                <a:spcPts val="0"/>
              </a:spcAft>
              <a:buNone/>
            </a:pPr>
            <a:r>
              <a:t/>
            </a:r>
            <a:endParaRPr b="1" sz="2400">
              <a:latin typeface="Times New Roman"/>
              <a:ea typeface="Times New Roman"/>
              <a:cs typeface="Times New Roman"/>
              <a:sym typeface="Times New Roman"/>
            </a:endParaRPr>
          </a:p>
          <a:p>
            <a:pPr indent="0" lvl="0" marL="0" rtl="0" algn="l">
              <a:spcBef>
                <a:spcPts val="0"/>
              </a:spcBef>
              <a:spcAft>
                <a:spcPts val="0"/>
              </a:spcAft>
              <a:buNone/>
            </a:pPr>
            <a:r>
              <a:t/>
            </a:r>
            <a:endParaRPr b="1" sz="2400">
              <a:latin typeface="Times New Roman"/>
              <a:ea typeface="Times New Roman"/>
              <a:cs typeface="Times New Roman"/>
              <a:sym typeface="Times New Roman"/>
            </a:endParaRPr>
          </a:p>
        </p:txBody>
      </p:sp>
      <p:sp>
        <p:nvSpPr>
          <p:cNvPr id="75" name="Google Shape;75;p16"/>
          <p:cNvSpPr txBox="1"/>
          <p:nvPr>
            <p:ph idx="1" type="body"/>
          </p:nvPr>
        </p:nvSpPr>
        <p:spPr>
          <a:xfrm>
            <a:off x="311700" y="1077050"/>
            <a:ext cx="8520600" cy="389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latin typeface="Times New Roman"/>
                <a:ea typeface="Times New Roman"/>
                <a:cs typeface="Times New Roman"/>
                <a:sym typeface="Times New Roman"/>
              </a:rPr>
              <a:t>As the result of common incidence and poor prognosis, lung cancer is responsible for more than 1.5 million deaths worldwide each year.In particular, we investigated sex, variables related to smoking history and addiction to nicotine, personal medical history, family history of lung cancer, and lung function assessed by spirometry (ie, FEV1).To calculate the probability of lung cancer in the presence of the competing risk of death, we separately modeled the hazard of lung cancer and the hazard of death from all causes. We used ﬂexible parametric survival models on the cumulative hazard scale to estimate baseline hazards and hazard ratios.Participants with missing data on any of the covariates were excluded from the primary analyses, and sensitivity analyses on the basis of multiply imputed data were conducted. By concluding this,a risk prediction model that includes lung function has strong predictive ability, which could improve eligibility criteria for lung cancer screening programs.</a:t>
            </a:r>
            <a:endParaRPr>
              <a:solidFill>
                <a:schemeClr val="dk1"/>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solidFill>
                <a:schemeClr val="dk1"/>
              </a:solidFill>
              <a:latin typeface="Times New Roman"/>
              <a:ea typeface="Times New Roman"/>
              <a:cs typeface="Times New Roman"/>
              <a:sym typeface="Times New Roman"/>
            </a:endParaRPr>
          </a:p>
        </p:txBody>
      </p:sp>
      <p:sp>
        <p:nvSpPr>
          <p:cNvPr id="76" name="Google Shape;7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0"/>
            <a:ext cx="8520600" cy="1459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GB" sz="2400">
                <a:solidFill>
                  <a:srgbClr val="333333"/>
                </a:solidFill>
                <a:latin typeface="Times New Roman"/>
                <a:ea typeface="Times New Roman"/>
                <a:cs typeface="Times New Roman"/>
                <a:sym typeface="Times New Roman"/>
              </a:rPr>
              <a:t>Lung cancer prediction from microarray data by gene expression programming</a:t>
            </a:r>
            <a:r>
              <a:rPr b="1" lang="en-GB" sz="2400">
                <a:solidFill>
                  <a:srgbClr val="333333"/>
                </a:solidFill>
                <a:latin typeface="Times New Roman"/>
                <a:ea typeface="Times New Roman"/>
                <a:cs typeface="Times New Roman"/>
                <a:sym typeface="Times New Roman"/>
              </a:rPr>
              <a:t>-</a:t>
            </a:r>
            <a:r>
              <a:rPr lang="en-GB" sz="1600">
                <a:highlight>
                  <a:srgbClr val="FFFFFF"/>
                </a:highlight>
                <a:latin typeface="Times New Roman"/>
                <a:ea typeface="Times New Roman"/>
                <a:cs typeface="Times New Roman"/>
                <a:sym typeface="Times New Roman"/>
              </a:rPr>
              <a:t>Hasseeb Azzawi</a:t>
            </a:r>
            <a:r>
              <a:rPr lang="en-GB" sz="1800">
                <a:highlight>
                  <a:srgbClr val="FFFFFF"/>
                </a:highlight>
                <a:latin typeface="Times New Roman"/>
                <a:ea typeface="Times New Roman"/>
                <a:cs typeface="Times New Roman"/>
                <a:sym typeface="Times New Roman"/>
              </a:rPr>
              <a:t>,</a:t>
            </a:r>
            <a:r>
              <a:rPr lang="en-GB" sz="1800">
                <a:latin typeface="Times New Roman"/>
                <a:ea typeface="Times New Roman"/>
                <a:cs typeface="Times New Roman"/>
                <a:sym typeface="Times New Roman"/>
              </a:rPr>
              <a:t>Jingyu Hou,Yong</a:t>
            </a:r>
            <a:br>
              <a:rPr lang="en-GB" sz="1100"/>
            </a:br>
            <a:r>
              <a:rPr lang="en-GB" sz="1100"/>
              <a:t>Xiang,Russul</a:t>
            </a:r>
            <a:r>
              <a:rPr lang="en-GB" sz="1800">
                <a:highlight>
                  <a:srgbClr val="FFFFFF"/>
                </a:highlight>
                <a:latin typeface="Times New Roman"/>
                <a:ea typeface="Times New Roman"/>
                <a:cs typeface="Times New Roman"/>
                <a:sym typeface="Times New Roman"/>
              </a:rPr>
              <a:t>Alanni</a:t>
            </a:r>
            <a:endParaRPr sz="1800">
              <a:highlight>
                <a:srgbClr val="FFFFFF"/>
              </a:highlight>
              <a:latin typeface="Times New Roman"/>
              <a:ea typeface="Times New Roman"/>
              <a:cs typeface="Times New Roman"/>
              <a:sym typeface="Times New Roman"/>
            </a:endParaRPr>
          </a:p>
          <a:p>
            <a:pPr indent="0" lvl="0" marL="0" rtl="0" algn="l">
              <a:lnSpc>
                <a:spcPct val="130000"/>
              </a:lnSpc>
              <a:spcBef>
                <a:spcPts val="0"/>
              </a:spcBef>
              <a:spcAft>
                <a:spcPts val="0"/>
              </a:spcAft>
              <a:buNone/>
            </a:pPr>
            <a:r>
              <a:t/>
            </a:r>
            <a:endParaRPr b="1" sz="2400">
              <a:solidFill>
                <a:srgbClr val="333333"/>
              </a:solidFill>
              <a:latin typeface="Times New Roman"/>
              <a:ea typeface="Times New Roman"/>
              <a:cs typeface="Times New Roman"/>
              <a:sym typeface="Times New Roman"/>
            </a:endParaRPr>
          </a:p>
          <a:p>
            <a:pPr indent="0" lvl="0" marL="0" rtl="0" algn="ctr">
              <a:lnSpc>
                <a:spcPct val="150000"/>
              </a:lnSpc>
              <a:spcBef>
                <a:spcPts val="400"/>
              </a:spcBef>
              <a:spcAft>
                <a:spcPts val="0"/>
              </a:spcAft>
              <a:buNone/>
            </a:pPr>
            <a:r>
              <a:rPr lang="en-GB" sz="850">
                <a:solidFill>
                  <a:srgbClr val="FFFFFF"/>
                </a:solidFill>
                <a:highlight>
                  <a:srgbClr val="17445A"/>
                </a:highlight>
              </a:rPr>
              <a:t>Deakin University, Australia</a:t>
            </a:r>
            <a:endParaRPr sz="850">
              <a:solidFill>
                <a:srgbClr val="FFFFFF"/>
              </a:solidFill>
              <a:highlight>
                <a:srgbClr val="17445A"/>
              </a:highlight>
            </a:endParaRPr>
          </a:p>
          <a:p>
            <a:pPr indent="0" lvl="0" marL="0" rtl="0" algn="l">
              <a:lnSpc>
                <a:spcPct val="130000"/>
              </a:lnSpc>
              <a:spcBef>
                <a:spcPts val="0"/>
              </a:spcBef>
              <a:spcAft>
                <a:spcPts val="0"/>
              </a:spcAft>
              <a:buNone/>
            </a:pPr>
            <a:r>
              <a:rPr lang="en-GB" sz="1050">
                <a:solidFill>
                  <a:srgbClr val="333333"/>
                </a:solidFill>
                <a:highlight>
                  <a:srgbClr val="FFFFFF"/>
                </a:highlight>
              </a:rPr>
              <a:t>; </a:t>
            </a:r>
            <a:r>
              <a:rPr lang="en-GB" sz="1050">
                <a:solidFill>
                  <a:srgbClr val="006699"/>
                </a:solidFill>
                <a:highlight>
                  <a:srgbClr val="FFFFFF"/>
                </a:highlight>
              </a:rPr>
              <a:t>Yong Xiang </a:t>
            </a:r>
            <a:r>
              <a:rPr lang="en-GB" sz="1050">
                <a:solidFill>
                  <a:srgbClr val="333333"/>
                </a:solidFill>
                <a:highlight>
                  <a:srgbClr val="FFFFFF"/>
                </a:highlight>
              </a:rPr>
              <a:t>; </a:t>
            </a:r>
            <a:r>
              <a:rPr lang="en-GB" sz="1050">
                <a:solidFill>
                  <a:srgbClr val="006699"/>
                </a:solidFill>
                <a:highlight>
                  <a:srgbClr val="FFFFFF"/>
                </a:highlight>
              </a:rPr>
              <a:t>Russul Alanni</a:t>
            </a:r>
            <a:endParaRPr sz="1050">
              <a:solidFill>
                <a:srgbClr val="333333"/>
              </a:solidFill>
              <a:highlight>
                <a:srgbClr val="FFFFFF"/>
              </a:highlight>
            </a:endParaRPr>
          </a:p>
          <a:p>
            <a:pPr indent="0" lvl="0" marL="0" rtl="0" algn="ctr">
              <a:lnSpc>
                <a:spcPct val="150000"/>
              </a:lnSpc>
              <a:spcBef>
                <a:spcPts val="400"/>
              </a:spcBef>
              <a:spcAft>
                <a:spcPts val="0"/>
              </a:spcAft>
              <a:buNone/>
            </a:pPr>
            <a:r>
              <a:rPr lang="en-GB" sz="850">
                <a:solidFill>
                  <a:srgbClr val="FFFFFF"/>
                </a:solidFill>
                <a:highlight>
                  <a:srgbClr val="17445A"/>
                </a:highlight>
              </a:rPr>
              <a:t>Deakin University, Australia</a:t>
            </a:r>
            <a:endParaRPr sz="850">
              <a:solidFill>
                <a:srgbClr val="FFFFFF"/>
              </a:solidFill>
              <a:highlight>
                <a:srgbClr val="17445A"/>
              </a:highlight>
            </a:endParaRPr>
          </a:p>
          <a:p>
            <a:pPr indent="0" lvl="0" marL="0" rtl="0" algn="l">
              <a:lnSpc>
                <a:spcPct val="130000"/>
              </a:lnSpc>
              <a:spcBef>
                <a:spcPts val="0"/>
              </a:spcBef>
              <a:spcAft>
                <a:spcPts val="0"/>
              </a:spcAft>
              <a:buClr>
                <a:schemeClr val="dk1"/>
              </a:buClr>
              <a:buSzPts val="1100"/>
              <a:buFont typeface="Arial"/>
              <a:buNone/>
            </a:pPr>
            <a:r>
              <a:rPr lang="en-GB" sz="1050">
                <a:solidFill>
                  <a:srgbClr val="333333"/>
                </a:solidFill>
                <a:highlight>
                  <a:srgbClr val="FFFFFF"/>
                </a:highlight>
              </a:rPr>
              <a:t>; </a:t>
            </a:r>
            <a:r>
              <a:rPr lang="en-GB" sz="1050">
                <a:solidFill>
                  <a:srgbClr val="006699"/>
                </a:solidFill>
                <a:highlight>
                  <a:srgbClr val="FFFFFF"/>
                </a:highlight>
              </a:rPr>
              <a:t>Jingyu Hou </a:t>
            </a:r>
            <a:r>
              <a:rPr lang="en-GB" sz="1050">
                <a:solidFill>
                  <a:srgbClr val="333333"/>
                </a:solidFill>
                <a:highlight>
                  <a:srgbClr val="FFFFFF"/>
                </a:highlight>
              </a:rPr>
              <a:t>; </a:t>
            </a:r>
            <a:r>
              <a:rPr lang="en-GB" sz="1050">
                <a:solidFill>
                  <a:srgbClr val="006699"/>
                </a:solidFill>
                <a:highlight>
                  <a:srgbClr val="FFFFFF"/>
                </a:highlight>
              </a:rPr>
              <a:t>Yong Xiang </a:t>
            </a:r>
            <a:r>
              <a:rPr lang="en-GB" sz="1050">
                <a:solidFill>
                  <a:srgbClr val="333333"/>
                </a:solidFill>
                <a:highlight>
                  <a:srgbClr val="FFFFFF"/>
                </a:highlight>
              </a:rPr>
              <a:t>; </a:t>
            </a:r>
            <a:r>
              <a:rPr lang="en-GB" sz="1050">
                <a:solidFill>
                  <a:srgbClr val="006699"/>
                </a:solidFill>
                <a:highlight>
                  <a:srgbClr val="FFFFFF"/>
                </a:highlight>
              </a:rPr>
              <a:t>Russul Alanni</a:t>
            </a:r>
            <a:endParaRPr b="1" sz="2400">
              <a:solidFill>
                <a:srgbClr val="333333"/>
              </a:solidFill>
            </a:endParaRPr>
          </a:p>
          <a:p>
            <a:pPr indent="0" lvl="0" marL="0" rtl="0" algn="l">
              <a:spcBef>
                <a:spcPts val="0"/>
              </a:spcBef>
              <a:spcAft>
                <a:spcPts val="0"/>
              </a:spcAft>
              <a:buNone/>
            </a:pPr>
            <a:r>
              <a:t/>
            </a:r>
            <a:endParaRPr/>
          </a:p>
        </p:txBody>
      </p:sp>
      <p:sp>
        <p:nvSpPr>
          <p:cNvPr id="82" name="Google Shape;82;p17"/>
          <p:cNvSpPr txBox="1"/>
          <p:nvPr>
            <p:ph idx="1" type="body"/>
          </p:nvPr>
        </p:nvSpPr>
        <p:spPr>
          <a:xfrm>
            <a:off x="311700" y="967700"/>
            <a:ext cx="8520600" cy="546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solidFill>
                  <a:srgbClr val="333333"/>
                </a:solidFill>
                <a:highlight>
                  <a:srgbClr val="FFFFFF"/>
                </a:highlight>
                <a:latin typeface="Times New Roman"/>
                <a:ea typeface="Times New Roman"/>
                <a:cs typeface="Times New Roman"/>
                <a:sym typeface="Times New Roman"/>
              </a:rPr>
              <a:t>Lung cancer is a leading cause of cancer-related death worldwide. The early diagnosis of cancer has demonstrated to be greatly helpful for curing the disease effectively. Microarray technology </a:t>
            </a:r>
            <a:r>
              <a:rPr lang="en-GB">
                <a:solidFill>
                  <a:srgbClr val="333333"/>
                </a:solidFill>
                <a:highlight>
                  <a:srgbClr val="FFFFFF"/>
                </a:highlight>
                <a:latin typeface="Times New Roman"/>
                <a:ea typeface="Times New Roman"/>
                <a:cs typeface="Times New Roman"/>
                <a:sym typeface="Times New Roman"/>
              </a:rPr>
              <a:t>provides a promising </a:t>
            </a:r>
            <a:r>
              <a:rPr lang="en-GB">
                <a:solidFill>
                  <a:srgbClr val="333333"/>
                </a:solidFill>
                <a:highlight>
                  <a:srgbClr val="FFFFFF"/>
                </a:highlight>
                <a:latin typeface="Times New Roman"/>
                <a:ea typeface="Times New Roman"/>
                <a:cs typeface="Times New Roman"/>
                <a:sym typeface="Times New Roman"/>
              </a:rPr>
              <a:t>approach of exploiting gene profiles for cancer diagnosis. In this study, the authors propose a gene expression programming (GEP)-based model to predict lung cancer from microarray data. The authors use two gene selection methods to extract the significant lung cancer related genes, and accordingly propose different GEP-based prediction models. Reliability was assessed by the cross-data set validation. The experimental results show that the GEP model using fewer feature genes outperformed other models in terms of accuracy, sensitivity, specificity and area under the receiver operating characteristic curve. It is concluded that GEP model is a better solution to lung cancer prediction problems.</a:t>
            </a:r>
            <a:endParaRPr>
              <a:latin typeface="Times New Roman"/>
              <a:ea typeface="Times New Roman"/>
              <a:cs typeface="Times New Roman"/>
              <a:sym typeface="Times New Roman"/>
            </a:endParaRPr>
          </a:p>
        </p:txBody>
      </p:sp>
      <p:sp>
        <p:nvSpPr>
          <p:cNvPr id="83" name="Google Shape;83;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191350" y="199000"/>
            <a:ext cx="8952600" cy="5727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Clr>
                <a:schemeClr val="dk1"/>
              </a:buClr>
              <a:buSzPts val="1100"/>
              <a:buFont typeface="Arial"/>
              <a:buNone/>
            </a:pPr>
            <a:r>
              <a:rPr b="1" lang="en-GB" sz="2400">
                <a:solidFill>
                  <a:srgbClr val="333333"/>
                </a:solidFill>
                <a:latin typeface="Times New Roman"/>
                <a:ea typeface="Times New Roman"/>
                <a:cs typeface="Times New Roman"/>
                <a:sym typeface="Times New Roman"/>
              </a:rPr>
              <a:t>Predicting Outcomes of Nonsmall Cell Lung Cancer Using CT Image Features-</a:t>
            </a:r>
            <a:endParaRPr b="1" sz="2400">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p>
        </p:txBody>
      </p:sp>
      <p:sp>
        <p:nvSpPr>
          <p:cNvPr id="89" name="Google Shape;89;p18"/>
          <p:cNvSpPr txBox="1"/>
          <p:nvPr>
            <p:ph idx="1" type="body"/>
          </p:nvPr>
        </p:nvSpPr>
        <p:spPr>
          <a:xfrm>
            <a:off x="311700" y="1020725"/>
            <a:ext cx="8520600" cy="354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GB">
                <a:solidFill>
                  <a:schemeClr val="dk1"/>
                </a:solidFill>
                <a:latin typeface="Times New Roman"/>
                <a:ea typeface="Times New Roman"/>
                <a:cs typeface="Times New Roman"/>
                <a:sym typeface="Times New Roman"/>
              </a:rPr>
              <a:t>Our body is made up of hundred million of million cells .Cancer which can be defined as that a disease in which an abnormal cells divide uncontrollably and destroy body tissue. Lung cancer is the most common killer and which plays an important roles in mortality of vast amount of people.About 234,030 new cases have lung cancer  in which 121,680 were men and  112,350  were women ; About 154,050  deaths due to lung cancer   in which 83,550 men and 70,500 were  women.There are two types of lung cancer which are as follows as: small cell lung cancer and non-small cell lung cancer.</a:t>
            </a:r>
            <a:r>
              <a:rPr lang="en-GB">
                <a:solidFill>
                  <a:schemeClr val="dk1"/>
                </a:solidFill>
                <a:highlight>
                  <a:srgbClr val="FFFFFF"/>
                </a:highlight>
                <a:latin typeface="Times New Roman"/>
                <a:ea typeface="Times New Roman"/>
                <a:cs typeface="Times New Roman"/>
                <a:sym typeface="Times New Roman"/>
              </a:rPr>
              <a:t>Our approach which provides the therapist to make use of this analysis for further reference to be aware about the lung cancer .This also gives a brief analysis about the lung cancer by using a data set which could be used for this purpose. This also provide the information about the patients who have most preferences to have lung cancer.</a:t>
            </a:r>
            <a:endParaRPr>
              <a:latin typeface="Times New Roman"/>
              <a:ea typeface="Times New Roman"/>
              <a:cs typeface="Times New Roman"/>
              <a:sym typeface="Times New Roman"/>
            </a:endParaRPr>
          </a:p>
        </p:txBody>
      </p:sp>
      <p:sp>
        <p:nvSpPr>
          <p:cNvPr id="90" name="Google Shape;90;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106600"/>
            <a:ext cx="8520600" cy="9021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Clr>
                <a:schemeClr val="dk1"/>
              </a:buClr>
              <a:buSzPts val="1100"/>
              <a:buFont typeface="Arial"/>
              <a:buNone/>
            </a:pPr>
            <a:r>
              <a:rPr b="1" lang="en-GB" sz="2400">
                <a:solidFill>
                  <a:srgbClr val="333333"/>
                </a:solidFill>
                <a:latin typeface="Times New Roman"/>
                <a:ea typeface="Times New Roman"/>
                <a:cs typeface="Times New Roman"/>
                <a:sym typeface="Times New Roman"/>
              </a:rPr>
              <a:t>Tobacco smoking induced lung cancer prediction-</a:t>
            </a:r>
            <a:r>
              <a:rPr lang="en-GB" sz="1800">
                <a:solidFill>
                  <a:srgbClr val="333333"/>
                </a:solidFill>
                <a:highlight>
                  <a:srgbClr val="FFFFFF"/>
                </a:highlight>
                <a:latin typeface="Times New Roman"/>
                <a:ea typeface="Times New Roman"/>
                <a:cs typeface="Times New Roman"/>
                <a:sym typeface="Times New Roman"/>
              </a:rPr>
              <a:t>B.J Bipin Nair, K J Anju, A Jeeva Kumar,</a:t>
            </a:r>
            <a:endParaRPr b="1" sz="2400">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96" name="Google Shape;96;p19"/>
          <p:cNvSpPr txBox="1"/>
          <p:nvPr>
            <p:ph idx="1" type="body"/>
          </p:nvPr>
        </p:nvSpPr>
        <p:spPr>
          <a:xfrm>
            <a:off x="311700" y="1213725"/>
            <a:ext cx="8520600" cy="3690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solidFill>
                  <a:srgbClr val="333333"/>
                </a:solidFill>
                <a:highlight>
                  <a:srgbClr val="FFFFFF"/>
                </a:highlight>
                <a:latin typeface="Times New Roman"/>
                <a:ea typeface="Times New Roman"/>
                <a:cs typeface="Times New Roman"/>
                <a:sym typeface="Times New Roman"/>
              </a:rPr>
              <a:t>Cancer is deadly, a genetic disorder in which invoke uncontrolled growth of living cells in a particular region. Cancer is usually invoked by many natural causes like exposure to UV rays, smoking tobacco, oil fogs, and exposure to radioactive frequencies. In this work, we concentrate on tobacco-induced lung cancer. There are many existing systems to detect lung cancer. But none are efficient enough to prevent it before it spreads. In this work, we propose an efficient tool to analyze the possibility of getting affected by Non-Small Cell Lung Cancer (NSCLC) by comparing Lung Cancer microRNAs (LC-miRNAs) structures. Here we use global optimal alignment and TargetScan for target comparison and binding location detection. A previous research showed that major lung cancer genes are targeted by 8 type miRNAs. From this work, we concluded that use of computational techniques in miRNA and sequence analysis can reduce the cost of research and increase the accuracy.</a:t>
            </a:r>
            <a:endParaRPr>
              <a:latin typeface="Times New Roman"/>
              <a:ea typeface="Times New Roman"/>
              <a:cs typeface="Times New Roman"/>
              <a:sym typeface="Times New Roman"/>
            </a:endParaRPr>
          </a:p>
        </p:txBody>
      </p:sp>
      <p:sp>
        <p:nvSpPr>
          <p:cNvPr id="97" name="Google Shape;9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0" y="20025"/>
            <a:ext cx="8520600" cy="8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300">
                <a:latin typeface="Times New Roman"/>
                <a:ea typeface="Times New Roman"/>
                <a:cs typeface="Times New Roman"/>
                <a:sym typeface="Times New Roman"/>
              </a:rPr>
              <a:t>Early detection and prediction of Lung Cancer survival-</a:t>
            </a:r>
            <a:r>
              <a:rPr lang="en-GB" sz="2300">
                <a:latin typeface="Times New Roman"/>
                <a:ea typeface="Times New Roman"/>
                <a:cs typeface="Times New Roman"/>
                <a:sym typeface="Times New Roman"/>
              </a:rPr>
              <a:t>Rajneet Kaur</a:t>
            </a:r>
            <a:endParaRPr sz="2300">
              <a:latin typeface="Times New Roman"/>
              <a:ea typeface="Times New Roman"/>
              <a:cs typeface="Times New Roman"/>
              <a:sym typeface="Times New Roman"/>
            </a:endParaRPr>
          </a:p>
        </p:txBody>
      </p:sp>
      <p:sp>
        <p:nvSpPr>
          <p:cNvPr id="103" name="Google Shape;103;p20"/>
          <p:cNvSpPr txBox="1"/>
          <p:nvPr>
            <p:ph idx="1" type="body"/>
          </p:nvPr>
        </p:nvSpPr>
        <p:spPr>
          <a:xfrm>
            <a:off x="109350" y="967700"/>
            <a:ext cx="8911800" cy="384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900">
                <a:latin typeface="Times New Roman"/>
                <a:ea typeface="Times New Roman"/>
                <a:cs typeface="Times New Roman"/>
                <a:sym typeface="Times New Roman"/>
              </a:rPr>
              <a:t>The early detection of the lung cancer is a challenging problem,due to the structure of cancer cells,where most of the cells are overlapped with each other.Classification is the most important part.It is a computational procedure that sorts images into groups according to their similarities.In this paper,Histogram Equalization is used for preprocessing of the images and feature extraction process and neural network classifier to check the state of a patient in its early stage whether it is normal or abnormal. After that we predict the survival rate of a patient by extracted features. Experimental analysis is made with data set to evaluate the performance of the different classifiers.The performance is based on the correct and incorrect classification of the classifiers.All the experiments are conducted in WEKA data mining tool. </a:t>
            </a:r>
            <a:endParaRPr sz="1900">
              <a:latin typeface="Times New Roman"/>
              <a:ea typeface="Times New Roman"/>
              <a:cs typeface="Times New Roman"/>
              <a:sym typeface="Times New Roman"/>
            </a:endParaRPr>
          </a:p>
          <a:p>
            <a:pPr indent="0" lvl="0" marL="0" rtl="0" algn="l">
              <a:spcBef>
                <a:spcPts val="1600"/>
              </a:spcBef>
              <a:spcAft>
                <a:spcPts val="0"/>
              </a:spcAft>
              <a:buNone/>
            </a:pPr>
            <a:r>
              <a:rPr lang="en-GB" sz="1900">
                <a:latin typeface="Times New Roman"/>
                <a:ea typeface="Times New Roman"/>
                <a:cs typeface="Times New Roman"/>
                <a:sym typeface="Times New Roman"/>
              </a:rPr>
              <a:t> </a:t>
            </a:r>
            <a:endParaRPr sz="1900">
              <a:latin typeface="Times New Roman"/>
              <a:ea typeface="Times New Roman"/>
              <a:cs typeface="Times New Roman"/>
              <a:sym typeface="Times New Roman"/>
            </a:endParaRPr>
          </a:p>
          <a:p>
            <a:pPr indent="0" lvl="0" marL="0" rtl="0" algn="l">
              <a:spcBef>
                <a:spcPts val="1600"/>
              </a:spcBef>
              <a:spcAft>
                <a:spcPts val="1600"/>
              </a:spcAft>
              <a:buNone/>
            </a:pPr>
            <a:br>
              <a:rPr lang="en-GB"/>
            </a:br>
            <a:endParaRPr/>
          </a:p>
        </p:txBody>
      </p:sp>
      <p:sp>
        <p:nvSpPr>
          <p:cNvPr id="104" name="Google Shape;104;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250"/>
              <a:t>Applications of Machine Learning in Cancer Prediction</a:t>
            </a:r>
            <a:endParaRPr sz="2250"/>
          </a:p>
          <a:p>
            <a:pPr indent="0" lvl="0" marL="0" rtl="0" algn="l">
              <a:spcBef>
                <a:spcPts val="0"/>
              </a:spcBef>
              <a:spcAft>
                <a:spcPts val="0"/>
              </a:spcAft>
              <a:buClr>
                <a:schemeClr val="dk1"/>
              </a:buClr>
              <a:buSzPts val="1100"/>
              <a:buFont typeface="Arial"/>
              <a:buNone/>
            </a:pPr>
            <a:r>
              <a:rPr lang="en-GB" sz="2250"/>
              <a:t>and Prognosis</a:t>
            </a:r>
            <a:endParaRPr sz="2250"/>
          </a:p>
          <a:p>
            <a:pPr indent="0" lvl="0" marL="0" rtl="0" algn="l">
              <a:spcBef>
                <a:spcPts val="0"/>
              </a:spcBef>
              <a:spcAft>
                <a:spcPts val="0"/>
              </a:spcAft>
              <a:buClr>
                <a:schemeClr val="dk1"/>
              </a:buClr>
              <a:buSzPts val="1100"/>
              <a:buFont typeface="Arial"/>
              <a:buNone/>
            </a:pPr>
            <a:r>
              <a:rPr lang="en-GB" sz="1500"/>
              <a:t>Joseph A. Cruz, David S. Wishart</a:t>
            </a:r>
            <a:endParaRPr sz="1500"/>
          </a:p>
          <a:p>
            <a:pPr indent="0" lvl="0" marL="0" rtl="0" algn="l">
              <a:spcBef>
                <a:spcPts val="0"/>
              </a:spcBef>
              <a:spcAft>
                <a:spcPts val="0"/>
              </a:spcAft>
              <a:buNone/>
            </a:pPr>
            <a:r>
              <a:t/>
            </a:r>
            <a:endParaRPr/>
          </a:p>
        </p:txBody>
      </p:sp>
      <p:sp>
        <p:nvSpPr>
          <p:cNvPr id="110" name="Google Shape;110;p21"/>
          <p:cNvSpPr txBox="1"/>
          <p:nvPr>
            <p:ph idx="1" type="body"/>
          </p:nvPr>
        </p:nvSpPr>
        <p:spPr>
          <a:xfrm>
            <a:off x="423725" y="1596450"/>
            <a:ext cx="8408700" cy="297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latin typeface="Times New Roman"/>
                <a:ea typeface="Times New Roman"/>
                <a:cs typeface="Times New Roman"/>
                <a:sym typeface="Times New Roman"/>
              </a:rPr>
              <a:t>Machine Learning is frequently used in cancer diagnosis and detection. More recently machine learning has been applied to cancer prognosis and prediction. This latter approach is particularly interesting as it is part of a growing trend towards personalized, predictive medicine. In assembling this review we conducted a broad survey of the different types of machine learning methods being used, the types of data being integrated and the performance of these methods in cancer prediction and prognosis.machine learning methods can be used to substantially (15-25%) improve the accuracy of predicting cancer. It  is also evident that machine learning is also helping to improve our basic understanding of cancer development and progression.</a:t>
            </a:r>
            <a:endParaRPr>
              <a:solidFill>
                <a:schemeClr val="dk1"/>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solidFill>
                <a:schemeClr val="dk1"/>
              </a:solidFill>
              <a:latin typeface="Times New Roman"/>
              <a:ea typeface="Times New Roman"/>
              <a:cs typeface="Times New Roman"/>
              <a:sym typeface="Times New Roman"/>
            </a:endParaRPr>
          </a:p>
        </p:txBody>
      </p:sp>
      <p:sp>
        <p:nvSpPr>
          <p:cNvPr id="111" name="Google Shape;111;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