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BC7016B-C706-4AB2-BC82-A3D502797B5D}">
  <a:tblStyle styleId="{ABC7016B-C706-4AB2-BC82-A3D502797B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1b78bb7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1b78bb7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0ade03e2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0ade03e2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1b78bb786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1b78bb7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1b78bb786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1b78bb786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0ade03e2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0ade03e2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0ade03e2b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0ade03e2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ade03e2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ade03e2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0064f5f7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0064f5f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0ade03e2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0ade03e2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0ade03e2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0ade03e2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0ade03e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0ade03e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1b78bb786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1b78bb786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1b78bb786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1b78bb78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1b78bb786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1b78bb786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1b78bb786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1b78bb78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1b78bb786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1b78bb786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1b78bb78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1b78bb78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0af4de1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0af4de1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0064f5f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0064f5f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0ade03e2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0ade03e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0ade03e2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0ade03e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0ade03e2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0ade03e2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0ade03e2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0ade03e2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0ade03e2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0ade03e2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1b78bb786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1b78bb786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0ade03e2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0ade03e2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forms/d/1MZoVB9n1Y2ksa093-JWsqeDUtbWrjBAlyBE1EdtJ_xQ/edit"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euf4J6ocUTqgL05apzeHcQpaUwBN_7CuwJHMLltSJwY/edi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9800" y="398375"/>
            <a:ext cx="8520600" cy="123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GB" sz="2400" b="1">
                <a:latin typeface="Times New Roman"/>
                <a:ea typeface="Times New Roman"/>
                <a:cs typeface="Times New Roman"/>
                <a:sym typeface="Times New Roman"/>
              </a:rPr>
              <a:t>LUNG CANCER PREDICTION USING PREDICTIVE ANALYTICS</a:t>
            </a:r>
            <a:endParaRPr/>
          </a:p>
        </p:txBody>
      </p:sp>
      <p:sp>
        <p:nvSpPr>
          <p:cNvPr id="55" name="Google Shape;55;p13"/>
          <p:cNvSpPr txBox="1">
            <a:spLocks noGrp="1"/>
          </p:cNvSpPr>
          <p:nvPr>
            <p:ph type="subTitle" idx="1"/>
          </p:nvPr>
        </p:nvSpPr>
        <p:spPr>
          <a:xfrm>
            <a:off x="311700" y="1743825"/>
            <a:ext cx="8520600" cy="2802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GB" sz="1800" b="1" dirty="0">
                <a:solidFill>
                  <a:schemeClr val="dk1"/>
                </a:solidFill>
                <a:latin typeface="Times New Roman"/>
                <a:ea typeface="Times New Roman"/>
                <a:cs typeface="Times New Roman"/>
                <a:sym typeface="Times New Roman"/>
              </a:rPr>
              <a:t>GUIDE DETAILS:                                                                          STUDENT DETAILS:</a:t>
            </a: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GB" sz="1800" dirty="0" err="1">
                <a:solidFill>
                  <a:schemeClr val="dk1"/>
                </a:solidFill>
                <a:latin typeface="Times New Roman"/>
                <a:ea typeface="Times New Roman"/>
                <a:cs typeface="Times New Roman"/>
                <a:sym typeface="Times New Roman"/>
              </a:rPr>
              <a:t>Er</a:t>
            </a:r>
            <a:r>
              <a:rPr lang="en-GB" sz="1800" dirty="0">
                <a:solidFill>
                  <a:schemeClr val="dk1"/>
                </a:solidFill>
                <a:latin typeface="Times New Roman"/>
                <a:ea typeface="Times New Roman"/>
                <a:cs typeface="Times New Roman"/>
                <a:sym typeface="Times New Roman"/>
              </a:rPr>
              <a:t> </a:t>
            </a:r>
            <a:r>
              <a:rPr lang="en-GB" sz="1800" dirty="0" err="1">
                <a:solidFill>
                  <a:schemeClr val="dk1"/>
                </a:solidFill>
                <a:latin typeface="Times New Roman"/>
                <a:ea typeface="Times New Roman"/>
                <a:cs typeface="Times New Roman"/>
                <a:sym typeface="Times New Roman"/>
              </a:rPr>
              <a:t>Sathish</a:t>
            </a:r>
            <a:r>
              <a:rPr lang="en-GB" sz="1800" dirty="0">
                <a:solidFill>
                  <a:schemeClr val="dk1"/>
                </a:solidFill>
                <a:latin typeface="Times New Roman"/>
                <a:ea typeface="Times New Roman"/>
                <a:cs typeface="Times New Roman"/>
                <a:sym typeface="Times New Roman"/>
              </a:rPr>
              <a:t> R AP/IT                                                                           </a:t>
            </a:r>
            <a:r>
              <a:rPr lang="en-GB" sz="1800" dirty="0" err="1">
                <a:solidFill>
                  <a:schemeClr val="dk1"/>
                </a:solidFill>
                <a:latin typeface="Times New Roman"/>
                <a:ea typeface="Times New Roman"/>
                <a:cs typeface="Times New Roman"/>
                <a:sym typeface="Times New Roman"/>
              </a:rPr>
              <a:t>Nandhisha</a:t>
            </a:r>
            <a:r>
              <a:rPr lang="en-GB" sz="1800" dirty="0">
                <a:solidFill>
                  <a:schemeClr val="dk1"/>
                </a:solidFill>
                <a:latin typeface="Times New Roman"/>
                <a:ea typeface="Times New Roman"/>
                <a:cs typeface="Times New Roman"/>
                <a:sym typeface="Times New Roman"/>
              </a:rPr>
              <a:t> </a:t>
            </a:r>
            <a:r>
              <a:rPr lang="en-GB" sz="1800" dirty="0" smtClean="0">
                <a:solidFill>
                  <a:schemeClr val="dk1"/>
                </a:solidFill>
                <a:latin typeface="Times New Roman"/>
                <a:ea typeface="Times New Roman"/>
                <a:cs typeface="Times New Roman"/>
                <a:sym typeface="Times New Roman"/>
              </a:rPr>
              <a:t>S</a:t>
            </a:r>
            <a:r>
              <a:rPr lang="en-GB" sz="1800" dirty="0">
                <a:solidFill>
                  <a:schemeClr val="dk1"/>
                </a:solidFill>
                <a:latin typeface="Times New Roman"/>
                <a:ea typeface="Times New Roman"/>
                <a:cs typeface="Times New Roman"/>
                <a:sym typeface="Times New Roman"/>
              </a:rPr>
              <a:t>							  </a:t>
            </a:r>
            <a:r>
              <a:rPr lang="en-GB" sz="1800" dirty="0" smtClean="0">
                <a:solidFill>
                  <a:schemeClr val="dk1"/>
                </a:solidFill>
                <a:latin typeface="Times New Roman"/>
                <a:ea typeface="Times New Roman"/>
                <a:cs typeface="Times New Roman"/>
                <a:sym typeface="Times New Roman"/>
              </a:rPr>
              <a:t>                         </a:t>
            </a:r>
            <a:r>
              <a:rPr lang="en-GB" sz="1800" dirty="0" err="1" smtClean="0">
                <a:solidFill>
                  <a:schemeClr val="dk1"/>
                </a:solidFill>
                <a:latin typeface="Times New Roman"/>
                <a:ea typeface="Times New Roman"/>
                <a:cs typeface="Times New Roman"/>
                <a:sym typeface="Times New Roman"/>
              </a:rPr>
              <a:t>Nivetha</a:t>
            </a:r>
            <a:r>
              <a:rPr lang="en-GB" sz="1800" dirty="0" smtClean="0">
                <a:solidFill>
                  <a:schemeClr val="dk1"/>
                </a:solidFill>
                <a:latin typeface="Times New Roman"/>
                <a:ea typeface="Times New Roman"/>
                <a:cs typeface="Times New Roman"/>
                <a:sym typeface="Times New Roman"/>
              </a:rPr>
              <a:t> M                                                                                               						            </a:t>
            </a:r>
            <a:r>
              <a:rPr lang="en-GB" sz="1800" dirty="0" err="1" smtClean="0">
                <a:solidFill>
                  <a:schemeClr val="dk1"/>
                </a:solidFill>
                <a:latin typeface="Times New Roman"/>
                <a:ea typeface="Times New Roman"/>
                <a:cs typeface="Times New Roman"/>
                <a:sym typeface="Times New Roman"/>
              </a:rPr>
              <a:t>Sudha</a:t>
            </a:r>
            <a:r>
              <a:rPr lang="en-GB" sz="1800" dirty="0" smtClean="0">
                <a:solidFill>
                  <a:schemeClr val="dk1"/>
                </a:solidFill>
                <a:latin typeface="Times New Roman"/>
                <a:ea typeface="Times New Roman"/>
                <a:cs typeface="Times New Roman"/>
                <a:sym typeface="Times New Roman"/>
              </a:rPr>
              <a:t> P</a:t>
            </a:r>
            <a:endParaRPr sz="1800" smtClean="0">
              <a:solidFill>
                <a:schemeClr val="dk1"/>
              </a:solidFill>
              <a:latin typeface="Times New Roman"/>
              <a:ea typeface="Times New Roman"/>
              <a:cs typeface="Times New Roman"/>
              <a:sym typeface="Times New Roman"/>
            </a:endParaRPr>
          </a:p>
          <a:p>
            <a:pPr marL="5486400" lvl="0" indent="457200" algn="l" rtl="0">
              <a:lnSpc>
                <a:spcPct val="115000"/>
              </a:lnSpc>
              <a:spcBef>
                <a:spcPts val="160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00" y="3804745"/>
            <a:ext cx="8520600" cy="851338"/>
          </a:xfrm>
        </p:spPr>
        <p:txBody>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4" name="Rectangle 3"/>
          <p:cNvSpPr/>
          <p:nvPr/>
        </p:nvSpPr>
        <p:spPr>
          <a:xfrm>
            <a:off x="415159" y="325821"/>
            <a:ext cx="7719848" cy="2677656"/>
          </a:xfrm>
          <a:prstGeom prst="rect">
            <a:avLst/>
          </a:prstGeom>
        </p:spPr>
        <p:txBody>
          <a:bodyPr wrap="square">
            <a:spAutoFit/>
          </a:bodyPr>
          <a:lstStyle/>
          <a:p>
            <a:r>
              <a:rPr lang="en-IN" b="1" dirty="0" smtClean="0"/>
              <a:t>DATA COLLECTION:</a:t>
            </a:r>
            <a:endParaRPr lang="en-IN" dirty="0" smtClean="0"/>
          </a:p>
          <a:p>
            <a:r>
              <a:rPr lang="en-IN" dirty="0" smtClean="0"/>
              <a:t>Our dataset contains the lung cancer symptoms and it contains numerical values(1 &amp; 2)</a:t>
            </a:r>
          </a:p>
          <a:p>
            <a:r>
              <a:rPr lang="en-IN" dirty="0" smtClean="0"/>
              <a:t>1 = patient is affected and 2=patient is not affected. The attributes in dataset </a:t>
            </a:r>
            <a:r>
              <a:rPr lang="en-IN" dirty="0" smtClean="0"/>
              <a:t>are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
            </a:r>
            <a:br>
              <a:rPr lang="en-IN" dirty="0" smtClean="0"/>
            </a:br>
            <a:endParaRPr lang="en-IN" dirty="0"/>
          </a:p>
        </p:txBody>
      </p:sp>
      <p:sp>
        <p:nvSpPr>
          <p:cNvPr id="5" name="Rectangle 4"/>
          <p:cNvSpPr/>
          <p:nvPr/>
        </p:nvSpPr>
        <p:spPr>
          <a:xfrm>
            <a:off x="2286000" y="1879253"/>
            <a:ext cx="4572000" cy="1384995"/>
          </a:xfrm>
          <a:prstGeom prst="rect">
            <a:avLst/>
          </a:prstGeom>
        </p:spPr>
        <p:txBody>
          <a:bodyPr>
            <a:spAutoFit/>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graphicFrame>
        <p:nvGraphicFramePr>
          <p:cNvPr id="6" name="Table 5"/>
          <p:cNvGraphicFramePr>
            <a:graphicFrameLocks noGrp="1"/>
          </p:cNvGraphicFramePr>
          <p:nvPr/>
        </p:nvGraphicFramePr>
        <p:xfrm>
          <a:off x="694340" y="1413379"/>
          <a:ext cx="1638300" cy="2842260"/>
        </p:xfrm>
        <a:graphic>
          <a:graphicData uri="http://schemas.openxmlformats.org/drawingml/2006/table">
            <a:tbl>
              <a:tblPr/>
              <a:tblGrid>
                <a:gridCol w="1638300"/>
              </a:tblGrid>
              <a:tr h="0">
                <a:tc>
                  <a:txBody>
                    <a:bodyPr/>
                    <a:lstStyle/>
                    <a:p>
                      <a:pPr rtl="0" fontAlgn="t">
                        <a:spcBef>
                          <a:spcPts val="0"/>
                        </a:spcBef>
                        <a:spcAft>
                          <a:spcPts val="0"/>
                        </a:spcAft>
                      </a:pPr>
                      <a:r>
                        <a:rPr lang="en-IN" sz="1600" b="0" i="0" u="none" strike="noStrike">
                          <a:solidFill>
                            <a:srgbClr val="000000"/>
                          </a:solidFill>
                          <a:latin typeface="Times New Roman"/>
                        </a:rPr>
                        <a:t>ATTRIBUTES</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527619">
                <a:tc>
                  <a:txBody>
                    <a:bodyPr/>
                    <a:lstStyle/>
                    <a:p>
                      <a:pPr rtl="0" fontAlgn="t">
                        <a:spcBef>
                          <a:spcPts val="0"/>
                        </a:spcBef>
                        <a:spcAft>
                          <a:spcPts val="0"/>
                        </a:spcAft>
                      </a:pPr>
                      <a:r>
                        <a:rPr lang="en-IN" sz="1600" b="0" i="0" u="none" strike="noStrike" dirty="0">
                          <a:solidFill>
                            <a:srgbClr val="000000"/>
                          </a:solidFill>
                          <a:latin typeface="Times New Roman"/>
                        </a:rPr>
                        <a:t>PATIENT ID</a:t>
                      </a:r>
                      <a:endParaRPr lang="en-IN" dirty="0"/>
                    </a:p>
                    <a:p>
                      <a:pPr fontAlgn="t"/>
                      <a:r>
                        <a:rPr lang="en-IN" dirty="0"/>
                        <a:t/>
                      </a:r>
                      <a:br>
                        <a:rPr lang="en-IN" dirty="0"/>
                      </a:br>
                      <a:endParaRPr lang="en-IN" dirty="0"/>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IN" sz="1600" b="0" i="0" u="none" strike="noStrike">
                          <a:solidFill>
                            <a:srgbClr val="000000"/>
                          </a:solidFill>
                          <a:latin typeface="Times New Roman"/>
                        </a:rPr>
                        <a:t>GENDER</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IN" sz="1600" b="0" i="0" u="none" strike="noStrike">
                          <a:solidFill>
                            <a:srgbClr val="000000"/>
                          </a:solidFill>
                          <a:latin typeface="Times New Roman"/>
                        </a:rPr>
                        <a:t>AGE</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IN" sz="1600" b="0" i="0" u="none" strike="noStrike" dirty="0">
                          <a:solidFill>
                            <a:srgbClr val="000000"/>
                          </a:solidFill>
                          <a:latin typeface="Times New Roman"/>
                        </a:rPr>
                        <a:t>ALCOHOL CONSUMING</a:t>
                      </a:r>
                      <a:endParaRPr lang="en-IN" dirty="0"/>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378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2917934" y="1440574"/>
          <a:ext cx="2362200" cy="3124200"/>
        </p:xfrm>
        <a:graphic>
          <a:graphicData uri="http://schemas.openxmlformats.org/drawingml/2006/table">
            <a:tbl>
              <a:tblPr/>
              <a:tblGrid>
                <a:gridCol w="2362200"/>
              </a:tblGrid>
              <a:tr h="457200">
                <a:tc>
                  <a:txBody>
                    <a:bodyPr/>
                    <a:lstStyle/>
                    <a:p>
                      <a:pPr rtl="0" fontAlgn="t">
                        <a:spcBef>
                          <a:spcPts val="0"/>
                        </a:spcBef>
                        <a:spcAft>
                          <a:spcPts val="0"/>
                        </a:spcAft>
                      </a:pPr>
                      <a:r>
                        <a:rPr lang="en-IN" sz="1600" b="0" i="0" u="none" strike="noStrike">
                          <a:solidFill>
                            <a:srgbClr val="000000"/>
                          </a:solidFill>
                          <a:latin typeface="Times New Roman"/>
                        </a:rPr>
                        <a:t>SMOKING</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57200">
                <a:tc>
                  <a:txBody>
                    <a:bodyPr/>
                    <a:lstStyle/>
                    <a:p>
                      <a:pPr rtl="0" fontAlgn="t">
                        <a:spcBef>
                          <a:spcPts val="0"/>
                        </a:spcBef>
                        <a:spcAft>
                          <a:spcPts val="0"/>
                        </a:spcAft>
                      </a:pPr>
                      <a:r>
                        <a:rPr lang="en-IN" sz="1600" b="0" i="0" u="none" strike="noStrike">
                          <a:solidFill>
                            <a:srgbClr val="000000"/>
                          </a:solidFill>
                          <a:latin typeface="Times New Roman"/>
                        </a:rPr>
                        <a:t>PEER PRESSURE</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0">
                <a:tc>
                  <a:txBody>
                    <a:bodyPr/>
                    <a:lstStyle/>
                    <a:p>
                      <a:pPr rtl="0" fontAlgn="t">
                        <a:spcBef>
                          <a:spcPts val="0"/>
                        </a:spcBef>
                        <a:spcAft>
                          <a:spcPts val="0"/>
                        </a:spcAft>
                      </a:pPr>
                      <a:r>
                        <a:rPr lang="en-IN" sz="1600" b="0" i="0" u="none" strike="noStrike">
                          <a:solidFill>
                            <a:srgbClr val="000000"/>
                          </a:solidFill>
                          <a:latin typeface="Times New Roman"/>
                        </a:rPr>
                        <a:t>FATIGUE</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57200">
                <a:tc>
                  <a:txBody>
                    <a:bodyPr/>
                    <a:lstStyle/>
                    <a:p>
                      <a:pPr rtl="0" fontAlgn="t">
                        <a:spcBef>
                          <a:spcPts val="0"/>
                        </a:spcBef>
                        <a:spcAft>
                          <a:spcPts val="0"/>
                        </a:spcAft>
                      </a:pPr>
                      <a:r>
                        <a:rPr lang="en-IN" sz="1600" b="0" i="0" u="none" strike="noStrike">
                          <a:solidFill>
                            <a:srgbClr val="000000"/>
                          </a:solidFill>
                          <a:latin typeface="Times New Roman"/>
                        </a:rPr>
                        <a:t>ALLERGY</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57200">
                <a:tc>
                  <a:txBody>
                    <a:bodyPr/>
                    <a:lstStyle/>
                    <a:p>
                      <a:pPr rtl="0" fontAlgn="t">
                        <a:spcBef>
                          <a:spcPts val="0"/>
                        </a:spcBef>
                        <a:spcAft>
                          <a:spcPts val="0"/>
                        </a:spcAft>
                      </a:pPr>
                      <a:r>
                        <a:rPr lang="en-IN" sz="1600" b="0" i="0" u="none" strike="noStrike">
                          <a:solidFill>
                            <a:srgbClr val="000000"/>
                          </a:solidFill>
                          <a:latin typeface="Times New Roman"/>
                        </a:rPr>
                        <a:t>CHRONIC DISEASE</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704850">
                <a:tc>
                  <a:txBody>
                    <a:bodyPr/>
                    <a:lstStyle/>
                    <a:p>
                      <a:pPr rtl="0" fontAlgn="t">
                        <a:spcBef>
                          <a:spcPts val="0"/>
                        </a:spcBef>
                        <a:spcAft>
                          <a:spcPts val="0"/>
                        </a:spcAft>
                      </a:pPr>
                      <a:r>
                        <a:rPr lang="en-IN" sz="1600" b="0" i="0" u="none" strike="noStrike" dirty="0">
                          <a:solidFill>
                            <a:srgbClr val="000000"/>
                          </a:solidFill>
                          <a:latin typeface="Times New Roman"/>
                        </a:rPr>
                        <a:t>COUGHING</a:t>
                      </a:r>
                      <a:endParaRPr lang="en-IN" dirty="0"/>
                    </a:p>
                    <a:p>
                      <a:pPr fontAlgn="t"/>
                      <a:r>
                        <a:rPr lang="en-IN" dirty="0"/>
                        <a:t/>
                      </a:r>
                      <a:br>
                        <a:rPr lang="en-IN" dirty="0"/>
                      </a:br>
                      <a:endParaRPr lang="en-IN" dirty="0"/>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5549297" y="1439918"/>
          <a:ext cx="2943225" cy="3041792"/>
        </p:xfrm>
        <a:graphic>
          <a:graphicData uri="http://schemas.openxmlformats.org/drawingml/2006/table">
            <a:tbl>
              <a:tblPr/>
              <a:tblGrid>
                <a:gridCol w="2943225"/>
              </a:tblGrid>
              <a:tr h="538622">
                <a:tc>
                  <a:txBody>
                    <a:bodyPr/>
                    <a:lstStyle/>
                    <a:p>
                      <a:pPr rtl="0" fontAlgn="t">
                        <a:spcBef>
                          <a:spcPts val="0"/>
                        </a:spcBef>
                        <a:spcAft>
                          <a:spcPts val="0"/>
                        </a:spcAft>
                      </a:pPr>
                      <a:r>
                        <a:rPr lang="en-IN" sz="1600" b="0" i="0" u="none" strike="noStrike">
                          <a:solidFill>
                            <a:srgbClr val="000000"/>
                          </a:solidFill>
                          <a:latin typeface="Times New Roman"/>
                        </a:rPr>
                        <a:t>SHORTNESS OF BREATH</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676275">
                <a:tc>
                  <a:txBody>
                    <a:bodyPr/>
                    <a:lstStyle/>
                    <a:p>
                      <a:pPr rtl="0" fontAlgn="t">
                        <a:spcBef>
                          <a:spcPts val="0"/>
                        </a:spcBef>
                        <a:spcAft>
                          <a:spcPts val="0"/>
                        </a:spcAft>
                      </a:pPr>
                      <a:r>
                        <a:rPr lang="en-IN" sz="1600" b="0" i="0" u="none" strike="noStrike">
                          <a:solidFill>
                            <a:srgbClr val="000000"/>
                          </a:solidFill>
                          <a:latin typeface="Times New Roman"/>
                        </a:rPr>
                        <a:t>SWALLOWING DIFFICULTY</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19100">
                <a:tc>
                  <a:txBody>
                    <a:bodyPr/>
                    <a:lstStyle/>
                    <a:p>
                      <a:pPr rtl="0" fontAlgn="t">
                        <a:spcBef>
                          <a:spcPts val="0"/>
                        </a:spcBef>
                        <a:spcAft>
                          <a:spcPts val="0"/>
                        </a:spcAft>
                      </a:pPr>
                      <a:r>
                        <a:rPr lang="en-IN" sz="1600" b="0" i="0" u="none" strike="noStrike">
                          <a:solidFill>
                            <a:srgbClr val="000000"/>
                          </a:solidFill>
                          <a:latin typeface="Times New Roman"/>
                        </a:rPr>
                        <a:t>CHEST PAIN</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19100">
                <a:tc>
                  <a:txBody>
                    <a:bodyPr/>
                    <a:lstStyle/>
                    <a:p>
                      <a:pPr rtl="0" fontAlgn="t">
                        <a:spcBef>
                          <a:spcPts val="0"/>
                        </a:spcBef>
                        <a:spcAft>
                          <a:spcPts val="0"/>
                        </a:spcAft>
                      </a:pPr>
                      <a:r>
                        <a:rPr lang="en-IN" sz="1600" b="0" i="0" u="none" strike="noStrike">
                          <a:solidFill>
                            <a:srgbClr val="000000"/>
                          </a:solidFill>
                          <a:latin typeface="Times New Roman"/>
                        </a:rPr>
                        <a:t>YELLOW FINGERS</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523875">
                <a:tc>
                  <a:txBody>
                    <a:bodyPr/>
                    <a:lstStyle/>
                    <a:p>
                      <a:pPr rtl="0" fontAlgn="t">
                        <a:spcBef>
                          <a:spcPts val="0"/>
                        </a:spcBef>
                        <a:spcAft>
                          <a:spcPts val="0"/>
                        </a:spcAft>
                      </a:pPr>
                      <a:r>
                        <a:rPr lang="en-IN" sz="1600" b="0" i="0" u="none" strike="noStrike">
                          <a:solidFill>
                            <a:srgbClr val="000000"/>
                          </a:solidFill>
                          <a:latin typeface="Times New Roman"/>
                        </a:rPr>
                        <a:t>ALCOHOL CONSUMING</a:t>
                      </a:r>
                      <a:endParaRPr lang="en-IN"/>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19100">
                <a:tc>
                  <a:txBody>
                    <a:bodyPr/>
                    <a:lstStyle/>
                    <a:p>
                      <a:pPr rtl="0" fontAlgn="t">
                        <a:spcBef>
                          <a:spcPts val="0"/>
                        </a:spcBef>
                        <a:spcAft>
                          <a:spcPts val="0"/>
                        </a:spcAft>
                      </a:pPr>
                      <a:r>
                        <a:rPr lang="en-IN" sz="1600" b="0" i="0" u="none" strike="noStrike" dirty="0">
                          <a:solidFill>
                            <a:srgbClr val="000000"/>
                          </a:solidFill>
                          <a:latin typeface="Times New Roman"/>
                        </a:rPr>
                        <a:t>WHEEZING</a:t>
                      </a:r>
                      <a:endParaRPr lang="en-IN" dirty="0"/>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3789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2348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GB" sz="1800" b="1">
                <a:latin typeface="Times New Roman"/>
                <a:ea typeface="Times New Roman"/>
                <a:cs typeface="Times New Roman"/>
                <a:sym typeface="Times New Roman"/>
              </a:rPr>
              <a:t>DATA COLLECTION:</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22" name="Google Shape;122;p23"/>
          <p:cNvSpPr txBox="1">
            <a:spLocks noGrp="1"/>
          </p:cNvSpPr>
          <p:nvPr>
            <p:ph type="body" idx="1"/>
          </p:nvPr>
        </p:nvSpPr>
        <p:spPr>
          <a:xfrm>
            <a:off x="311700" y="863550"/>
            <a:ext cx="8520600" cy="413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3" name="Google Shape;123;p23"/>
          <p:cNvPicPr preferRelativeResize="0"/>
          <p:nvPr/>
        </p:nvPicPr>
        <p:blipFill>
          <a:blip r:embed="rId3">
            <a:alphaModFix/>
          </a:blip>
          <a:stretch>
            <a:fillRect/>
          </a:stretch>
        </p:blipFill>
        <p:spPr>
          <a:xfrm>
            <a:off x="544575" y="863550"/>
            <a:ext cx="7771674" cy="1509800"/>
          </a:xfrm>
          <a:prstGeom prst="rect">
            <a:avLst/>
          </a:prstGeom>
          <a:noFill/>
          <a:ln>
            <a:noFill/>
          </a:ln>
        </p:spPr>
      </p:pic>
      <p:pic>
        <p:nvPicPr>
          <p:cNvPr id="124" name="Google Shape;124;p23"/>
          <p:cNvPicPr preferRelativeResize="0"/>
          <p:nvPr/>
        </p:nvPicPr>
        <p:blipFill>
          <a:blip r:embed="rId4">
            <a:alphaModFix/>
          </a:blip>
          <a:stretch>
            <a:fillRect/>
          </a:stretch>
        </p:blipFill>
        <p:spPr>
          <a:xfrm>
            <a:off x="0" y="2571750"/>
            <a:ext cx="9143999" cy="276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16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b="1">
                <a:latin typeface="Times New Roman"/>
                <a:ea typeface="Times New Roman"/>
                <a:cs typeface="Times New Roman"/>
                <a:sym typeface="Times New Roman"/>
              </a:rPr>
              <a:t>COMPARISON BETWEEN ALGORITHMS:</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0" name="Google Shape;130;p24"/>
          <p:cNvSpPr txBox="1">
            <a:spLocks noGrp="1"/>
          </p:cNvSpPr>
          <p:nvPr>
            <p:ph type="body" idx="1"/>
          </p:nvPr>
        </p:nvSpPr>
        <p:spPr>
          <a:xfrm>
            <a:off x="311700" y="863550"/>
            <a:ext cx="8520600" cy="392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1" name="Google Shape;131;p24"/>
          <p:cNvPicPr preferRelativeResize="0"/>
          <p:nvPr/>
        </p:nvPicPr>
        <p:blipFill>
          <a:blip r:embed="rId3">
            <a:alphaModFix/>
          </a:blip>
          <a:stretch>
            <a:fillRect/>
          </a:stretch>
        </p:blipFill>
        <p:spPr>
          <a:xfrm>
            <a:off x="155650" y="873675"/>
            <a:ext cx="8676649" cy="3852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NAIVE BAYES </a:t>
            </a:r>
            <a:endParaRPr sz="2200" b="1">
              <a:latin typeface="Times New Roman"/>
              <a:ea typeface="Times New Roman"/>
              <a:cs typeface="Times New Roman"/>
              <a:sym typeface="Times New Roman"/>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000000"/>
              </a:buClr>
              <a:buSzPts val="1700"/>
              <a:buFont typeface="Georgia"/>
              <a:buChar char="●"/>
            </a:pPr>
            <a:r>
              <a:rPr lang="en-GB" sz="1700" b="1">
                <a:solidFill>
                  <a:srgbClr val="000000"/>
                </a:solidFill>
                <a:highlight>
                  <a:srgbClr val="FFFFFF"/>
                </a:highlight>
                <a:latin typeface="Times New Roman"/>
                <a:ea typeface="Times New Roman"/>
                <a:cs typeface="Times New Roman"/>
                <a:sym typeface="Times New Roman"/>
              </a:rPr>
              <a:t>Naive Bayes</a:t>
            </a:r>
            <a:r>
              <a:rPr lang="en-GB" sz="1700">
                <a:solidFill>
                  <a:srgbClr val="000000"/>
                </a:solidFill>
                <a:highlight>
                  <a:srgbClr val="FFFFFF"/>
                </a:highlight>
                <a:latin typeface="Times New Roman"/>
                <a:ea typeface="Times New Roman"/>
                <a:cs typeface="Times New Roman"/>
                <a:sym typeface="Times New Roman"/>
              </a:rPr>
              <a:t> is a simple, yet effective and commonly-used, machine learning classifier.</a:t>
            </a:r>
            <a:endParaRPr sz="1700">
              <a:solidFill>
                <a:srgbClr val="000000"/>
              </a:solidFill>
              <a:highlight>
                <a:srgbClr val="FFFFFF"/>
              </a:highlight>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000000"/>
              </a:buClr>
              <a:buSzPts val="1700"/>
              <a:buFont typeface="Times New Roman"/>
              <a:buChar char="●"/>
            </a:pPr>
            <a:r>
              <a:rPr lang="en-GB" sz="1700">
                <a:solidFill>
                  <a:srgbClr val="000000"/>
                </a:solidFill>
                <a:highlight>
                  <a:srgbClr val="FFFFFF"/>
                </a:highlight>
                <a:latin typeface="Times New Roman"/>
                <a:ea typeface="Times New Roman"/>
                <a:cs typeface="Times New Roman"/>
                <a:sym typeface="Times New Roman"/>
              </a:rPr>
              <a:t>Naive Bayes classifiers have been especially popular for text classification, and are a traditional solution for problems such as spam detection.</a:t>
            </a:r>
            <a:endParaRPr sz="1700">
              <a:solidFill>
                <a:srgbClr val="000000"/>
              </a:solidFill>
              <a:highlight>
                <a:srgbClr val="FFFFFF"/>
              </a:highlight>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000000"/>
              </a:buClr>
              <a:buSzPts val="1700"/>
              <a:buFont typeface="Times New Roman"/>
              <a:buChar char="●"/>
            </a:pPr>
            <a:r>
              <a:rPr lang="en-GB" sz="1700">
                <a:solidFill>
                  <a:srgbClr val="000000"/>
                </a:solidFill>
                <a:highlight>
                  <a:srgbClr val="FFFFFF"/>
                </a:highlight>
                <a:latin typeface="Times New Roman"/>
                <a:ea typeface="Times New Roman"/>
                <a:cs typeface="Times New Roman"/>
                <a:sym typeface="Times New Roman"/>
              </a:rPr>
              <a:t>Naive Bayes classifier performs better compare to other models like logistic regression and you need less training data</a:t>
            </a:r>
            <a:endParaRPr sz="1700">
              <a:solidFill>
                <a:srgbClr val="000000"/>
              </a:solidFill>
              <a:highlight>
                <a:srgbClr val="FFFFFF"/>
              </a:highlight>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000000"/>
              </a:buClr>
              <a:buSzPts val="1700"/>
              <a:buFont typeface="Times New Roman"/>
              <a:buChar char="●"/>
            </a:pPr>
            <a:r>
              <a:rPr lang="en-GB" sz="1700">
                <a:solidFill>
                  <a:srgbClr val="000000"/>
                </a:solidFill>
                <a:highlight>
                  <a:srgbClr val="FFFFFF"/>
                </a:highlight>
                <a:latin typeface="Times New Roman"/>
                <a:ea typeface="Times New Roman"/>
                <a:cs typeface="Times New Roman"/>
                <a:sym typeface="Times New Roman"/>
              </a:rPr>
              <a:t>Naive Bayes is an eager learning classifier and it is sure fast. Thus, it could be used for making predictions in real time.</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4" name="Google Shape;144;p26"/>
          <p:cNvPicPr preferRelativeResize="0"/>
          <p:nvPr/>
        </p:nvPicPr>
        <p:blipFill>
          <a:blip r:embed="rId3">
            <a:alphaModFix/>
          </a:blip>
          <a:stretch>
            <a:fillRect/>
          </a:stretch>
        </p:blipFill>
        <p:spPr>
          <a:xfrm>
            <a:off x="147628" y="1152478"/>
            <a:ext cx="8848725" cy="324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1" name="Google Shape;151;p27"/>
          <p:cNvPicPr preferRelativeResize="0"/>
          <p:nvPr/>
        </p:nvPicPr>
        <p:blipFill>
          <a:blip r:embed="rId3">
            <a:alphaModFix/>
          </a:blip>
          <a:stretch>
            <a:fillRect/>
          </a:stretch>
        </p:blipFill>
        <p:spPr>
          <a:xfrm>
            <a:off x="76200" y="1166813"/>
            <a:ext cx="8991600" cy="280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187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7" name="Google Shape;157;p28"/>
          <p:cNvSpPr txBox="1">
            <a:spLocks noGrp="1"/>
          </p:cNvSpPr>
          <p:nvPr>
            <p:ph type="body" idx="1"/>
          </p:nvPr>
        </p:nvSpPr>
        <p:spPr>
          <a:xfrm>
            <a:off x="311700" y="654200"/>
            <a:ext cx="8520600" cy="407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8" name="Google Shape;158;p28"/>
          <p:cNvPicPr preferRelativeResize="0"/>
          <p:nvPr/>
        </p:nvPicPr>
        <p:blipFill>
          <a:blip r:embed="rId3">
            <a:alphaModFix/>
          </a:blip>
          <a:stretch>
            <a:fillRect/>
          </a:stretch>
        </p:blipFill>
        <p:spPr>
          <a:xfrm>
            <a:off x="98100" y="648417"/>
            <a:ext cx="9143999" cy="44245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8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64" name="Google Shape;164;p29"/>
          <p:cNvSpPr txBox="1">
            <a:spLocks noGrp="1"/>
          </p:cNvSpPr>
          <p:nvPr>
            <p:ph type="body" idx="1"/>
          </p:nvPr>
        </p:nvSpPr>
        <p:spPr>
          <a:xfrm>
            <a:off x="311700" y="991725"/>
            <a:ext cx="8520600" cy="395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5" name="Google Shape;165;p29"/>
          <p:cNvPicPr preferRelativeResize="0"/>
          <p:nvPr/>
        </p:nvPicPr>
        <p:blipFill>
          <a:blip r:embed="rId3">
            <a:alphaModFix/>
          </a:blip>
          <a:stretch>
            <a:fillRect/>
          </a:stretch>
        </p:blipFill>
        <p:spPr>
          <a:xfrm>
            <a:off x="449375" y="726800"/>
            <a:ext cx="8258224" cy="410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220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1" name="Google Shape;17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30"/>
          <p:cNvPicPr preferRelativeResize="0"/>
          <p:nvPr/>
        </p:nvPicPr>
        <p:blipFill>
          <a:blip r:embed="rId3">
            <a:alphaModFix/>
          </a:blip>
          <a:stretch>
            <a:fillRect/>
          </a:stretch>
        </p:blipFill>
        <p:spPr>
          <a:xfrm>
            <a:off x="226350" y="787487"/>
            <a:ext cx="8605949" cy="414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NAIVE BAYES ALGORITHM(Contd)</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8" name="Google Shape;178;p31"/>
          <p:cNvSpPr txBox="1">
            <a:spLocks noGrp="1"/>
          </p:cNvSpPr>
          <p:nvPr>
            <p:ph type="body" idx="1"/>
          </p:nvPr>
        </p:nvSpPr>
        <p:spPr>
          <a:xfrm>
            <a:off x="19285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9" name="Google Shape;179;p31"/>
          <p:cNvPicPr preferRelativeResize="0"/>
          <p:nvPr/>
        </p:nvPicPr>
        <p:blipFill rotWithShape="1">
          <a:blip r:embed="rId3">
            <a:alphaModFix/>
          </a:blip>
          <a:srcRect l="-8690" t="-3139" r="8690" b="3139"/>
          <a:stretch/>
        </p:blipFill>
        <p:spPr>
          <a:xfrm>
            <a:off x="192850" y="1152476"/>
            <a:ext cx="9143999" cy="358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7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Times New Roman"/>
                <a:ea typeface="Times New Roman"/>
                <a:cs typeface="Times New Roman"/>
                <a:sym typeface="Times New Roman"/>
              </a:rPr>
              <a:t>ABSTRACT:</a:t>
            </a:r>
            <a:endParaRPr sz="1800" b="1">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863550"/>
            <a:ext cx="8520600" cy="3907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400">
                <a:solidFill>
                  <a:schemeClr val="dk1"/>
                </a:solidFill>
                <a:highlight>
                  <a:schemeClr val="lt1"/>
                </a:highlight>
                <a:latin typeface="Times New Roman"/>
                <a:ea typeface="Times New Roman"/>
                <a:cs typeface="Times New Roman"/>
                <a:sym typeface="Times New Roman"/>
              </a:rPr>
              <a:t>Cancer which can be defined as a disease in which an abnormal cells divide uncontrollably and destroy body tissue. Lung cancer is the most common killer and plays an important role in mortality of vast amount of people. Lung cancer is the second most common cancer among others. Major reason for lung cancer is due to smoking. To prevent lung cancer deaths, high risk individuals are being screened with low-dose CT scans, because early prediction doubles the survival rate of lung cancer patients. Automatically identifying cancerous lesions in CT scans will save radiologists a lot of time. It will make diagnosing more affordable and hence will save many more lives. Currently lung cancer is predicting by using MRI scan and CT scans. We proposed a new system to predict lung cancer using textual data. In particular, we investigated sex, variables related to smoking history and addiction to nicotine, personal medical history, family history of lung cancer etc. In this work, we use supervised learning algorithms namely logistic regression, k-nearest neighbour etc., to predict lung cancer. Aim of the project is to propose a model for early prediction and correct diagnosis of the disease which will help the doctor in saving the life of the patient. </a:t>
            </a:r>
            <a:endParaRPr sz="1400">
              <a:solidFill>
                <a:schemeClr val="dk1"/>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400">
                <a:solidFill>
                  <a:schemeClr val="dk1"/>
                </a:solidFill>
                <a:highlight>
                  <a:schemeClr val="lt1"/>
                </a:highlight>
                <a:latin typeface="Times New Roman"/>
                <a:ea typeface="Times New Roman"/>
                <a:cs typeface="Times New Roman"/>
                <a:sym typeface="Times New Roman"/>
              </a:rPr>
              <a:t>Keywords: Lung cancer, CT scans, MRI scans, Textual data, Supervised learning algorithm, Logistic regression, K-nearest neighbour.</a:t>
            </a:r>
            <a:endParaRPr sz="14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NAIVE BAYES ALGORITHM(Contd)-performance</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5" name="Google Shape;18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6" name="Google Shape;186;p32"/>
          <p:cNvPicPr preferRelativeResize="0"/>
          <p:nvPr/>
        </p:nvPicPr>
        <p:blipFill>
          <a:blip r:embed="rId3">
            <a:alphaModFix/>
          </a:blip>
          <a:stretch>
            <a:fillRect/>
          </a:stretch>
        </p:blipFill>
        <p:spPr>
          <a:xfrm>
            <a:off x="311700" y="1152475"/>
            <a:ext cx="8248650" cy="305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LOGISTIC REGRESSION</a:t>
            </a:r>
            <a:endParaRPr/>
          </a:p>
        </p:txBody>
      </p:sp>
      <p:sp>
        <p:nvSpPr>
          <p:cNvPr id="192" name="Google Shape;19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222222"/>
              </a:buClr>
              <a:buSzPts val="1800"/>
              <a:buFont typeface="Times New Roman"/>
              <a:buChar char="●"/>
            </a:pPr>
            <a:r>
              <a:rPr lang="en-GB">
                <a:solidFill>
                  <a:srgbClr val="222222"/>
                </a:solidFill>
                <a:highlight>
                  <a:srgbClr val="FFFFFF"/>
                </a:highlight>
                <a:latin typeface="Times New Roman"/>
                <a:ea typeface="Times New Roman"/>
                <a:cs typeface="Times New Roman"/>
                <a:sym typeface="Times New Roman"/>
              </a:rPr>
              <a:t>Logistic regression is a statistical method for analyzing a dataset in which there are one or more independent variables that determine an outcome.</a:t>
            </a:r>
            <a:endParaRPr>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222222"/>
              </a:buClr>
              <a:buSzPts val="1800"/>
              <a:buFont typeface="Times New Roman"/>
              <a:buChar char="●"/>
            </a:pPr>
            <a:r>
              <a:rPr lang="en-GB">
                <a:solidFill>
                  <a:srgbClr val="222222"/>
                </a:solidFill>
                <a:highlight>
                  <a:srgbClr val="FFFFFF"/>
                </a:highlight>
                <a:latin typeface="Times New Roman"/>
                <a:ea typeface="Times New Roman"/>
                <a:cs typeface="Times New Roman"/>
                <a:sym typeface="Times New Roman"/>
              </a:rPr>
              <a:t>It is used to describe data and to explain the relationship between one dependent binary variable.</a:t>
            </a:r>
            <a:endParaRPr>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GB">
                <a:solidFill>
                  <a:schemeClr val="dk1"/>
                </a:solidFill>
                <a:highlight>
                  <a:srgbClr val="FFFFFF"/>
                </a:highlight>
                <a:latin typeface="Times New Roman"/>
                <a:ea typeface="Times New Roman"/>
                <a:cs typeface="Times New Roman"/>
                <a:sym typeface="Times New Roman"/>
              </a:rPr>
              <a:t>The idea of Logistic Regression is to find a relationship between features and probability of particular outcome.</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endParaRPr>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227600" y="164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LOGISTIC REGRESSION(Contd):</a:t>
            </a:r>
            <a:endParaRPr sz="2200" b="1">
              <a:latin typeface="Times New Roman"/>
              <a:ea typeface="Times New Roman"/>
              <a:cs typeface="Times New Roman"/>
              <a:sym typeface="Times New Roman"/>
            </a:endParaRPr>
          </a:p>
        </p:txBody>
      </p:sp>
      <p:sp>
        <p:nvSpPr>
          <p:cNvPr id="198" name="Google Shape;19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9" name="Google Shape;199;p34"/>
          <p:cNvPicPr preferRelativeResize="0"/>
          <p:nvPr/>
        </p:nvPicPr>
        <p:blipFill>
          <a:blip r:embed="rId3">
            <a:alphaModFix/>
          </a:blip>
          <a:stretch>
            <a:fillRect/>
          </a:stretch>
        </p:blipFill>
        <p:spPr>
          <a:xfrm>
            <a:off x="66675" y="594575"/>
            <a:ext cx="9010650" cy="417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LOGISTIC REGRESSION(Contd)</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05" name="Google Shape;205;p35"/>
          <p:cNvSpPr txBox="1">
            <a:spLocks noGrp="1"/>
          </p:cNvSpPr>
          <p:nvPr>
            <p:ph type="body" idx="1"/>
          </p:nvPr>
        </p:nvSpPr>
        <p:spPr>
          <a:xfrm>
            <a:off x="255625" y="6479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5"/>
          <p:cNvPicPr preferRelativeResize="0"/>
          <p:nvPr/>
        </p:nvPicPr>
        <p:blipFill>
          <a:blip r:embed="rId3">
            <a:alphaModFix/>
          </a:blip>
          <a:stretch>
            <a:fillRect/>
          </a:stretch>
        </p:blipFill>
        <p:spPr>
          <a:xfrm>
            <a:off x="52400" y="647949"/>
            <a:ext cx="9039225" cy="4281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150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LOGISTIC REGRESSION(Contd)</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12" name="Google Shape;212;p36"/>
          <p:cNvSpPr txBox="1">
            <a:spLocks noGrp="1"/>
          </p:cNvSpPr>
          <p:nvPr>
            <p:ph type="body" idx="1"/>
          </p:nvPr>
        </p:nvSpPr>
        <p:spPr>
          <a:xfrm>
            <a:off x="311700" y="723400"/>
            <a:ext cx="8520600" cy="418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3" name="Google Shape;213;p36"/>
          <p:cNvPicPr preferRelativeResize="0"/>
          <p:nvPr/>
        </p:nvPicPr>
        <p:blipFill>
          <a:blip r:embed="rId3">
            <a:alphaModFix/>
          </a:blip>
          <a:stretch>
            <a:fillRect/>
          </a:stretch>
        </p:blipFill>
        <p:spPr>
          <a:xfrm>
            <a:off x="61925" y="664650"/>
            <a:ext cx="9020175" cy="42597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291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LOGISTIC REGRESSION(Contd)</a:t>
            </a:r>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0" name="Google Shape;220;p37"/>
          <p:cNvPicPr preferRelativeResize="0"/>
          <p:nvPr/>
        </p:nvPicPr>
        <p:blipFill>
          <a:blip r:embed="rId3">
            <a:alphaModFix/>
          </a:blip>
          <a:stretch>
            <a:fillRect/>
          </a:stretch>
        </p:blipFill>
        <p:spPr>
          <a:xfrm>
            <a:off x="311700" y="1017725"/>
            <a:ext cx="8520600" cy="337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GOOGLE FORM:</a:t>
            </a:r>
            <a:endParaRPr sz="2200" b="1">
              <a:latin typeface="Times New Roman"/>
              <a:ea typeface="Times New Roman"/>
              <a:cs typeface="Times New Roman"/>
              <a:sym typeface="Times New Roman"/>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u="sng">
                <a:solidFill>
                  <a:schemeClr val="hlink"/>
                </a:solidFill>
                <a:hlinkClick r:id="rId3"/>
              </a:rPr>
              <a:t>https://docs.google.com/forms/d/1MZoVB9n1Y2ksa093-JWsqeDUtbWrjBAlyBE1EdtJ_xQ/edit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b="1">
                <a:latin typeface="Times New Roman"/>
                <a:ea typeface="Times New Roman"/>
                <a:cs typeface="Times New Roman"/>
                <a:sym typeface="Times New Roman"/>
              </a:rPr>
              <a:t>CONCLUSION</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32" name="Google Shape;23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Lung Cancer is menacing cancer in the world with high mortality rate. It helps the society to change the lifestyle of the human being to avoid such malignant disease. We have applied data preprocessing techniques on our dataset for removing of  noise and dirty data, dirty data is a common term in data mining. This project mainly focuses on predicting the lung cancer based on survey using machine learning algorithms. This project compares various techniques based on efficiency in classification in order to predict lung cancer.</a:t>
            </a: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000">
              <a:solidFill>
                <a:srgbClr val="000000"/>
              </a:solidFill>
              <a:latin typeface="Times New Roman"/>
              <a:ea typeface="Times New Roman"/>
              <a:cs typeface="Times New Roman"/>
              <a:sym typeface="Times New Roman"/>
            </a:endParaRPr>
          </a:p>
          <a:p>
            <a:pPr marL="0" lvl="0" indent="0" algn="ctr" rtl="0">
              <a:spcBef>
                <a:spcPts val="1600"/>
              </a:spcBef>
              <a:spcAft>
                <a:spcPts val="0"/>
              </a:spcAft>
              <a:buNone/>
            </a:pPr>
            <a:endParaRPr sz="3000">
              <a:solidFill>
                <a:srgbClr val="000000"/>
              </a:solidFill>
              <a:latin typeface="Times New Roman"/>
              <a:ea typeface="Times New Roman"/>
              <a:cs typeface="Times New Roman"/>
              <a:sym typeface="Times New Roman"/>
            </a:endParaRPr>
          </a:p>
          <a:p>
            <a:pPr marL="0" lvl="0" indent="0" algn="ctr" rtl="0">
              <a:spcBef>
                <a:spcPts val="1600"/>
              </a:spcBef>
              <a:spcAft>
                <a:spcPts val="1600"/>
              </a:spcAft>
              <a:buNone/>
            </a:pPr>
            <a:r>
              <a:rPr lang="en-GB" sz="3600">
                <a:solidFill>
                  <a:srgbClr val="000000"/>
                </a:solidFill>
                <a:latin typeface="Times New Roman"/>
                <a:ea typeface="Times New Roman"/>
                <a:cs typeface="Times New Roman"/>
                <a:sym typeface="Times New Roman"/>
              </a:rPr>
              <a:t>THANK YOU</a:t>
            </a:r>
            <a:endParaRPr sz="3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SURVEY PAPER:</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u="sng">
                <a:solidFill>
                  <a:schemeClr val="accent5"/>
                </a:solidFill>
                <a:latin typeface="Times New Roman"/>
                <a:ea typeface="Times New Roman"/>
                <a:cs typeface="Times New Roman"/>
                <a:sym typeface="Times New Roman"/>
                <a:hlinkClick r:id="rId3"/>
              </a:rPr>
              <a:t>https://docs.google.com/document/d/1euf4J6ocUTqgL05apzeHcQpaUwBN_7CuwJHMLltSJwY/edit</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200" b="1">
                <a:solidFill>
                  <a:schemeClr val="dk1"/>
                </a:solidFill>
                <a:latin typeface="Times New Roman"/>
                <a:ea typeface="Times New Roman"/>
                <a:cs typeface="Times New Roman"/>
                <a:sym typeface="Times New Roman"/>
              </a:rPr>
              <a:t>IMPLEMENTATION PAPER:</a:t>
            </a:r>
            <a:endParaRPr sz="22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u="sng">
                <a:solidFill>
                  <a:srgbClr val="76A5AF"/>
                </a:solidFill>
                <a:latin typeface="Times New Roman"/>
                <a:ea typeface="Times New Roman"/>
                <a:cs typeface="Times New Roman"/>
                <a:sym typeface="Times New Roman"/>
              </a:rPr>
              <a:t>https://docs.google.com/document/d/1nBhyGh5lc31jIRisHSk5HpSwrMYDIB7iUtjMDaaXMXs/edit#</a:t>
            </a:r>
            <a:endParaRPr u="sng">
              <a:solidFill>
                <a:srgbClr val="76A5AF"/>
              </a:solidFill>
              <a:latin typeface="Times New Roman"/>
              <a:ea typeface="Times New Roman"/>
              <a:cs typeface="Times New Roman"/>
              <a:sym typeface="Times New Roman"/>
            </a:endParaRPr>
          </a:p>
          <a:p>
            <a:pPr marL="0" lvl="0" indent="0" algn="l" rtl="0">
              <a:spcBef>
                <a:spcPts val="0"/>
              </a:spcBef>
              <a:spcAft>
                <a:spcPts val="1600"/>
              </a:spcAft>
              <a:buNone/>
            </a:pPr>
            <a:endParaRPr>
              <a:solidFill>
                <a:srgbClr val="6D9EEB"/>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 collection module</a:t>
            </a:r>
            <a:endParaRPr>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 preparation module</a:t>
            </a:r>
            <a:endParaRPr>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Char char="●"/>
            </a:pPr>
            <a:r>
              <a:rPr lang="en-GB">
                <a:solidFill>
                  <a:schemeClr val="dk1"/>
                </a:solidFill>
                <a:latin typeface="Times New Roman"/>
                <a:ea typeface="Times New Roman"/>
                <a:cs typeface="Times New Roman"/>
                <a:sym typeface="Times New Roman"/>
              </a:rPr>
              <a:t>Apply model</a:t>
            </a:r>
            <a:endParaRPr>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Training module</a:t>
            </a:r>
            <a:endParaRPr>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Model Evaluation and testing module</a:t>
            </a:r>
            <a:endParaRPr>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Predictive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ARCHITECTURE DIAGRAM</a:t>
            </a:r>
            <a:endParaRPr sz="2000" b="1">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0" name="Google Shape;80;p17"/>
          <p:cNvPicPr preferRelativeResize="0"/>
          <p:nvPr/>
        </p:nvPicPr>
        <p:blipFill>
          <a:blip r:embed="rId3">
            <a:alphaModFix/>
          </a:blip>
          <a:stretch>
            <a:fillRect/>
          </a:stretch>
        </p:blipFill>
        <p:spPr>
          <a:xfrm>
            <a:off x="257175" y="1109676"/>
            <a:ext cx="8629650" cy="31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7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200" b="1">
                <a:latin typeface="Times New Roman"/>
                <a:ea typeface="Times New Roman"/>
                <a:cs typeface="Times New Roman"/>
                <a:sym typeface="Times New Roman"/>
              </a:rPr>
              <a:t>USE CASE DIAGRAM</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7" name="Google Shape;87;p18"/>
          <p:cNvPicPr preferRelativeResize="0"/>
          <p:nvPr/>
        </p:nvPicPr>
        <p:blipFill>
          <a:blip r:embed="rId3">
            <a:alphaModFix/>
          </a:blip>
          <a:stretch>
            <a:fillRect/>
          </a:stretch>
        </p:blipFill>
        <p:spPr>
          <a:xfrm>
            <a:off x="1735725" y="698750"/>
            <a:ext cx="5901000" cy="432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81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b="1">
                <a:latin typeface="Times New Roman"/>
                <a:ea typeface="Times New Roman"/>
                <a:cs typeface="Times New Roman"/>
                <a:sym typeface="Times New Roman"/>
              </a:rPr>
              <a:t>CLASS DIAGRAM</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4" name="Google Shape;94;p19"/>
          <p:cNvPicPr preferRelativeResize="0"/>
          <p:nvPr/>
        </p:nvPicPr>
        <p:blipFill>
          <a:blip r:embed="rId3">
            <a:alphaModFix/>
          </a:blip>
          <a:stretch>
            <a:fillRect/>
          </a:stretch>
        </p:blipFill>
        <p:spPr>
          <a:xfrm>
            <a:off x="47625" y="740774"/>
            <a:ext cx="9048750" cy="421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934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ER DIAGRAM</a:t>
            </a:r>
            <a:endParaRPr sz="2200" b="1">
              <a:latin typeface="Times New Roman"/>
              <a:ea typeface="Times New Roman"/>
              <a:cs typeface="Times New Roman"/>
              <a:sym typeface="Times New Roman"/>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a:t> </a:t>
            </a:r>
            <a:endParaRPr/>
          </a:p>
          <a:p>
            <a:pPr marL="0" lvl="0" indent="0" algn="l" rtl="0">
              <a:lnSpc>
                <a:spcPct val="100000"/>
              </a:lnSpc>
              <a:spcBef>
                <a:spcPts val="0"/>
              </a:spcBef>
              <a:spcAft>
                <a:spcPts val="0"/>
              </a:spcAft>
              <a:buClr>
                <a:srgbClr val="000000"/>
              </a:buClr>
              <a:buSzPts val="1100"/>
              <a:buFont typeface="Arial"/>
              <a:buNone/>
            </a:pPr>
            <a:r>
              <a:rPr lang="en-GB"/>
              <a:t> </a:t>
            </a:r>
            <a:endParaRPr/>
          </a:p>
          <a:p>
            <a:pPr marL="0" lvl="0" indent="0" algn="l" rtl="0">
              <a:lnSpc>
                <a:spcPct val="100000"/>
              </a:lnSpc>
              <a:spcBef>
                <a:spcPts val="0"/>
              </a:spcBef>
              <a:spcAft>
                <a:spcPts val="0"/>
              </a:spcAft>
              <a:buClr>
                <a:srgbClr val="000000"/>
              </a:buClr>
              <a:buSzPts val="1100"/>
              <a:buFont typeface="Arial"/>
              <a:buNone/>
            </a:pPr>
            <a:r>
              <a:rPr lang="en-GB"/>
              <a:t> </a:t>
            </a:r>
            <a:endParaRPr/>
          </a:p>
          <a:p>
            <a:pPr marL="0" lvl="0" indent="0" algn="l" rtl="0">
              <a:lnSpc>
                <a:spcPct val="100000"/>
              </a:lnSpc>
              <a:spcBef>
                <a:spcPts val="0"/>
              </a:spcBef>
              <a:spcAft>
                <a:spcPts val="0"/>
              </a:spcAft>
              <a:buClr>
                <a:srgbClr val="000000"/>
              </a:buClr>
              <a:buSzPts val="1100"/>
              <a:buFont typeface="Arial"/>
              <a:buNone/>
            </a:pPr>
            <a:r>
              <a:rPr lang="en-GB"/>
              <a:t> </a:t>
            </a:r>
            <a:endParaRPr/>
          </a:p>
          <a:p>
            <a:pPr marL="0" lvl="0" indent="0" algn="l" rtl="0">
              <a:spcBef>
                <a:spcPts val="0"/>
              </a:spcBef>
              <a:spcAft>
                <a:spcPts val="1600"/>
              </a:spcAft>
              <a:buNone/>
            </a:pPr>
            <a:endParaRPr/>
          </a:p>
        </p:txBody>
      </p:sp>
      <p:pic>
        <p:nvPicPr>
          <p:cNvPr id="101" name="Google Shape;101;p20"/>
          <p:cNvPicPr preferRelativeResize="0"/>
          <p:nvPr/>
        </p:nvPicPr>
        <p:blipFill>
          <a:blip r:embed="rId3">
            <a:alphaModFix/>
          </a:blip>
          <a:stretch>
            <a:fillRect/>
          </a:stretch>
        </p:blipFill>
        <p:spPr>
          <a:xfrm>
            <a:off x="2861225" y="0"/>
            <a:ext cx="5971075" cy="496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55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300" b="1">
                <a:latin typeface="Times New Roman"/>
                <a:ea typeface="Times New Roman"/>
                <a:cs typeface="Times New Roman"/>
                <a:sym typeface="Times New Roman"/>
              </a:rPr>
              <a:t>REQUIREMENT ANALYSIS</a:t>
            </a:r>
            <a:endParaRPr sz="23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7" name="Google Shape;107;p21"/>
          <p:cNvSpPr txBox="1">
            <a:spLocks noGrp="1"/>
          </p:cNvSpPr>
          <p:nvPr>
            <p:ph type="body" idx="1"/>
          </p:nvPr>
        </p:nvSpPr>
        <p:spPr>
          <a:xfrm>
            <a:off x="311700" y="7284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sz="2100" b="1">
                <a:solidFill>
                  <a:schemeClr val="dk1"/>
                </a:solidFill>
                <a:latin typeface="Times New Roman"/>
                <a:ea typeface="Times New Roman"/>
                <a:cs typeface="Times New Roman"/>
                <a:sym typeface="Times New Roman"/>
              </a:rPr>
              <a:t>Data Collection :</a:t>
            </a:r>
            <a:endParaRPr sz="2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Dataset is needed to predict lung cancer</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b="1">
                <a:solidFill>
                  <a:schemeClr val="dk1"/>
                </a:solidFill>
                <a:latin typeface="Times New Roman"/>
                <a:ea typeface="Times New Roman"/>
                <a:cs typeface="Times New Roman"/>
                <a:sym typeface="Times New Roman"/>
              </a:rPr>
              <a:t>Data Preparation :</a:t>
            </a:r>
            <a:endParaRPr sz="2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The dataset is splitted into testing data and training data</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b="1">
                <a:solidFill>
                  <a:schemeClr val="dk1"/>
                </a:solidFill>
                <a:latin typeface="Times New Roman"/>
                <a:ea typeface="Times New Roman"/>
                <a:cs typeface="Times New Roman"/>
                <a:sym typeface="Times New Roman"/>
              </a:rPr>
              <a:t>Apply model:</a:t>
            </a:r>
            <a:endParaRPr sz="2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To find out the accuracy of algorithms and help to make further proceedings</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b="1">
                <a:solidFill>
                  <a:schemeClr val="dk1"/>
                </a:solidFill>
                <a:latin typeface="Times New Roman"/>
                <a:ea typeface="Times New Roman"/>
                <a:cs typeface="Times New Roman"/>
                <a:sym typeface="Times New Roman"/>
              </a:rPr>
              <a:t>Training module:</a:t>
            </a:r>
            <a:endParaRPr sz="2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The model is trained with help of training dataset</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b="1">
                <a:solidFill>
                  <a:schemeClr val="dk1"/>
                </a:solidFill>
                <a:latin typeface="Times New Roman"/>
                <a:ea typeface="Times New Roman"/>
                <a:cs typeface="Times New Roman"/>
                <a:sym typeface="Times New Roman"/>
              </a:rPr>
              <a:t>Model Evaluation and testing:</a:t>
            </a:r>
            <a:endParaRPr sz="2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The model is fed with  new algorithm and will be tested</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b="1">
                <a:solidFill>
                  <a:schemeClr val="dk1"/>
                </a:solidFill>
                <a:latin typeface="Times New Roman"/>
                <a:ea typeface="Times New Roman"/>
                <a:cs typeface="Times New Roman"/>
                <a:sym typeface="Times New Roman"/>
              </a:rPr>
              <a:t>Predictive analysis:</a:t>
            </a:r>
            <a:endParaRPr sz="2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This will find out the prediction result whether the person is affected with lung cancer or not.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PresentationFormat>On-screen Show (16:9)</PresentationFormat>
  <Paragraphs>104</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Simple Light</vt:lpstr>
      <vt:lpstr>LUNG CANCER PREDICTION USING PREDICTIVE ANALYTICS</vt:lpstr>
      <vt:lpstr>ABSTRACT:</vt:lpstr>
      <vt:lpstr>SURVEY PAPER: </vt:lpstr>
      <vt:lpstr>MODULES </vt:lpstr>
      <vt:lpstr>ARCHITECTURE DIAGRAM</vt:lpstr>
      <vt:lpstr>USE CASE DIAGRAM </vt:lpstr>
      <vt:lpstr>CLASS DIAGRAM </vt:lpstr>
      <vt:lpstr>ER DIAGRAM</vt:lpstr>
      <vt:lpstr>REQUIREMENT ANALYSIS </vt:lpstr>
      <vt:lpstr>Slide 10</vt:lpstr>
      <vt:lpstr>DATA COLLECTION: </vt:lpstr>
      <vt:lpstr>COMPARISON BETWEEN ALGORITHMS: </vt:lpstr>
      <vt:lpstr>NAIVE BAYES </vt:lpstr>
      <vt:lpstr>NAIVE BAYES ALGORITHM(Contd) </vt:lpstr>
      <vt:lpstr>NAIVE BAYES ALGORITHM(Contd) </vt:lpstr>
      <vt:lpstr>NAIVE BAYES ALGORITHM(Contd) </vt:lpstr>
      <vt:lpstr>NAIVE BAYES ALGORITHM(Contd) </vt:lpstr>
      <vt:lpstr>NAIVE BAYES ALGORITHM(Contd) </vt:lpstr>
      <vt:lpstr>NAIVE BAYES ALGORITHM(Contd) </vt:lpstr>
      <vt:lpstr>NAIVE BAYES ALGORITHM(Contd)-performance </vt:lpstr>
      <vt:lpstr>LOGISTIC REGRESSION</vt:lpstr>
      <vt:lpstr>LOGISTIC REGRESSION(Contd):</vt:lpstr>
      <vt:lpstr>LOGISTIC REGRESSION(Contd) </vt:lpstr>
      <vt:lpstr>LOGISTIC REGRESSION(Contd) </vt:lpstr>
      <vt:lpstr>LOGISTIC REGRESSION(Contd)</vt:lpstr>
      <vt:lpstr>GOOGLE FORM:</vt:lpstr>
      <vt:lpstr>CONCLUSION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 USING PREDICTIVE ANALYTICS</dc:title>
  <dc:creator>PC</dc:creator>
  <cp:lastModifiedBy>PC</cp:lastModifiedBy>
  <cp:revision>1</cp:revision>
  <dcterms:modified xsi:type="dcterms:W3CDTF">2019-03-02T18:45:54Z</dcterms:modified>
</cp:coreProperties>
</file>