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BASH SCRIPTING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0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983" y="716502"/>
            <a:ext cx="5828146" cy="7628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BASH SHELL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364" y="2176703"/>
            <a:ext cx="10917382" cy="4008582"/>
          </a:xfrm>
        </p:spPr>
        <p:txBody>
          <a:bodyPr>
            <a:noAutofit/>
          </a:bodyPr>
          <a:lstStyle/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IN" sz="2800" dirty="0" smtClean="0"/>
              <a:t> </a:t>
            </a:r>
            <a:r>
              <a:rPr lang="en-IN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Its not only </a:t>
            </a:r>
            <a:r>
              <a:rPr lang="en-IN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command line shell </a:t>
            </a:r>
            <a:r>
              <a:rPr lang="en-IN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but also a </a:t>
            </a:r>
            <a:r>
              <a:rPr lang="en-IN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scripting language.</a:t>
            </a:r>
          </a:p>
          <a:p>
            <a:pPr algn="l">
              <a:buClr>
                <a:schemeClr val="bg1"/>
              </a:buClr>
            </a:pPr>
            <a:endParaRPr lang="en-IN" sz="2800" b="1" dirty="0" smtClean="0"/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IN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Main advantage is </a:t>
            </a:r>
            <a:r>
              <a:rPr lang="en-IN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easily port </a:t>
            </a:r>
            <a:r>
              <a:rPr lang="en-IN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the source file to any operating system</a:t>
            </a:r>
            <a:r>
              <a:rPr lang="en-IN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.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IN" sz="2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#!/bin/bash</a:t>
            </a:r>
            <a:r>
              <a:rPr lang="en-IN" sz="2800" b="1" dirty="0" smtClean="0"/>
              <a:t>  </a:t>
            </a:r>
            <a:r>
              <a:rPr lang="en-IN" sz="2800" b="1" dirty="0" smtClean="0"/>
              <a:t>-  </a:t>
            </a:r>
            <a:r>
              <a:rPr lang="en-IN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tells Linux to use bash interpreter to execute the script.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86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4656" y="387927"/>
            <a:ext cx="6169890" cy="88669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First bash program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2946" y="1554019"/>
            <a:ext cx="4193309" cy="3412656"/>
          </a:xfrm>
        </p:spPr>
        <p:txBody>
          <a:bodyPr>
            <a:noAutofit/>
          </a:bodyPr>
          <a:lstStyle/>
          <a:p>
            <a:pPr algn="l"/>
            <a:r>
              <a:rPr lang="en-IN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#!bin/bash</a:t>
            </a:r>
          </a:p>
          <a:p>
            <a:pPr algn="l"/>
            <a:r>
              <a:rPr lang="en-IN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STR=“HELLO WORLD!”</a:t>
            </a:r>
          </a:p>
          <a:p>
            <a:pPr algn="l"/>
            <a:r>
              <a:rPr lang="en-IN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echo $STR</a:t>
            </a:r>
          </a:p>
          <a:p>
            <a:pPr algn="l"/>
            <a:endParaRPr lang="en-IN" sz="28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IN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STEPS TO EXECUTE:</a:t>
            </a:r>
          </a:p>
          <a:p>
            <a:pPr marL="457200" indent="-457200" algn="l">
              <a:buClr>
                <a:schemeClr val="bg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IN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vim filename.sh</a:t>
            </a:r>
          </a:p>
          <a:p>
            <a:pPr marL="457200" indent="-457200" algn="l">
              <a:buClr>
                <a:schemeClr val="bg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IN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chmod u+x filename.sh</a:t>
            </a:r>
          </a:p>
          <a:p>
            <a:pPr marL="457200" indent="-457200" algn="l">
              <a:buClr>
                <a:schemeClr val="bg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IN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./filename.sh</a:t>
            </a:r>
            <a:endParaRPr lang="en-IN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7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769" y="344736"/>
            <a:ext cx="4218708" cy="7220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873" y="1478589"/>
            <a:ext cx="11360727" cy="4636654"/>
          </a:xfrm>
        </p:spPr>
        <p:txBody>
          <a:bodyPr>
            <a:noAutofit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The value of the Variables are always stored as </a:t>
            </a:r>
            <a:r>
              <a:rPr lang="en-IN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STRINGS</a:t>
            </a: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but are mathematical operators convert variables to numbers for calculations.</a:t>
            </a:r>
          </a:p>
          <a:p>
            <a:pPr algn="l">
              <a:buClr>
                <a:schemeClr val="bg1"/>
              </a:buClr>
            </a:pPr>
            <a:endParaRPr lang="en-IN" sz="24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No need to declare a variable ,just </a:t>
            </a:r>
            <a:r>
              <a:rPr lang="en-IN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assign</a:t>
            </a: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a value.</a:t>
            </a:r>
          </a:p>
          <a:p>
            <a:pPr algn="l">
              <a:buClr>
                <a:schemeClr val="bg1"/>
              </a:buClr>
            </a:pPr>
            <a:endParaRPr lang="en-IN" sz="24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TYPES:</a:t>
            </a:r>
          </a:p>
          <a:p>
            <a:pPr marL="914400" lvl="1" indent="-457200" algn="l">
              <a:buClr>
                <a:schemeClr val="bg1"/>
              </a:buClr>
              <a:buFont typeface="+mj-lt"/>
              <a:buAutoNum type="arabicPeriod"/>
            </a:pP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Local Variables  -   MYVAR=$COMMAND</a:t>
            </a:r>
          </a:p>
          <a:p>
            <a:pPr marL="914400" lvl="1" indent="-457200" algn="l">
              <a:buClr>
                <a:schemeClr val="bg1"/>
              </a:buClr>
              <a:buFont typeface="+mj-lt"/>
              <a:buAutoNum type="arabicPeriod"/>
            </a:pP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Environmental Variables.</a:t>
            </a:r>
            <a:endParaRPr lang="en-IN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lvl="2" algn="l">
              <a:buClr>
                <a:schemeClr val="bg1"/>
              </a:buClr>
            </a:pPr>
            <a:endParaRPr lang="en-IN" sz="20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lvl="1" algn="l">
              <a:buClr>
                <a:schemeClr val="bg1"/>
              </a:buClr>
            </a:pPr>
            <a:endParaRPr lang="en-IN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8868" y="1388534"/>
            <a:ext cx="8472339" cy="4102305"/>
          </a:xfrm>
        </p:spPr>
        <p:txBody>
          <a:bodyPr>
            <a:normAutofit/>
          </a:bodyPr>
          <a:lstStyle/>
          <a:p>
            <a:pPr marL="1257300" lvl="2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LOSTNAME : contains the username</a:t>
            </a:r>
          </a:p>
          <a:p>
            <a:pPr marL="1257300" lvl="2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HOSTNAME :  contains the computer name</a:t>
            </a:r>
          </a:p>
          <a:p>
            <a:pPr marL="1257300" lvl="2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PS 1 : sequence </a:t>
            </a: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of </a:t>
            </a:r>
            <a:r>
              <a:rPr lang="en-IN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characters shown before the prompt</a:t>
            </a:r>
          </a:p>
          <a:p>
            <a:pPr marL="1657350" lvl="3" indent="-285750" algn="l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\</a:t>
            </a:r>
            <a:r>
              <a:rPr lang="en-IN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</a:t>
            </a: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</a:t>
            </a: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- hour</a:t>
            </a:r>
            <a:endParaRPr lang="en-IN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1657350" lvl="3" indent="-285750" algn="l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\</a:t>
            </a: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  - date</a:t>
            </a:r>
            <a:endParaRPr lang="en-IN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1657350" lvl="3" indent="-285750" algn="l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\</a:t>
            </a: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  - current </a:t>
            </a:r>
            <a:r>
              <a:rPr lang="en-IN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directory</a:t>
            </a:r>
          </a:p>
          <a:p>
            <a:pPr marL="1657350" lvl="3" indent="-285750" algn="l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\</a:t>
            </a: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  - last </a:t>
            </a:r>
            <a:r>
              <a:rPr lang="en-IN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part of current directory</a:t>
            </a:r>
          </a:p>
          <a:p>
            <a:pPr marL="1657350" lvl="3" indent="-285750" algn="l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\</a:t>
            </a:r>
            <a:r>
              <a:rPr lang="en-IN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u  - username</a:t>
            </a:r>
            <a:endParaRPr lang="en-IN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506132" y="287868"/>
            <a:ext cx="6874933" cy="745066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Enviromental</a:t>
            </a:r>
            <a:r>
              <a:rPr lang="en-IN" dirty="0" smtClean="0"/>
              <a:t>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4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110" y="234671"/>
            <a:ext cx="11360726" cy="90140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EXPRESSIONS : </a:t>
            </a:r>
            <a:r>
              <a:rPr lang="en-IN" sz="2000" dirty="0" smtClean="0"/>
              <a:t>[ expression ]: put </a:t>
            </a:r>
            <a:r>
              <a:rPr lang="en-IN" sz="2000" b="1" dirty="0" smtClean="0"/>
              <a:t>spaces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rgbClr val="00B0F0"/>
                </a:solidFill>
              </a:rPr>
              <a:t>after [</a:t>
            </a:r>
            <a:r>
              <a:rPr lang="en-IN" sz="2000" dirty="0" smtClean="0"/>
              <a:t> and </a:t>
            </a:r>
            <a:r>
              <a:rPr lang="en-IN" sz="2000" dirty="0" smtClean="0">
                <a:solidFill>
                  <a:srgbClr val="00B0F0"/>
                </a:solidFill>
              </a:rPr>
              <a:t>before ]</a:t>
            </a:r>
            <a:r>
              <a:rPr lang="en-IN" sz="2000" dirty="0" smtClean="0"/>
              <a:t> and </a:t>
            </a:r>
            <a:r>
              <a:rPr lang="en-IN" sz="2000" dirty="0" smtClean="0">
                <a:solidFill>
                  <a:srgbClr val="00B0F0"/>
                </a:solidFill>
              </a:rPr>
              <a:t>around the operators </a:t>
            </a:r>
            <a:r>
              <a:rPr lang="en-IN" sz="2000" dirty="0" smtClean="0"/>
              <a:t>and </a:t>
            </a:r>
            <a:r>
              <a:rPr lang="en-IN" sz="2000" dirty="0" smtClean="0">
                <a:solidFill>
                  <a:srgbClr val="00B0F0"/>
                </a:solidFill>
              </a:rPr>
              <a:t>operands</a:t>
            </a:r>
            <a:r>
              <a:rPr lang="en-IN" sz="2000" dirty="0" smtClean="0"/>
              <a:t>.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29552"/>
              </p:ext>
            </p:extLst>
          </p:nvPr>
        </p:nvGraphicFramePr>
        <p:xfrm>
          <a:off x="355600" y="1472513"/>
          <a:ext cx="11439236" cy="476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467">
                  <a:extLst>
                    <a:ext uri="{9D8B030D-6E8A-4147-A177-3AD203B41FA5}">
                      <a16:colId xmlns:a16="http://schemas.microsoft.com/office/drawing/2014/main" val="3990070259"/>
                    </a:ext>
                  </a:extLst>
                </a:gridCol>
                <a:gridCol w="6096769">
                  <a:extLst>
                    <a:ext uri="{9D8B030D-6E8A-4147-A177-3AD203B41FA5}">
                      <a16:colId xmlns:a16="http://schemas.microsoft.com/office/drawing/2014/main" val="1186848650"/>
                    </a:ext>
                  </a:extLst>
                </a:gridCol>
              </a:tblGrid>
              <a:tr h="1649985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STRING</a:t>
                      </a:r>
                      <a:r>
                        <a:rPr lang="en-IN" sz="1400" baseline="0" dirty="0" smtClean="0"/>
                        <a:t> COMPARISONS</a:t>
                      </a:r>
                    </a:p>
                    <a:p>
                      <a:pPr algn="l"/>
                      <a:endParaRPr lang="en-IN" sz="1400" baseline="0" dirty="0" smtClean="0"/>
                    </a:p>
                    <a:p>
                      <a:pPr algn="l"/>
                      <a:r>
                        <a:rPr lang="en-IN" sz="1400" baseline="0" dirty="0" smtClean="0"/>
                        <a:t>[ s1 = s2 ]  true if s1=s2, else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aseline="0" dirty="0" smtClean="0"/>
                        <a:t>[ s1 != s2 ]  true if s1is not same s2, else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aseline="0" dirty="0" smtClean="0"/>
                        <a:t>[ -n s1 ]  true if s1 has a length greater than 0, else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aseline="0" dirty="0" smtClean="0"/>
                        <a:t>[ -z s1 ]  true if s1 has a length of 0, else false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NUMBER COMPARISONS</a:t>
                      </a:r>
                    </a:p>
                    <a:p>
                      <a:endParaRPr lang="en-IN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aseline="0" dirty="0" smtClean="0"/>
                        <a:t>[ n1 -</a:t>
                      </a:r>
                      <a:r>
                        <a:rPr lang="en-IN" sz="1400" baseline="0" dirty="0" err="1" smtClean="0"/>
                        <a:t>eq</a:t>
                      </a:r>
                      <a:r>
                        <a:rPr lang="en-IN" sz="1400" baseline="0" dirty="0" smtClean="0"/>
                        <a:t> n2 ]  true if n1=n2, else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aseline="0" dirty="0" smtClean="0"/>
                        <a:t>[ n1 -</a:t>
                      </a:r>
                      <a:r>
                        <a:rPr lang="en-IN" sz="1400" baseline="0" dirty="0" err="1" smtClean="0"/>
                        <a:t>ge</a:t>
                      </a:r>
                      <a:r>
                        <a:rPr lang="en-IN" sz="1400" baseline="0" dirty="0" smtClean="0"/>
                        <a:t> n2 ]  true if n1 is greater than or equal n2, else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aseline="0" dirty="0" smtClean="0"/>
                        <a:t>[ n1 -le n2 ]  true if n1 is less than or equal n2, else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aseline="0" dirty="0" smtClean="0"/>
                        <a:t>[ n1 -</a:t>
                      </a:r>
                      <a:r>
                        <a:rPr lang="en-IN" sz="1400" baseline="0" dirty="0" err="1" smtClean="0"/>
                        <a:t>gt</a:t>
                      </a:r>
                      <a:r>
                        <a:rPr lang="en-IN" sz="1400" baseline="0" dirty="0" smtClean="0"/>
                        <a:t> n2 ]  true if n1 is greater than n2, else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aseline="0" dirty="0" smtClean="0"/>
                        <a:t>[ n1 –</a:t>
                      </a:r>
                      <a:r>
                        <a:rPr lang="en-IN" sz="1400" baseline="0" dirty="0" err="1" smtClean="0"/>
                        <a:t>lt</a:t>
                      </a:r>
                      <a:r>
                        <a:rPr lang="en-IN" sz="1400" baseline="0" dirty="0" smtClean="0"/>
                        <a:t> n2 ]  true if n1 is less than n2, else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aseline="0" dirty="0" smtClean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173382"/>
                  </a:ext>
                </a:extLst>
              </a:tr>
              <a:tr h="2965035"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FILES OPERATORS</a:t>
                      </a:r>
                    </a:p>
                    <a:p>
                      <a:endParaRPr lang="en-IN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[ -d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400" b="1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] true if </a:t>
                      </a:r>
                      <a:r>
                        <a:rPr lang="en-IN" sz="1400" b="1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is directory, else false</a:t>
                      </a:r>
                    </a:p>
                    <a:p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[ -f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400" b="1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] true if </a:t>
                      </a:r>
                      <a:r>
                        <a:rPr lang="en-IN" sz="1400" b="1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is file, else false</a:t>
                      </a:r>
                    </a:p>
                    <a:p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[ -e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400" b="1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] true if </a:t>
                      </a:r>
                      <a:r>
                        <a:rPr lang="en-IN" sz="1400" b="1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exists, else false</a:t>
                      </a:r>
                    </a:p>
                    <a:p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[ -s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400" b="1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] true if </a:t>
                      </a:r>
                      <a:r>
                        <a:rPr lang="en-IN" sz="1400" b="1" baseline="0" dirty="0" err="1" smtClean="0">
                          <a:solidFill>
                            <a:schemeClr val="tx1"/>
                          </a:solidFill>
                        </a:rPr>
                        <a:t>fname’s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length is greater than 0, else false</a:t>
                      </a:r>
                    </a:p>
                    <a:p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[ -r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400" b="1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] true if </a:t>
                      </a:r>
                      <a:r>
                        <a:rPr lang="en-IN" sz="1400" b="1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has read permission else false</a:t>
                      </a:r>
                    </a:p>
                    <a:p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[ -x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400" b="1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] true if </a:t>
                      </a:r>
                      <a:r>
                        <a:rPr lang="en-IN" sz="1400" b="1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has execute permission, else false</a:t>
                      </a:r>
                    </a:p>
                    <a:p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[ -w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400" b="1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] true if </a:t>
                      </a:r>
                      <a:r>
                        <a:rPr lang="en-IN" sz="1400" b="1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has write permission, else false</a:t>
                      </a:r>
                      <a:endParaRPr lang="en-IN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LOGICAL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OPERATORS</a:t>
                      </a:r>
                    </a:p>
                    <a:p>
                      <a:endParaRPr lang="en-IN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!            -     negate(NOT) a logical expression</a:t>
                      </a:r>
                    </a:p>
                    <a:p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-a , &amp;&amp;  -     logically AND two logical expressions</a:t>
                      </a:r>
                    </a:p>
                    <a:p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-o , ||     -     logically OR two logical expressions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80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4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133" y="2006600"/>
            <a:ext cx="9330267" cy="2229264"/>
          </a:xfrm>
        </p:spPr>
        <p:txBody>
          <a:bodyPr/>
          <a:lstStyle/>
          <a:p>
            <a:r>
              <a:rPr lang="en-IN" smtClean="0"/>
              <a:t>Lets </a:t>
            </a:r>
            <a:r>
              <a:rPr lang="en-IN" dirty="0" smtClean="0"/>
              <a:t>see some conditional and looping bash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51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111</TotalTime>
  <Words>456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</vt:lpstr>
      <vt:lpstr>Parcel</vt:lpstr>
      <vt:lpstr>BASH SCRIPTING</vt:lpstr>
      <vt:lpstr>BASH SHELL</vt:lpstr>
      <vt:lpstr>First bash program</vt:lpstr>
      <vt:lpstr>VARIABLES</vt:lpstr>
      <vt:lpstr>Enviromental VARIABLES</vt:lpstr>
      <vt:lpstr>EXPRESSIONS : [ expression ]: put spaces after [ and before ] and around the operators and operands.</vt:lpstr>
      <vt:lpstr>Lets see some conditional and looping bash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SCRIPTING</dc:title>
  <dc:creator>nive1</dc:creator>
  <cp:lastModifiedBy>nive1</cp:lastModifiedBy>
  <cp:revision>14</cp:revision>
  <dcterms:created xsi:type="dcterms:W3CDTF">2021-07-22T18:16:06Z</dcterms:created>
  <dcterms:modified xsi:type="dcterms:W3CDTF">2021-07-26T18:22:26Z</dcterms:modified>
</cp:coreProperties>
</file>