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3" r:id="rId1"/>
  </p:sldMasterIdLst>
  <p:notesMasterIdLst>
    <p:notesMasterId r:id="rId36"/>
  </p:notesMasterIdLst>
  <p:handoutMasterIdLst>
    <p:handoutMasterId r:id="rId37"/>
  </p:handoutMasterIdLst>
  <p:sldIdLst>
    <p:sldId id="256" r:id="rId2"/>
    <p:sldId id="296" r:id="rId3"/>
    <p:sldId id="302" r:id="rId4"/>
    <p:sldId id="304" r:id="rId5"/>
    <p:sldId id="404" r:id="rId6"/>
    <p:sldId id="403" r:id="rId7"/>
    <p:sldId id="402" r:id="rId8"/>
    <p:sldId id="305" r:id="rId9"/>
    <p:sldId id="306" r:id="rId10"/>
    <p:sldId id="405" r:id="rId11"/>
    <p:sldId id="308" r:id="rId12"/>
    <p:sldId id="309" r:id="rId13"/>
    <p:sldId id="310" r:id="rId14"/>
    <p:sldId id="311" r:id="rId15"/>
    <p:sldId id="312" r:id="rId16"/>
    <p:sldId id="313" r:id="rId17"/>
    <p:sldId id="314" r:id="rId18"/>
    <p:sldId id="315" r:id="rId19"/>
    <p:sldId id="316" r:id="rId20"/>
    <p:sldId id="392" r:id="rId21"/>
    <p:sldId id="393" r:id="rId22"/>
    <p:sldId id="394" r:id="rId23"/>
    <p:sldId id="395" r:id="rId24"/>
    <p:sldId id="396" r:id="rId25"/>
    <p:sldId id="397" r:id="rId26"/>
    <p:sldId id="398" r:id="rId27"/>
    <p:sldId id="399" r:id="rId28"/>
    <p:sldId id="322" r:id="rId29"/>
    <p:sldId id="407" r:id="rId30"/>
    <p:sldId id="406" r:id="rId31"/>
    <p:sldId id="323" r:id="rId32"/>
    <p:sldId id="326" r:id="rId33"/>
    <p:sldId id="327" r:id="rId34"/>
    <p:sldId id="40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264B"/>
    <a:srgbClr val="333399"/>
    <a:srgbClr val="114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9496" autoAdjust="0"/>
  </p:normalViewPr>
  <p:slideViewPr>
    <p:cSldViewPr>
      <p:cViewPr varScale="1">
        <p:scale>
          <a:sx n="79" d="100"/>
          <a:sy n="79" d="100"/>
        </p:scale>
        <p:origin x="156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
    </p:cViewPr>
  </p:sorterViewPr>
  <p:notesViewPr>
    <p:cSldViewPr>
      <p:cViewPr varScale="1">
        <p:scale>
          <a:sx n="41" d="100"/>
          <a:sy n="41" d="100"/>
        </p:scale>
        <p:origin x="-138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517270A2-E9D9-4AB3-8EC0-B2608C5D98EB}" type="slidenum">
              <a:rPr lang="en-US"/>
              <a:pPr>
                <a:defRPr/>
              </a:pPr>
              <a:t>‹#›</a:t>
            </a:fld>
            <a:endParaRPr lang="en-US"/>
          </a:p>
        </p:txBody>
      </p:sp>
    </p:spTree>
    <p:extLst>
      <p:ext uri="{BB962C8B-B14F-4D97-AF65-F5344CB8AC3E}">
        <p14:creationId xmlns:p14="http://schemas.microsoft.com/office/powerpoint/2010/main" val="256404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85C22A51-4014-4645-9D52-A49C8F0AEA84}" type="slidenum">
              <a:rPr lang="en-US"/>
              <a:pPr>
                <a:defRPr/>
              </a:pPr>
              <a:t>‹#›</a:t>
            </a:fld>
            <a:endParaRPr lang="en-US"/>
          </a:p>
        </p:txBody>
      </p:sp>
    </p:spTree>
    <p:extLst>
      <p:ext uri="{BB962C8B-B14F-4D97-AF65-F5344CB8AC3E}">
        <p14:creationId xmlns:p14="http://schemas.microsoft.com/office/powerpoint/2010/main" val="1133064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D1DDBDF-AEB7-4D1B-84B3-329C978A8950}" type="slidenum">
              <a:rPr lang="en-US"/>
              <a:pPr/>
              <a:t>1</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97502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3.1 :</a:t>
            </a:r>
          </a:p>
          <a:p>
            <a:r>
              <a:rPr kumimoji="1" lang="en-US" sz="1200" b="0" i="0" kern="1200" dirty="0">
                <a:solidFill>
                  <a:schemeClr val="tx1"/>
                </a:solidFill>
                <a:effectLst/>
                <a:latin typeface="Times New Roman" pitchFamily="18" charset="0"/>
                <a:ea typeface="+mn-ea"/>
                <a:cs typeface="+mn-cs"/>
              </a:rPr>
              <a:t>The PC Tech company assembles and then tests two models of computers, Basic and XP. For the coming month, the company wants to decide how many of each model to assemble and then test. No computers are in inventory from the previous month, and because these models are going to be changed after this month, the company doesn’t want to hold any inventory after this month. It believes the most it can sell this month are 600 Basics and 1200 XPs. Each Basic sells for $300 and each XP sells for $450. The cost of component parts for a Basic is $150; for an XP it is $225. Labor is required for assembly and testing. There are at most 10,000 assembly hours and 3000 testing hours available. Each labor hour for assembling costs $11 and each labor hour for testing costs $15. Each Basic requires five hours for assembling and one hour for testing, and each XP requires six hours for assembling and two hours for testing. PC Tech wants to know how many of each model it should produce (assemble and test) to maximize its net profit, but it cannot use more labor hours than are available, and it does not want to produce more than it can sell.</a:t>
            </a:r>
          </a:p>
          <a:p>
            <a:endParaRPr lang="en-US" sz="1200" dirty="0"/>
          </a:p>
          <a:p>
            <a:endParaRPr lang="en-US" dirty="0"/>
          </a:p>
        </p:txBody>
      </p:sp>
      <p:sp>
        <p:nvSpPr>
          <p:cNvPr id="4" name="Slide Number Placeholder 3"/>
          <p:cNvSpPr>
            <a:spLocks noGrp="1"/>
          </p:cNvSpPr>
          <p:nvPr>
            <p:ph type="sldNum" sz="quarter" idx="5"/>
          </p:nvPr>
        </p:nvSpPr>
        <p:spPr/>
        <p:txBody>
          <a:bodyPr/>
          <a:lstStyle/>
          <a:p>
            <a:pPr>
              <a:defRPr/>
            </a:pPr>
            <a:fld id="{85C22A51-4014-4645-9D52-A49C8F0AEA84}" type="slidenum">
              <a:rPr lang="en-US" smtClean="0"/>
              <a:pPr>
                <a:defRPr/>
              </a:pPr>
              <a:t>2</a:t>
            </a:fld>
            <a:endParaRPr lang="en-US"/>
          </a:p>
        </p:txBody>
      </p:sp>
    </p:spTree>
    <p:extLst>
      <p:ext uri="{BB962C8B-B14F-4D97-AF65-F5344CB8AC3E}">
        <p14:creationId xmlns:p14="http://schemas.microsoft.com/office/powerpoint/2010/main" val="4794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5C22A51-4014-4645-9D52-A49C8F0AEA84}" type="slidenum">
              <a:rPr lang="en-US" smtClean="0"/>
              <a:pPr>
                <a:defRPr/>
              </a:pPr>
              <a:t>3</a:t>
            </a:fld>
            <a:endParaRPr lang="en-US"/>
          </a:p>
        </p:txBody>
      </p:sp>
    </p:spTree>
    <p:extLst>
      <p:ext uri="{BB962C8B-B14F-4D97-AF65-F5344CB8AC3E}">
        <p14:creationId xmlns:p14="http://schemas.microsoft.com/office/powerpoint/2010/main" val="90748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C18B359-5A0E-42AB-A29D-1EA4E56087AB}" type="slidenum">
              <a:rPr lang="en-US" smtClean="0"/>
              <a:pPr/>
              <a:t>31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46068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685800" y="2286000"/>
            <a:ext cx="6858000" cy="914400"/>
          </a:xfrm>
        </p:spPr>
        <p:txBody>
          <a:bodyPr/>
          <a:lstStyle>
            <a:lvl1pPr>
              <a:defRPr sz="4400">
                <a:solidFill>
                  <a:srgbClr val="7C2040"/>
                </a:solidFill>
              </a:defRPr>
            </a:lvl1pPr>
          </a:lstStyle>
          <a:p>
            <a:r>
              <a:rPr lang="en-US" dirty="0"/>
              <a:t>Click to edit Master title style</a:t>
            </a:r>
          </a:p>
        </p:txBody>
      </p:sp>
      <p:sp>
        <p:nvSpPr>
          <p:cNvPr id="83971" name="Rectangle 3"/>
          <p:cNvSpPr>
            <a:spLocks noGrp="1" noChangeArrowheads="1"/>
          </p:cNvSpPr>
          <p:nvPr>
            <p:ph type="subTitle" idx="1"/>
          </p:nvPr>
        </p:nvSpPr>
        <p:spPr>
          <a:xfrm>
            <a:off x="685800" y="3276600"/>
            <a:ext cx="6858000" cy="1828800"/>
          </a:xfrm>
        </p:spPr>
        <p:txBody>
          <a:bodyPr/>
          <a:lstStyle>
            <a:lvl1pPr marL="0" indent="0" algn="l">
              <a:buFontTx/>
              <a:buNone/>
              <a:defRPr sz="3600"/>
            </a:lvl1pPr>
          </a:lstStyle>
          <a:p>
            <a:r>
              <a:rPr lang="en-US" dirty="0"/>
              <a:t>Click to edit Master subtitle style</a:t>
            </a:r>
          </a:p>
        </p:txBody>
      </p:sp>
      <p:graphicFrame>
        <p:nvGraphicFramePr>
          <p:cNvPr id="83972" name="Object 4"/>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8953" name="Image" r:id="rId3" imgW="5752381" imgH="4977778" progId="">
                  <p:embed/>
                </p:oleObj>
              </mc:Choice>
              <mc:Fallback>
                <p:oleObj name="Image" r:id="rId3" imgW="5752381" imgH="4977778" progId="">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1377950" y="0"/>
            <a:ext cx="7766050" cy="1192213"/>
          </a:xfrm>
          <a:prstGeom prst="rect">
            <a:avLst/>
          </a:prstGeom>
          <a:solidFill>
            <a:srgbClr val="114880"/>
          </a:solidFill>
          <a:ln w="9525">
            <a:noFill/>
            <a:miter lim="800000"/>
            <a:headEnd/>
            <a:tailEnd/>
          </a:ln>
          <a:effectLst/>
        </p:spPr>
        <p:txBody>
          <a:bodyPr wrap="none" anchor="ctr"/>
          <a:lstStyle/>
          <a:p>
            <a:endParaRPr lang="en-US" dirty="0"/>
          </a:p>
        </p:txBody>
      </p:sp>
      <p:sp>
        <p:nvSpPr>
          <p:cNvPr id="17" name="Text Placeholder 16"/>
          <p:cNvSpPr>
            <a:spLocks noGrp="1"/>
          </p:cNvSpPr>
          <p:nvPr>
            <p:ph type="body" sz="quarter" idx="10"/>
          </p:nvPr>
        </p:nvSpPr>
        <p:spPr>
          <a:xfrm>
            <a:off x="254001" y="6215082"/>
            <a:ext cx="2807208" cy="384048"/>
          </a:xfrm>
        </p:spPr>
        <p:txBody>
          <a:bodyPr/>
          <a:lstStyle>
            <a:lvl1pPr marL="0" indent="0">
              <a:buNone/>
              <a:defRPr sz="1200">
                <a:solidFill>
                  <a:srgbClr val="7C2040"/>
                </a:solidFill>
              </a:defRPr>
            </a:lvl1pPr>
          </a:lstStyle>
          <a:p>
            <a:pPr lvl="0"/>
            <a:r>
              <a:rPr lang="en-US" dirty="0"/>
              <a:t>Click to edit Master text styles</a:t>
            </a:r>
          </a:p>
        </p:txBody>
      </p:sp>
      <p:sp>
        <p:nvSpPr>
          <p:cNvPr id="19" name="Text Placeholder 18"/>
          <p:cNvSpPr>
            <a:spLocks noGrp="1"/>
          </p:cNvSpPr>
          <p:nvPr>
            <p:ph type="body" sz="quarter" idx="11"/>
          </p:nvPr>
        </p:nvSpPr>
        <p:spPr>
          <a:xfrm>
            <a:off x="4495800" y="6215082"/>
            <a:ext cx="4434840" cy="384048"/>
          </a:xfrm>
        </p:spPr>
        <p:txBody>
          <a:bodyPr/>
          <a:lstStyle>
            <a:lvl1pPr marL="0" indent="0">
              <a:buNone/>
              <a:defRPr sz="1200">
                <a:solidFill>
                  <a:srgbClr val="7C2040"/>
                </a:solidFill>
              </a:defRPr>
            </a:lvl1pPr>
          </a:lstStyle>
          <a:p>
            <a:pPr lvl="0"/>
            <a:r>
              <a:rPr lang="en-US" dirty="0"/>
              <a:t>Click to edit Master text styles</a:t>
            </a:r>
          </a:p>
        </p:txBody>
      </p:sp>
    </p:spTree>
    <p:extLst>
      <p:ext uri="{BB962C8B-B14F-4D97-AF65-F5344CB8AC3E}">
        <p14:creationId xmlns:p14="http://schemas.microsoft.com/office/powerpoint/2010/main" val="250621436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10611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871775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929856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0661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5625" y="95250"/>
            <a:ext cx="2200275" cy="58594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3213" y="95250"/>
            <a:ext cx="6450012" cy="5859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67742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319352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a:xfrm>
            <a:off x="303213" y="1428751"/>
            <a:ext cx="8586787"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idx="10"/>
          </p:nvPr>
        </p:nvSpPr>
        <p:spPr>
          <a:xfrm>
            <a:off x="303213" y="3810000"/>
            <a:ext cx="8586787"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8620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C2040"/>
                </a:solidFill>
              </a:defRPr>
            </a:lvl1pPr>
          </a:lstStyle>
          <a:p>
            <a:r>
              <a:rPr lang="en-US" dirty="0"/>
              <a:t>Click to edit Master title style</a:t>
            </a:r>
          </a:p>
        </p:txBody>
      </p:sp>
      <p:sp>
        <p:nvSpPr>
          <p:cNvPr id="3" name="Content Placeholder 2"/>
          <p:cNvSpPr>
            <a:spLocks noGrp="1"/>
          </p:cNvSpPr>
          <p:nvPr>
            <p:ph idx="1"/>
          </p:nvPr>
        </p:nvSpPr>
        <p:spPr>
          <a:xfrm>
            <a:off x="303213" y="142875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idx="10"/>
          </p:nvPr>
        </p:nvSpPr>
        <p:spPr>
          <a:xfrm>
            <a:off x="303213" y="267970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p:cNvSpPr>
            <a:spLocks noGrp="1"/>
          </p:cNvSpPr>
          <p:nvPr>
            <p:ph idx="11"/>
          </p:nvPr>
        </p:nvSpPr>
        <p:spPr>
          <a:xfrm>
            <a:off x="303213" y="3930651"/>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p:cNvSpPr>
            <a:spLocks noGrp="1"/>
          </p:cNvSpPr>
          <p:nvPr>
            <p:ph idx="12"/>
          </p:nvPr>
        </p:nvSpPr>
        <p:spPr>
          <a:xfrm>
            <a:off x="303213" y="5181600"/>
            <a:ext cx="8586787"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920068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Title Slide">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1143000" y="2971800"/>
            <a:ext cx="6858000" cy="914400"/>
          </a:xfrm>
        </p:spPr>
        <p:txBody>
          <a:bodyPr/>
          <a:lstStyle>
            <a:lvl1pPr algn="ctr">
              <a:defRPr sz="5000">
                <a:solidFill>
                  <a:srgbClr val="7C2040"/>
                </a:solidFill>
              </a:defRPr>
            </a:lvl1pPr>
          </a:lstStyle>
          <a:p>
            <a:r>
              <a:rPr lang="en-US" dirty="0"/>
              <a:t>Click to edit Master title style</a:t>
            </a:r>
          </a:p>
        </p:txBody>
      </p:sp>
      <p:graphicFrame>
        <p:nvGraphicFramePr>
          <p:cNvPr id="83972" name="Object 4"/>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9977" name="Image" r:id="rId3" imgW="5752381" imgH="4977778" progId="">
                  <p:embed/>
                </p:oleObj>
              </mc:Choice>
              <mc:Fallback>
                <p:oleObj name="Image" r:id="rId3" imgW="5752381" imgH="4977778" progId="">
                  <p:embed/>
                  <p:pic>
                    <p:nvPicPr>
                      <p:cNvPr id="8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Rectangle 5"/>
          <p:cNvSpPr>
            <a:spLocks noChangeArrowheads="1"/>
          </p:cNvSpPr>
          <p:nvPr/>
        </p:nvSpPr>
        <p:spPr bwMode="auto">
          <a:xfrm>
            <a:off x="1377950" y="0"/>
            <a:ext cx="7766050" cy="1192213"/>
          </a:xfrm>
          <a:prstGeom prst="rect">
            <a:avLst/>
          </a:prstGeom>
          <a:solidFill>
            <a:srgbClr val="114880"/>
          </a:solidFill>
          <a:ln w="9525">
            <a:noFill/>
            <a:miter lim="800000"/>
            <a:headEnd/>
            <a:tailEnd/>
          </a:ln>
          <a:effectLst/>
        </p:spPr>
        <p:txBody>
          <a:bodyPr wrap="none" anchor="ctr"/>
          <a:lstStyle/>
          <a:p>
            <a:endParaRPr lang="en-US" dirty="0"/>
          </a:p>
        </p:txBody>
      </p:sp>
    </p:spTree>
    <p:extLst>
      <p:ext uri="{BB962C8B-B14F-4D97-AF65-F5344CB8AC3E}">
        <p14:creationId xmlns:p14="http://schemas.microsoft.com/office/powerpoint/2010/main" val="387454333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16738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3213" y="1428750"/>
            <a:ext cx="4216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2013" y="1428750"/>
            <a:ext cx="42179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032068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678886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458377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DE1F0"/>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1476375" y="95250"/>
            <a:ext cx="7629525" cy="10747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2947" name="Rectangle 3"/>
          <p:cNvSpPr>
            <a:spLocks noGrp="1" noChangeArrowheads="1"/>
          </p:cNvSpPr>
          <p:nvPr>
            <p:ph type="body" idx="1"/>
          </p:nvPr>
        </p:nvSpPr>
        <p:spPr bwMode="auto">
          <a:xfrm>
            <a:off x="303213" y="1428750"/>
            <a:ext cx="85867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2948" name="Rectangle 4"/>
          <p:cNvSpPr>
            <a:spLocks noChangeArrowheads="1"/>
          </p:cNvSpPr>
          <p:nvPr/>
        </p:nvSpPr>
        <p:spPr bwMode="auto">
          <a:xfrm>
            <a:off x="0" y="1187450"/>
            <a:ext cx="42863" cy="5670550"/>
          </a:xfrm>
          <a:prstGeom prst="rect">
            <a:avLst/>
          </a:prstGeom>
          <a:solidFill>
            <a:srgbClr val="114880"/>
          </a:solidFill>
          <a:ln w="9525">
            <a:noFill/>
            <a:miter lim="800000"/>
            <a:headEnd/>
            <a:tailEnd/>
          </a:ln>
          <a:effectLst/>
        </p:spPr>
        <p:txBody>
          <a:bodyPr wrap="none" anchor="ctr"/>
          <a:lstStyle/>
          <a:p>
            <a:endParaRPr lang="en-US" dirty="0"/>
          </a:p>
        </p:txBody>
      </p:sp>
      <p:sp>
        <p:nvSpPr>
          <p:cNvPr id="82949" name="Rectangle 5"/>
          <p:cNvSpPr>
            <a:spLocks noChangeArrowheads="1"/>
          </p:cNvSpPr>
          <p:nvPr/>
        </p:nvSpPr>
        <p:spPr bwMode="auto">
          <a:xfrm>
            <a:off x="9101138" y="0"/>
            <a:ext cx="42862" cy="6858000"/>
          </a:xfrm>
          <a:prstGeom prst="rect">
            <a:avLst/>
          </a:prstGeom>
          <a:solidFill>
            <a:srgbClr val="114880"/>
          </a:solidFill>
          <a:ln w="9525">
            <a:noFill/>
            <a:miter lim="800000"/>
            <a:headEnd/>
            <a:tailEnd/>
          </a:ln>
          <a:effectLst/>
        </p:spPr>
        <p:txBody>
          <a:bodyPr wrap="none" anchor="ctr"/>
          <a:lstStyle/>
          <a:p>
            <a:endParaRPr lang="en-US" dirty="0"/>
          </a:p>
        </p:txBody>
      </p:sp>
      <p:sp>
        <p:nvSpPr>
          <p:cNvPr id="82950" name="Rectangle 6"/>
          <p:cNvSpPr>
            <a:spLocks noChangeArrowheads="1"/>
          </p:cNvSpPr>
          <p:nvPr/>
        </p:nvSpPr>
        <p:spPr bwMode="auto">
          <a:xfrm rot="5400000">
            <a:off x="4548981" y="2266157"/>
            <a:ext cx="46037" cy="9144000"/>
          </a:xfrm>
          <a:prstGeom prst="rect">
            <a:avLst/>
          </a:prstGeom>
          <a:solidFill>
            <a:srgbClr val="114880"/>
          </a:solidFill>
          <a:ln w="9525">
            <a:noFill/>
            <a:miter lim="800000"/>
            <a:headEnd/>
            <a:tailEnd/>
          </a:ln>
          <a:effectLst/>
        </p:spPr>
        <p:txBody>
          <a:bodyPr wrap="none" anchor="ctr"/>
          <a:lstStyle/>
          <a:p>
            <a:endParaRPr lang="en-US" dirty="0"/>
          </a:p>
        </p:txBody>
      </p:sp>
      <p:sp>
        <p:nvSpPr>
          <p:cNvPr id="82951" name="Rectangle 7"/>
          <p:cNvSpPr>
            <a:spLocks noChangeArrowheads="1"/>
          </p:cNvSpPr>
          <p:nvPr/>
        </p:nvSpPr>
        <p:spPr bwMode="auto">
          <a:xfrm rot="5400000">
            <a:off x="5230019" y="-3867944"/>
            <a:ext cx="46038" cy="7781925"/>
          </a:xfrm>
          <a:prstGeom prst="rect">
            <a:avLst/>
          </a:prstGeom>
          <a:solidFill>
            <a:srgbClr val="114880"/>
          </a:solidFill>
          <a:ln w="9525">
            <a:noFill/>
            <a:miter lim="800000"/>
            <a:headEnd/>
            <a:tailEnd/>
          </a:ln>
          <a:effectLst/>
        </p:spPr>
        <p:txBody>
          <a:bodyPr wrap="none" anchor="ctr"/>
          <a:lstStyle/>
          <a:p>
            <a:endParaRPr lang="en-US" dirty="0"/>
          </a:p>
        </p:txBody>
      </p:sp>
      <p:graphicFrame>
        <p:nvGraphicFramePr>
          <p:cNvPr id="82952" name="Object 8"/>
          <p:cNvGraphicFramePr>
            <a:graphicFrameLocks noChangeAspect="1"/>
          </p:cNvGraphicFramePr>
          <p:nvPr/>
        </p:nvGraphicFramePr>
        <p:xfrm>
          <a:off x="0" y="0"/>
          <a:ext cx="1379538" cy="1193800"/>
        </p:xfrm>
        <a:graphic>
          <a:graphicData uri="http://schemas.openxmlformats.org/presentationml/2006/ole">
            <mc:AlternateContent xmlns:mc="http://schemas.openxmlformats.org/markup-compatibility/2006">
              <mc:Choice xmlns:v="urn:schemas-microsoft-com:vml" Requires="v">
                <p:oleObj spid="_x0000_s37929" name="Image" r:id="rId17" imgW="5752381" imgH="4977778" progId="">
                  <p:embed/>
                </p:oleObj>
              </mc:Choice>
              <mc:Fallback>
                <p:oleObj name="Image" r:id="rId17" imgW="5752381" imgH="4977778" progId="">
                  <p:embed/>
                  <p:pic>
                    <p:nvPicPr>
                      <p:cNvPr id="82952"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379538" cy="119380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2955" name="Rectangle 11"/>
          <p:cNvSpPr>
            <a:spLocks noChangeArrowheads="1"/>
          </p:cNvSpPr>
          <p:nvPr/>
        </p:nvSpPr>
        <p:spPr bwMode="auto">
          <a:xfrm>
            <a:off x="6067425" y="6245225"/>
            <a:ext cx="2806700" cy="317500"/>
          </a:xfrm>
          <a:prstGeom prst="rect">
            <a:avLst/>
          </a:prstGeom>
          <a:noFill/>
          <a:ln w="9525">
            <a:noFill/>
            <a:miter lim="800000"/>
            <a:headEnd/>
            <a:tailEnd/>
          </a:ln>
          <a:effectLst/>
        </p:spPr>
        <p:txBody>
          <a:bodyPr/>
          <a:lstStyle/>
          <a:p>
            <a:endParaRPr lang="en-US" sz="1400" dirty="0">
              <a:solidFill>
                <a:srgbClr val="92264B"/>
              </a:solidFill>
            </a:endParaRPr>
          </a:p>
        </p:txBody>
      </p:sp>
      <p:sp>
        <p:nvSpPr>
          <p:cNvPr id="13" name="Date Placeholder 3"/>
          <p:cNvSpPr txBox="1">
            <a:spLocks/>
          </p:cNvSpPr>
          <p:nvPr userDrawn="1"/>
        </p:nvSpPr>
        <p:spPr bwMode="auto">
          <a:xfrm>
            <a:off x="4495800" y="6215082"/>
            <a:ext cx="443391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7C2040"/>
                </a:solidFill>
                <a:effectLst/>
                <a:uLnTx/>
                <a:uFillTx/>
                <a:latin typeface="Arial" charset="0"/>
                <a:ea typeface="+mn-ea"/>
                <a:cs typeface="+mn-cs"/>
              </a:rPr>
              <a:t>© 2019 Cengage. May not be scanned, copied or duplicated, or posted to a publicly accessible website, in whole or in part.</a:t>
            </a:r>
          </a:p>
        </p:txBody>
      </p:sp>
      <p:sp>
        <p:nvSpPr>
          <p:cNvPr id="14" name="Date Placeholder 3"/>
          <p:cNvSpPr txBox="1">
            <a:spLocks/>
          </p:cNvSpPr>
          <p:nvPr userDrawn="1"/>
        </p:nvSpPr>
        <p:spPr bwMode="auto">
          <a:xfrm>
            <a:off x="254001" y="6215082"/>
            <a:ext cx="2808296"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7C2040"/>
                </a:solidFill>
                <a:effectLst/>
                <a:uLnTx/>
                <a:uFillTx/>
                <a:latin typeface="Arial" charset="0"/>
                <a:ea typeface="+mn-ea"/>
                <a:cs typeface="+mn-cs"/>
              </a:rPr>
              <a:t>Winston/Albright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7C2040"/>
                </a:solidFill>
                <a:effectLst/>
                <a:uLnTx/>
                <a:uFillTx/>
                <a:latin typeface="Arial" charset="0"/>
                <a:ea typeface="+mn-ea"/>
                <a:cs typeface="+mn-cs"/>
              </a:rPr>
              <a:t>Practical Management Science, 6e</a:t>
            </a:r>
          </a:p>
        </p:txBody>
      </p:sp>
    </p:spTree>
    <p:extLst>
      <p:ext uri="{BB962C8B-B14F-4D97-AF65-F5344CB8AC3E}">
        <p14:creationId xmlns:p14="http://schemas.microsoft.com/office/powerpoint/2010/main" val="17725125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ransition spd="med"/>
  <p:hf sldNum="0" hdr="0"/>
  <p:txStyles>
    <p:titleStyle>
      <a:lvl1pPr algn="l" rtl="0" eaLnBrk="1" fontAlgn="base" hangingPunct="1">
        <a:spcBef>
          <a:spcPct val="0"/>
        </a:spcBef>
        <a:spcAft>
          <a:spcPct val="0"/>
        </a:spcAft>
        <a:defRPr sz="4000" b="1">
          <a:solidFill>
            <a:srgbClr val="7C2040"/>
          </a:solidFill>
          <a:latin typeface="+mj-lt"/>
          <a:ea typeface="+mj-ea"/>
          <a:cs typeface="+mj-cs"/>
        </a:defRPr>
      </a:lvl1pPr>
      <a:lvl2pPr algn="l" rtl="0" eaLnBrk="1" fontAlgn="base" hangingPunct="1">
        <a:spcBef>
          <a:spcPct val="0"/>
        </a:spcBef>
        <a:spcAft>
          <a:spcPct val="0"/>
        </a:spcAft>
        <a:defRPr sz="4000" b="1">
          <a:solidFill>
            <a:srgbClr val="92264B"/>
          </a:solidFill>
          <a:latin typeface="Arial" charset="0"/>
        </a:defRPr>
      </a:lvl2pPr>
      <a:lvl3pPr algn="l" rtl="0" eaLnBrk="1" fontAlgn="base" hangingPunct="1">
        <a:spcBef>
          <a:spcPct val="0"/>
        </a:spcBef>
        <a:spcAft>
          <a:spcPct val="0"/>
        </a:spcAft>
        <a:defRPr sz="4000" b="1">
          <a:solidFill>
            <a:srgbClr val="92264B"/>
          </a:solidFill>
          <a:latin typeface="Arial" charset="0"/>
        </a:defRPr>
      </a:lvl3pPr>
      <a:lvl4pPr algn="l" rtl="0" eaLnBrk="1" fontAlgn="base" hangingPunct="1">
        <a:spcBef>
          <a:spcPct val="0"/>
        </a:spcBef>
        <a:spcAft>
          <a:spcPct val="0"/>
        </a:spcAft>
        <a:defRPr sz="4000" b="1">
          <a:solidFill>
            <a:srgbClr val="92264B"/>
          </a:solidFill>
          <a:latin typeface="Arial" charset="0"/>
        </a:defRPr>
      </a:lvl4pPr>
      <a:lvl5pPr algn="l" rtl="0" eaLnBrk="1" fontAlgn="base" hangingPunct="1">
        <a:spcBef>
          <a:spcPct val="0"/>
        </a:spcBef>
        <a:spcAft>
          <a:spcPct val="0"/>
        </a:spcAft>
        <a:defRPr sz="4000" b="1">
          <a:solidFill>
            <a:srgbClr val="92264B"/>
          </a:solidFill>
          <a:latin typeface="Arial" charset="0"/>
        </a:defRPr>
      </a:lvl5pPr>
      <a:lvl6pPr marL="457200" algn="l" rtl="0" eaLnBrk="1" fontAlgn="base" hangingPunct="1">
        <a:spcBef>
          <a:spcPct val="0"/>
        </a:spcBef>
        <a:spcAft>
          <a:spcPct val="0"/>
        </a:spcAft>
        <a:defRPr sz="4000" b="1">
          <a:solidFill>
            <a:srgbClr val="92264B"/>
          </a:solidFill>
          <a:latin typeface="Arial" charset="0"/>
        </a:defRPr>
      </a:lvl6pPr>
      <a:lvl7pPr marL="914400" algn="l" rtl="0" eaLnBrk="1" fontAlgn="base" hangingPunct="1">
        <a:spcBef>
          <a:spcPct val="0"/>
        </a:spcBef>
        <a:spcAft>
          <a:spcPct val="0"/>
        </a:spcAft>
        <a:defRPr sz="4000" b="1">
          <a:solidFill>
            <a:srgbClr val="92264B"/>
          </a:solidFill>
          <a:latin typeface="Arial" charset="0"/>
        </a:defRPr>
      </a:lvl7pPr>
      <a:lvl8pPr marL="1371600" algn="l" rtl="0" eaLnBrk="1" fontAlgn="base" hangingPunct="1">
        <a:spcBef>
          <a:spcPct val="0"/>
        </a:spcBef>
        <a:spcAft>
          <a:spcPct val="0"/>
        </a:spcAft>
        <a:defRPr sz="4000" b="1">
          <a:solidFill>
            <a:srgbClr val="92264B"/>
          </a:solidFill>
          <a:latin typeface="Arial" charset="0"/>
        </a:defRPr>
      </a:lvl8pPr>
      <a:lvl9pPr marL="1828800" algn="l" rtl="0" eaLnBrk="1" fontAlgn="base" hangingPunct="1">
        <a:spcBef>
          <a:spcPct val="0"/>
        </a:spcBef>
        <a:spcAft>
          <a:spcPct val="0"/>
        </a:spcAft>
        <a:defRPr sz="4000" b="1">
          <a:solidFill>
            <a:srgbClr val="92264B"/>
          </a:solidFill>
          <a:latin typeface="Arial" charset="0"/>
        </a:defRPr>
      </a:lvl9pPr>
    </p:titleStyle>
    <p:bodyStyle>
      <a:lvl1pPr marL="342900" indent="-342900" algn="l" rtl="0" eaLnBrk="1" fontAlgn="base" hangingPunct="1">
        <a:spcBef>
          <a:spcPct val="20000"/>
        </a:spcBef>
        <a:spcAft>
          <a:spcPct val="0"/>
        </a:spcAft>
        <a:buClr>
          <a:srgbClr val="7C2040"/>
        </a:buClr>
        <a:buFont typeface="Arial" panose="020B0604020202020204" pitchFamily="34" charset="0"/>
        <a:buChar char="•"/>
        <a:defRPr sz="2800">
          <a:solidFill>
            <a:srgbClr val="114880"/>
          </a:solidFill>
          <a:latin typeface="+mn-lt"/>
          <a:ea typeface="+mn-ea"/>
          <a:cs typeface="+mn-cs"/>
        </a:defRPr>
      </a:lvl1pPr>
      <a:lvl2pPr marL="742950" indent="-285750" algn="l" rtl="0" eaLnBrk="1" fontAlgn="base" hangingPunct="1">
        <a:spcBef>
          <a:spcPct val="20000"/>
        </a:spcBef>
        <a:spcAft>
          <a:spcPct val="0"/>
        </a:spcAft>
        <a:buClr>
          <a:srgbClr val="7C2040"/>
        </a:buClr>
        <a:buFont typeface="Arial" panose="020B0604020202020204" pitchFamily="34" charset="0"/>
        <a:buChar char="•"/>
        <a:defRPr sz="2400">
          <a:solidFill>
            <a:srgbClr val="114880"/>
          </a:solidFill>
          <a:latin typeface="+mn-lt"/>
        </a:defRPr>
      </a:lvl2pPr>
      <a:lvl3pPr marL="1143000" indent="-228600" algn="l" rtl="0" eaLnBrk="1" fontAlgn="base" hangingPunct="1">
        <a:spcBef>
          <a:spcPct val="20000"/>
        </a:spcBef>
        <a:spcAft>
          <a:spcPct val="0"/>
        </a:spcAft>
        <a:buClr>
          <a:srgbClr val="7C2040"/>
        </a:buClr>
        <a:buFont typeface="Arial" panose="020B0604020202020204" pitchFamily="34" charset="0"/>
        <a:buChar char="•"/>
        <a:defRPr sz="2000">
          <a:solidFill>
            <a:srgbClr val="114880"/>
          </a:solidFill>
          <a:latin typeface="+mn-lt"/>
        </a:defRPr>
      </a:lvl3pPr>
      <a:lvl4pPr marL="1600200" indent="-228600" algn="l" rtl="0" eaLnBrk="1" fontAlgn="base" hangingPunct="1">
        <a:spcBef>
          <a:spcPct val="20000"/>
        </a:spcBef>
        <a:spcAft>
          <a:spcPct val="0"/>
        </a:spcAft>
        <a:buClr>
          <a:srgbClr val="7C2040"/>
        </a:buClr>
        <a:buFont typeface="Arial" panose="020B0604020202020204" pitchFamily="34" charset="0"/>
        <a:buChar char="•"/>
        <a:defRPr>
          <a:solidFill>
            <a:srgbClr val="114880"/>
          </a:solidFill>
          <a:latin typeface="+mn-lt"/>
        </a:defRPr>
      </a:lvl4pPr>
      <a:lvl5pPr marL="2057400" indent="-228600" algn="l" rtl="0" eaLnBrk="1" fontAlgn="base" hangingPunct="1">
        <a:spcBef>
          <a:spcPct val="20000"/>
        </a:spcBef>
        <a:spcAft>
          <a:spcPct val="0"/>
        </a:spcAft>
        <a:buClr>
          <a:srgbClr val="7C2040"/>
        </a:buClr>
        <a:buFont typeface="Arial" panose="020B0604020202020204" pitchFamily="34" charset="0"/>
        <a:buChar char="•"/>
        <a:defRPr>
          <a:solidFill>
            <a:srgbClr val="114880"/>
          </a:solidFill>
          <a:latin typeface="+mn-lt"/>
        </a:defRPr>
      </a:lvl5pPr>
      <a:lvl6pPr marL="2514600" indent="-228600" algn="l" rtl="0" eaLnBrk="1" fontAlgn="base" hangingPunct="1">
        <a:spcBef>
          <a:spcPct val="20000"/>
        </a:spcBef>
        <a:spcAft>
          <a:spcPct val="0"/>
        </a:spcAft>
        <a:buClr>
          <a:srgbClr val="92264B"/>
        </a:buClr>
        <a:buChar char="»"/>
        <a:defRPr>
          <a:solidFill>
            <a:srgbClr val="114880"/>
          </a:solidFill>
          <a:latin typeface="+mn-lt"/>
        </a:defRPr>
      </a:lvl6pPr>
      <a:lvl7pPr marL="2971800" indent="-228600" algn="l" rtl="0" eaLnBrk="1" fontAlgn="base" hangingPunct="1">
        <a:spcBef>
          <a:spcPct val="20000"/>
        </a:spcBef>
        <a:spcAft>
          <a:spcPct val="0"/>
        </a:spcAft>
        <a:buClr>
          <a:srgbClr val="92264B"/>
        </a:buClr>
        <a:buChar char="»"/>
        <a:defRPr>
          <a:solidFill>
            <a:srgbClr val="114880"/>
          </a:solidFill>
          <a:latin typeface="+mn-lt"/>
        </a:defRPr>
      </a:lvl7pPr>
      <a:lvl8pPr marL="3429000" indent="-228600" algn="l" rtl="0" eaLnBrk="1" fontAlgn="base" hangingPunct="1">
        <a:spcBef>
          <a:spcPct val="20000"/>
        </a:spcBef>
        <a:spcAft>
          <a:spcPct val="0"/>
        </a:spcAft>
        <a:buClr>
          <a:srgbClr val="92264B"/>
        </a:buClr>
        <a:buChar char="»"/>
        <a:defRPr>
          <a:solidFill>
            <a:srgbClr val="114880"/>
          </a:solidFill>
          <a:latin typeface="+mn-lt"/>
        </a:defRPr>
      </a:lvl8pPr>
      <a:lvl9pPr marL="3886200" indent="-228600" algn="l" rtl="0" eaLnBrk="1" fontAlgn="base" hangingPunct="1">
        <a:spcBef>
          <a:spcPct val="20000"/>
        </a:spcBef>
        <a:spcAft>
          <a:spcPct val="0"/>
        </a:spcAft>
        <a:buClr>
          <a:srgbClr val="92264B"/>
        </a:buClr>
        <a:buChar char="»"/>
        <a:defRPr>
          <a:solidFill>
            <a:srgbClr val="1148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p:txBody>
          <a:bodyPr/>
          <a:lstStyle/>
          <a:p>
            <a:r>
              <a:rPr lang="en-US" dirty="0"/>
              <a:t>Chapter 3</a:t>
            </a:r>
          </a:p>
        </p:txBody>
      </p:sp>
      <p:sp>
        <p:nvSpPr>
          <p:cNvPr id="4" name="Subtitle 2"/>
          <p:cNvSpPr>
            <a:spLocks noGrp="1"/>
          </p:cNvSpPr>
          <p:nvPr>
            <p:ph type="subTitle" idx="1"/>
          </p:nvPr>
        </p:nvSpPr>
        <p:spPr/>
        <p:txBody>
          <a:bodyPr/>
          <a:lstStyle/>
          <a:p>
            <a:r>
              <a:rPr lang="en-US" dirty="0"/>
              <a:t>Introduction to Optimization Modeling</a:t>
            </a:r>
          </a:p>
        </p:txBody>
      </p:sp>
      <p:sp>
        <p:nvSpPr>
          <p:cNvPr id="2" name="Text Placeholder 3"/>
          <p:cNvSpPr>
            <a:spLocks noGrp="1"/>
          </p:cNvSpPr>
          <p:nvPr>
            <p:ph type="body" sz="quarter" idx="10"/>
          </p:nvPr>
        </p:nvSpPr>
        <p:spPr/>
        <p:txBody>
          <a:bodyPr/>
          <a:lstStyle/>
          <a:p>
            <a:pPr lvl="0">
              <a:spcBef>
                <a:spcPct val="0"/>
              </a:spcBef>
              <a:buClrTx/>
              <a:defRPr/>
            </a:pPr>
            <a:r>
              <a:rPr lang="en-US" kern="1200" dirty="0">
                <a:latin typeface="Arial" charset="0"/>
              </a:rPr>
              <a:t>Winston/Albright </a:t>
            </a:r>
          </a:p>
          <a:p>
            <a:pPr lvl="0">
              <a:spcBef>
                <a:spcPct val="0"/>
              </a:spcBef>
              <a:buClrTx/>
              <a:defRPr/>
            </a:pPr>
            <a:r>
              <a:rPr lang="en-US" i="1" kern="1200" dirty="0">
                <a:latin typeface="Arial" charset="0"/>
              </a:rPr>
              <a:t>Practical Management Science, 6e</a:t>
            </a:r>
          </a:p>
        </p:txBody>
      </p:sp>
      <p:sp>
        <p:nvSpPr>
          <p:cNvPr id="3" name="Text Placeholder 4"/>
          <p:cNvSpPr>
            <a:spLocks noGrp="1"/>
          </p:cNvSpPr>
          <p:nvPr>
            <p:ph type="body" sz="quarter" idx="11"/>
          </p:nvPr>
        </p:nvSpPr>
        <p:spPr/>
        <p:txBody>
          <a:bodyPr/>
          <a:lstStyle/>
          <a:p>
            <a:pPr lvl="0"/>
            <a:r>
              <a:rPr lang="en-US" kern="1200" dirty="0">
                <a:latin typeface="Arial" charset="0"/>
              </a:rPr>
              <a:t>© 2019 Cengage. May not be scanned, copied or duplicated, or posted to a publicly accessible website, in whole or in part.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graphical solution</a:t>
            </a:r>
            <a:r>
              <a:rPr lang="en-US" sz="2000" dirty="0"/>
              <a:t> (</a:t>
            </a:r>
            <a:r>
              <a:rPr lang="en-US" altLang="zh-CN" sz="2000" dirty="0"/>
              <a:t>3</a:t>
            </a:r>
            <a:r>
              <a:rPr lang="en-US" sz="2000" dirty="0"/>
              <a:t> of </a:t>
            </a:r>
            <a:r>
              <a:rPr lang="en-US" altLang="zh-CN" sz="2000" dirty="0"/>
              <a:t>3</a:t>
            </a:r>
            <a:r>
              <a:rPr lang="en-US" sz="2000" dirty="0"/>
              <a:t>)</a:t>
            </a:r>
            <a:endParaRPr lang="en-US" dirty="0"/>
          </a:p>
        </p:txBody>
      </p:sp>
      <p:pic>
        <p:nvPicPr>
          <p:cNvPr id="4" name="Content Placeholder 3">
            <a:extLst>
              <a:ext uri="{FF2B5EF4-FFF2-40B4-BE49-F238E27FC236}">
                <a16:creationId xmlns:a16="http://schemas.microsoft.com/office/drawing/2014/main" id="{784CF040-20A8-4A4B-81BE-986D823BE684}"/>
              </a:ext>
            </a:extLst>
          </p:cNvPr>
          <p:cNvPicPr>
            <a:picLocks noGrp="1" noChangeAspect="1"/>
          </p:cNvPicPr>
          <p:nvPr>
            <p:ph idx="1"/>
          </p:nvPr>
        </p:nvPicPr>
        <p:blipFill>
          <a:blip r:embed="rId2"/>
          <a:stretch>
            <a:fillRect/>
          </a:stretch>
        </p:blipFill>
        <p:spPr>
          <a:xfrm>
            <a:off x="304800" y="1295400"/>
            <a:ext cx="8615421" cy="4906963"/>
          </a:xfrm>
          <a:prstGeom prst="rect">
            <a:avLst/>
          </a:prstGeom>
        </p:spPr>
      </p:pic>
    </p:spTree>
    <p:extLst>
      <p:ext uri="{BB962C8B-B14F-4D97-AF65-F5344CB8AC3E}">
        <p14:creationId xmlns:p14="http://schemas.microsoft.com/office/powerpoint/2010/main" val="34717686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solutions in general</a:t>
            </a:r>
          </a:p>
        </p:txBody>
      </p:sp>
      <p:sp>
        <p:nvSpPr>
          <p:cNvPr id="3" name="Content Placeholder 2"/>
          <p:cNvSpPr>
            <a:spLocks noGrp="1"/>
          </p:cNvSpPr>
          <p:nvPr>
            <p:ph idx="1"/>
          </p:nvPr>
        </p:nvSpPr>
        <p:spPr/>
        <p:txBody>
          <a:bodyPr/>
          <a:lstStyle/>
          <a:p>
            <a:r>
              <a:rPr lang="en-US" sz="2600" dirty="0"/>
              <a:t>The graphical procedure illustrated here can be used only for the simplest of LP models, those with two decision variables. However, the type of behavior pictured above generalizes to all LP problems.</a:t>
            </a:r>
          </a:p>
          <a:p>
            <a:r>
              <a:rPr lang="en-US" sz="2600" dirty="0"/>
              <a:t>In general, all feasible regions are the multidimensional versions of polygons.</a:t>
            </a:r>
          </a:p>
          <a:p>
            <a:pPr lvl="1"/>
            <a:r>
              <a:rPr lang="en-US" sz="2200" dirty="0"/>
              <a:t>They are bounded by straight lines (</a:t>
            </a:r>
            <a:r>
              <a:rPr lang="en-US" sz="2200" b="1" i="1" dirty="0"/>
              <a:t>hyperplanes</a:t>
            </a:r>
            <a:r>
              <a:rPr lang="en-US" sz="2200" dirty="0"/>
              <a:t>) that intersect at several </a:t>
            </a:r>
            <a:r>
              <a:rPr lang="en-US" sz="2200" b="1" i="1" dirty="0"/>
              <a:t>corner points</a:t>
            </a:r>
            <a:r>
              <a:rPr lang="en-US" sz="2200" dirty="0"/>
              <a:t>.</a:t>
            </a:r>
          </a:p>
          <a:p>
            <a:pPr lvl="1"/>
            <a:r>
              <a:rPr lang="en-US" sz="2200" dirty="0"/>
              <a:t>Because there are only a finite number of corner points, it suffices to search among this finite set, not over the entire feasible region.</a:t>
            </a:r>
          </a:p>
        </p:txBody>
      </p:sp>
    </p:spTree>
    <p:extLst>
      <p:ext uri="{BB962C8B-B14F-4D97-AF65-F5344CB8AC3E}">
        <p14:creationId xmlns:p14="http://schemas.microsoft.com/office/powerpoint/2010/main" val="16941145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spreadsheet model</a:t>
            </a:r>
            <a:r>
              <a:rPr lang="en-US" sz="2000" dirty="0"/>
              <a:t> (1 of 6)</a:t>
            </a:r>
          </a:p>
        </p:txBody>
      </p:sp>
      <p:sp>
        <p:nvSpPr>
          <p:cNvPr id="3" name="Content Placeholder 2"/>
          <p:cNvSpPr>
            <a:spLocks noGrp="1"/>
          </p:cNvSpPr>
          <p:nvPr>
            <p:ph idx="1"/>
          </p:nvPr>
        </p:nvSpPr>
        <p:spPr/>
        <p:txBody>
          <a:bodyPr/>
          <a:lstStyle/>
          <a:p>
            <a:r>
              <a:rPr lang="en-US" dirty="0"/>
              <a:t>There are many ways to develop an LP spreadsheet model. </a:t>
            </a:r>
          </a:p>
          <a:p>
            <a:r>
              <a:rPr lang="en-US" dirty="0"/>
              <a:t>Everyone has his or her own preferences for arranging the data in the various cells. We do not provide exact prescriptions, but we do present enough examples to help you develop good habits. </a:t>
            </a:r>
          </a:p>
          <a:p>
            <a:r>
              <a:rPr lang="en-US" dirty="0"/>
              <a:t>The common elements in all LP spreadsheet models are the inputs, changing cells, objective cell, and constraints.</a:t>
            </a:r>
          </a:p>
        </p:txBody>
      </p:sp>
    </p:spTree>
    <p:extLst>
      <p:ext uri="{BB962C8B-B14F-4D97-AF65-F5344CB8AC3E}">
        <p14:creationId xmlns:p14="http://schemas.microsoft.com/office/powerpoint/2010/main" val="3099357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spreadsheet model</a:t>
            </a:r>
            <a:r>
              <a:rPr lang="en-US" sz="2000" dirty="0"/>
              <a:t> (2 of 6)</a:t>
            </a:r>
            <a:endParaRPr lang="en-US" dirty="0"/>
          </a:p>
        </p:txBody>
      </p:sp>
      <p:sp>
        <p:nvSpPr>
          <p:cNvPr id="3" name="Content Placeholder 2"/>
          <p:cNvSpPr>
            <a:spLocks noGrp="1"/>
          </p:cNvSpPr>
          <p:nvPr>
            <p:ph idx="1"/>
          </p:nvPr>
        </p:nvSpPr>
        <p:spPr/>
        <p:txBody>
          <a:bodyPr/>
          <a:lstStyle/>
          <a:p>
            <a:r>
              <a:rPr lang="en-US" b="1" dirty="0"/>
              <a:t>Inputs</a:t>
            </a:r>
            <a:r>
              <a:rPr lang="en-US" dirty="0"/>
              <a:t>. All numerical inputs – that is, all numeric data given in the statement of the problem – should appear somewhere in the spreadsheet. </a:t>
            </a:r>
          </a:p>
          <a:p>
            <a:r>
              <a:rPr lang="en-US" dirty="0"/>
              <a:t>Our convention is to color all of the input cells blue. </a:t>
            </a:r>
          </a:p>
          <a:p>
            <a:r>
              <a:rPr lang="en-US" dirty="0"/>
              <a:t>We also try to put most of the inputs in the upper left section of the spreadsheet. </a:t>
            </a:r>
          </a:p>
          <a:p>
            <a:r>
              <a:rPr lang="en-US" dirty="0"/>
              <a:t>However, we sometimes violate this latter convention when certain inputs fit more naturally somewhere else.</a:t>
            </a:r>
          </a:p>
        </p:txBody>
      </p:sp>
    </p:spTree>
    <p:extLst>
      <p:ext uri="{BB962C8B-B14F-4D97-AF65-F5344CB8AC3E}">
        <p14:creationId xmlns:p14="http://schemas.microsoft.com/office/powerpoint/2010/main" val="29428484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A spreadsheet model</a:t>
            </a:r>
            <a:r>
              <a:rPr lang="en-US" sz="2000" dirty="0"/>
              <a:t> (3 of 6)</a:t>
            </a:r>
            <a:endParaRPr lang="en-US" dirty="0"/>
          </a:p>
        </p:txBody>
      </p:sp>
      <p:sp>
        <p:nvSpPr>
          <p:cNvPr id="3" name="Content Placeholder 2"/>
          <p:cNvSpPr>
            <a:spLocks noGrp="1"/>
          </p:cNvSpPr>
          <p:nvPr>
            <p:ph idx="1"/>
          </p:nvPr>
        </p:nvSpPr>
        <p:spPr/>
        <p:txBody>
          <a:bodyPr/>
          <a:lstStyle/>
          <a:p>
            <a:r>
              <a:rPr lang="en-US" b="1" dirty="0"/>
              <a:t>Decision variable cells. </a:t>
            </a:r>
            <a:r>
              <a:rPr lang="en-US" dirty="0"/>
              <a:t>Instead of using variable names, such as </a:t>
            </a:r>
            <a:r>
              <a:rPr lang="en-US" i="1" dirty="0"/>
              <a:t>x</a:t>
            </a:r>
            <a:r>
              <a:rPr lang="en-US" baseline="-25000" dirty="0"/>
              <a:t>1</a:t>
            </a:r>
            <a:r>
              <a:rPr lang="en-US" dirty="0"/>
              <a:t>, spreadsheet models use a set of designated cells for the decision variables. </a:t>
            </a:r>
          </a:p>
          <a:p>
            <a:r>
              <a:rPr lang="en-US" dirty="0"/>
              <a:t>The values in these changing variable cells can be changed to optimize the objective. </a:t>
            </a:r>
          </a:p>
          <a:p>
            <a:r>
              <a:rPr lang="en-US" dirty="0"/>
              <a:t>The values in these cells must be allowed to vary freely, so there should not be any formulas in the changing variable cells. </a:t>
            </a:r>
          </a:p>
          <a:p>
            <a:r>
              <a:rPr lang="en-US" dirty="0"/>
              <a:t>To designate them clearly, our convention is to color them red.</a:t>
            </a:r>
          </a:p>
        </p:txBody>
      </p:sp>
    </p:spTree>
    <p:extLst>
      <p:ext uri="{BB962C8B-B14F-4D97-AF65-F5344CB8AC3E}">
        <p14:creationId xmlns:p14="http://schemas.microsoft.com/office/powerpoint/2010/main" val="24274858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A spreadsheet model</a:t>
            </a:r>
            <a:r>
              <a:rPr lang="en-US" sz="2000" dirty="0"/>
              <a:t> (4 of 6)</a:t>
            </a:r>
            <a:endParaRPr lang="en-US" dirty="0"/>
          </a:p>
        </p:txBody>
      </p:sp>
      <p:sp>
        <p:nvSpPr>
          <p:cNvPr id="3" name="Content Placeholder 2"/>
          <p:cNvSpPr>
            <a:spLocks noGrp="1"/>
          </p:cNvSpPr>
          <p:nvPr>
            <p:ph idx="1"/>
          </p:nvPr>
        </p:nvSpPr>
        <p:spPr/>
        <p:txBody>
          <a:bodyPr/>
          <a:lstStyle/>
          <a:p>
            <a:r>
              <a:rPr lang="en-US" b="1" dirty="0"/>
              <a:t>Objective cell</a:t>
            </a:r>
            <a:r>
              <a:rPr lang="en-US" dirty="0"/>
              <a:t>. One cell, called the objective cell, contains the value of the objective.</a:t>
            </a:r>
          </a:p>
          <a:p>
            <a:r>
              <a:rPr lang="en-US" dirty="0"/>
              <a:t>Solver systematically varies the values in the changing cells to optimize the value in the objective cell. </a:t>
            </a:r>
          </a:p>
          <a:p>
            <a:r>
              <a:rPr lang="en-US" dirty="0"/>
              <a:t>This cell must be linked, either directly or indirectly, to the changing cells by formulas. </a:t>
            </a:r>
          </a:p>
          <a:p>
            <a:r>
              <a:rPr lang="en-US" dirty="0"/>
              <a:t>Our convention is to color the objective cell gray.</a:t>
            </a:r>
          </a:p>
        </p:txBody>
      </p:sp>
    </p:spTree>
    <p:extLst>
      <p:ext uri="{BB962C8B-B14F-4D97-AF65-F5344CB8AC3E}">
        <p14:creationId xmlns:p14="http://schemas.microsoft.com/office/powerpoint/2010/main" val="77080129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A spreadsheet model</a:t>
            </a:r>
            <a:r>
              <a:rPr lang="en-US" sz="2000" dirty="0"/>
              <a:t> (5 of 6)</a:t>
            </a:r>
            <a:endParaRPr lang="en-US" dirty="0"/>
          </a:p>
        </p:txBody>
      </p:sp>
      <p:sp>
        <p:nvSpPr>
          <p:cNvPr id="3" name="Content Placeholder 2"/>
          <p:cNvSpPr>
            <a:spLocks noGrp="1"/>
          </p:cNvSpPr>
          <p:nvPr>
            <p:ph idx="1"/>
          </p:nvPr>
        </p:nvSpPr>
        <p:spPr/>
        <p:txBody>
          <a:bodyPr/>
          <a:lstStyle/>
          <a:p>
            <a:r>
              <a:rPr lang="en-US" b="1" dirty="0"/>
              <a:t>Constraints</a:t>
            </a:r>
            <a:r>
              <a:rPr lang="en-US" dirty="0"/>
              <a:t>. Excel does not show the constraints directly on the spreadsheet. Instead, they are specified in a Solver dialog box. For example, a set of related constraints might be specified by</a:t>
            </a:r>
          </a:p>
          <a:p>
            <a:pPr marL="0" indent="0">
              <a:buNone/>
            </a:pPr>
            <a:r>
              <a:rPr lang="en-US" dirty="0">
                <a:solidFill>
                  <a:srgbClr val="333399"/>
                </a:solidFill>
              </a:rPr>
              <a:t>	B16:C16&lt;=B18:C18</a:t>
            </a:r>
          </a:p>
          <a:p>
            <a:r>
              <a:rPr lang="en-US" dirty="0"/>
              <a:t>We will always assign range names to the ranges that appear in the constraints. Then a typical constraint might be specified as</a:t>
            </a:r>
          </a:p>
          <a:p>
            <a:pPr marL="0" indent="0">
              <a:buNone/>
            </a:pPr>
            <a:r>
              <a:rPr lang="en-US" dirty="0">
                <a:solidFill>
                  <a:srgbClr val="333399"/>
                </a:solidFill>
              </a:rPr>
              <a:t>	Number_to_produce&lt;=</a:t>
            </a:r>
            <a:r>
              <a:rPr lang="en-US" dirty="0" err="1">
                <a:solidFill>
                  <a:srgbClr val="333399"/>
                </a:solidFill>
              </a:rPr>
              <a:t>Maximum_sales</a:t>
            </a:r>
            <a:endParaRPr lang="en-US" dirty="0">
              <a:solidFill>
                <a:srgbClr val="333399"/>
              </a:solidFill>
            </a:endParaRPr>
          </a:p>
        </p:txBody>
      </p:sp>
    </p:spTree>
    <p:extLst>
      <p:ext uri="{BB962C8B-B14F-4D97-AF65-F5344CB8AC3E}">
        <p14:creationId xmlns:p14="http://schemas.microsoft.com/office/powerpoint/2010/main" val="35992079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A spreadsheet model</a:t>
            </a:r>
            <a:r>
              <a:rPr lang="en-US" sz="2000" dirty="0"/>
              <a:t> (6 of 6)</a:t>
            </a:r>
            <a:endParaRPr lang="en-US" dirty="0"/>
          </a:p>
        </p:txBody>
      </p:sp>
      <p:sp>
        <p:nvSpPr>
          <p:cNvPr id="3" name="Content Placeholder 2"/>
          <p:cNvSpPr>
            <a:spLocks noGrp="1"/>
          </p:cNvSpPr>
          <p:nvPr>
            <p:ph idx="1"/>
          </p:nvPr>
        </p:nvSpPr>
        <p:spPr/>
        <p:txBody>
          <a:bodyPr/>
          <a:lstStyle/>
          <a:p>
            <a:r>
              <a:rPr lang="en-US" b="1" dirty="0"/>
              <a:t>Nonnegativit</a:t>
            </a:r>
            <a:r>
              <a:rPr lang="en-US" dirty="0"/>
              <a:t>y. Normally, the decision variables –  that is, the values in the changing cells – must be nonnegative. </a:t>
            </a:r>
          </a:p>
          <a:p>
            <a:r>
              <a:rPr lang="en-US" dirty="0"/>
              <a:t>These constraints do not need to be written explicitly; you simply check an option in the Solver dialog box to indicate that the changing cells should be nonnegative. </a:t>
            </a:r>
          </a:p>
          <a:p>
            <a:r>
              <a:rPr lang="en-US" dirty="0"/>
              <a:t>Note, however, that if you want to constrain any </a:t>
            </a:r>
            <a:r>
              <a:rPr lang="en-US" i="1" dirty="0"/>
              <a:t>other</a:t>
            </a:r>
            <a:r>
              <a:rPr lang="en-US" dirty="0"/>
              <a:t> cells to be nonnegative, you must specify these constraints explicitly.</a:t>
            </a:r>
          </a:p>
        </p:txBody>
      </p:sp>
    </p:spTree>
    <p:extLst>
      <p:ext uri="{BB962C8B-B14F-4D97-AF65-F5344CB8AC3E}">
        <p14:creationId xmlns:p14="http://schemas.microsoft.com/office/powerpoint/2010/main" val="11004863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solution process</a:t>
            </a:r>
            <a:r>
              <a:rPr lang="en-US" sz="2000" dirty="0"/>
              <a:t> (1 of 2)</a:t>
            </a:r>
          </a:p>
        </p:txBody>
      </p:sp>
      <p:sp>
        <p:nvSpPr>
          <p:cNvPr id="3" name="Content Placeholder 2"/>
          <p:cNvSpPr>
            <a:spLocks noGrp="1"/>
          </p:cNvSpPr>
          <p:nvPr>
            <p:ph idx="1"/>
          </p:nvPr>
        </p:nvSpPr>
        <p:spPr/>
        <p:txBody>
          <a:bodyPr/>
          <a:lstStyle/>
          <a:p>
            <a:r>
              <a:rPr lang="en-US" dirty="0"/>
              <a:t>The complete solution of a problem involves three stages. </a:t>
            </a:r>
          </a:p>
          <a:p>
            <a:r>
              <a:rPr lang="en-US" dirty="0"/>
              <a:t>In the model development stage you enter all of the inputs, trial values for the changing cells, and formulas relating these in a spreadsheet.</a:t>
            </a:r>
          </a:p>
          <a:p>
            <a:r>
              <a:rPr lang="en-US" dirty="0"/>
              <a:t>This stage is the most crucial because it is here that all of the ingredients of the model are included and related appropriately.</a:t>
            </a:r>
          </a:p>
          <a:p>
            <a:endParaRPr lang="en-US" dirty="0"/>
          </a:p>
        </p:txBody>
      </p:sp>
    </p:spTree>
    <p:extLst>
      <p:ext uri="{BB962C8B-B14F-4D97-AF65-F5344CB8AC3E}">
        <p14:creationId xmlns:p14="http://schemas.microsoft.com/office/powerpoint/2010/main" val="26871152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solution process</a:t>
            </a:r>
            <a:r>
              <a:rPr lang="en-US" sz="2000" dirty="0"/>
              <a:t> (2 of 2)</a:t>
            </a:r>
            <a:endParaRPr lang="en-US" dirty="0"/>
          </a:p>
        </p:txBody>
      </p:sp>
      <p:sp>
        <p:nvSpPr>
          <p:cNvPr id="3" name="Content Placeholder 2"/>
          <p:cNvSpPr>
            <a:spLocks noGrp="1"/>
          </p:cNvSpPr>
          <p:nvPr>
            <p:ph idx="1"/>
          </p:nvPr>
        </p:nvSpPr>
        <p:spPr/>
        <p:txBody>
          <a:bodyPr/>
          <a:lstStyle/>
          <a:p>
            <a:r>
              <a:rPr lang="en-US" sz="2400" dirty="0"/>
              <a:t>After the model is developed, you can proceed to the second stage - invoking Solver.</a:t>
            </a:r>
          </a:p>
          <a:p>
            <a:pPr lvl="1"/>
            <a:r>
              <a:rPr lang="en-US" sz="2000" dirty="0"/>
              <a:t>At this point, you formally designate the objective cell, the changing cells, the constraints, and selected options, and you tell Solver to find the optimal solution.</a:t>
            </a:r>
          </a:p>
          <a:p>
            <a:pPr lvl="1"/>
            <a:r>
              <a:rPr lang="en-US" sz="2000" dirty="0"/>
              <a:t>If the first stage has been done correctly, the second stage is usually very straightforward.</a:t>
            </a:r>
          </a:p>
          <a:p>
            <a:r>
              <a:rPr lang="en-US" sz="2400" dirty="0"/>
              <a:t>The third stage is sensitivity analysis. Here you see how the optimal solution changes (if at all) as selected inputs are varied. </a:t>
            </a:r>
          </a:p>
          <a:p>
            <a:pPr lvl="1"/>
            <a:r>
              <a:rPr lang="en-US" sz="2000" dirty="0"/>
              <a:t>This often provides important insights about the behavior of the model.</a:t>
            </a:r>
          </a:p>
        </p:txBody>
      </p:sp>
    </p:spTree>
    <p:extLst>
      <p:ext uri="{BB962C8B-B14F-4D97-AF65-F5344CB8AC3E}">
        <p14:creationId xmlns:p14="http://schemas.microsoft.com/office/powerpoint/2010/main" val="360477042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two-variable product mix model</a:t>
            </a:r>
          </a:p>
        </p:txBody>
      </p:sp>
      <p:sp>
        <p:nvSpPr>
          <p:cNvPr id="3" name="Content Placeholder 2"/>
          <p:cNvSpPr>
            <a:spLocks noGrp="1"/>
          </p:cNvSpPr>
          <p:nvPr>
            <p:ph idx="1"/>
          </p:nvPr>
        </p:nvSpPr>
        <p:spPr>
          <a:xfrm>
            <a:off x="303213" y="1428750"/>
            <a:ext cx="8586787" cy="4591050"/>
          </a:xfrm>
        </p:spPr>
        <p:txBody>
          <a:bodyPr/>
          <a:lstStyle/>
          <a:p>
            <a:pPr>
              <a:spcBef>
                <a:spcPts val="300"/>
              </a:spcBef>
            </a:pPr>
            <a:r>
              <a:rPr lang="en-US" sz="2400" dirty="0"/>
              <a:t>This is a type of problem frequently encountered in business where a company must decide its product mix – how much of each of its potential products to produce – to maximize its net profit.</a:t>
            </a:r>
          </a:p>
          <a:p>
            <a:pPr>
              <a:spcBef>
                <a:spcPts val="300"/>
              </a:spcBef>
            </a:pPr>
            <a:r>
              <a:rPr lang="en-US" sz="2400" dirty="0"/>
              <a:t>You will see how to model this problem algebraically and then how to model it in Excel.</a:t>
            </a:r>
          </a:p>
          <a:p>
            <a:pPr>
              <a:spcBef>
                <a:spcPts val="300"/>
              </a:spcBef>
            </a:pPr>
            <a:r>
              <a:rPr lang="en-US" sz="2400" dirty="0"/>
              <a:t>You will also see how to find its optimal solution with Solver. Next, because it contains only two decision variables, you will see how it can be solved graphically.</a:t>
            </a:r>
          </a:p>
          <a:p>
            <a:pPr>
              <a:spcBef>
                <a:spcPts val="300"/>
              </a:spcBef>
            </a:pPr>
            <a:r>
              <a:rPr lang="en-US" sz="2400" dirty="0"/>
              <a:t>The final step is then to ask a number of what-if questions about the completed model.</a:t>
            </a:r>
          </a:p>
          <a:p>
            <a:pPr>
              <a:spcBef>
                <a:spcPts val="300"/>
              </a:spcBef>
            </a:pPr>
            <a:r>
              <a:rPr lang="en-US" sz="2400" dirty="0"/>
              <a:t>This model is presented in Example 3.1</a:t>
            </a:r>
          </a:p>
        </p:txBody>
      </p:sp>
    </p:spTree>
    <p:extLst>
      <p:ext uri="{BB962C8B-B14F-4D97-AF65-F5344CB8AC3E}">
        <p14:creationId xmlns:p14="http://schemas.microsoft.com/office/powerpoint/2010/main" val="150075107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numbers come from?</a:t>
            </a:r>
          </a:p>
        </p:txBody>
      </p:sp>
      <p:sp>
        <p:nvSpPr>
          <p:cNvPr id="3" name="Content Placeholder 2"/>
          <p:cNvSpPr>
            <a:spLocks noGrp="1"/>
          </p:cNvSpPr>
          <p:nvPr>
            <p:ph idx="1"/>
          </p:nvPr>
        </p:nvSpPr>
        <p:spPr/>
        <p:txBody>
          <a:bodyPr/>
          <a:lstStyle/>
          <a:p>
            <a:r>
              <a:rPr lang="en-US" dirty="0"/>
              <a:t>Textbooks typically state a problem, including a number of input values, and proceed directly to a solution—without saying where these input values might come from. However, finding the correct input values can sometimes be the most difficult step in a real-world situation.</a:t>
            </a:r>
          </a:p>
        </p:txBody>
      </p:sp>
    </p:spTree>
    <p:extLst>
      <p:ext uri="{BB962C8B-B14F-4D97-AF65-F5344CB8AC3E}">
        <p14:creationId xmlns:p14="http://schemas.microsoft.com/office/powerpoint/2010/main" val="310738002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the spreadsheet model</a:t>
            </a:r>
            <a:r>
              <a:rPr lang="en-US" sz="2000" dirty="0"/>
              <a:t> (1 of 5)</a:t>
            </a:r>
          </a:p>
        </p:txBody>
      </p:sp>
      <p:sp>
        <p:nvSpPr>
          <p:cNvPr id="3" name="Content Placeholder 2"/>
          <p:cNvSpPr>
            <a:spLocks noGrp="1"/>
          </p:cNvSpPr>
          <p:nvPr>
            <p:ph idx="1"/>
          </p:nvPr>
        </p:nvSpPr>
        <p:spPr>
          <a:xfrm>
            <a:off x="303213" y="1428751"/>
            <a:ext cx="5564187" cy="476249"/>
          </a:xfrm>
        </p:spPr>
        <p:txBody>
          <a:bodyPr/>
          <a:lstStyle/>
          <a:p>
            <a:r>
              <a:rPr lang="en-US" dirty="0"/>
              <a:t>See figure 3.3</a:t>
            </a:r>
          </a:p>
          <a:p>
            <a:endParaRPr lang="en-US" dirty="0"/>
          </a:p>
        </p:txBody>
      </p:sp>
      <p:pic>
        <p:nvPicPr>
          <p:cNvPr id="6" name="Picture 3" descr="Screenshot shows values for various cost functions.&#10;&#10;Heading reads, Assembling and testing computers. Cost per labor hour assembling, 11 dollars. Cost per labor hour testing, 15 dollars. Heading reads, Inputs for assembling and testing a computer. Basic and XP values are provided for the upcoming entries. Labor hours for assembly: 5, 6. Labor hours for testing: 1, 2. Cost of component parts: 150 dollars; 225 dollars. Selling price: 300 dollars; 450 dollars. Unit margin: 80 dollars; 129 dollars. Heading reads: Assembling, testing plan (# of computers) Basic and XP values follow. Number to produce: 600; 1200. Less than or equal to symbols appear beneath both. Maximum sales: 600; 1200. Table below has the columns: Constraints (hours per month); Hours used; unnamed column; and Hours available. Values follow. Labor availability for assembling: 10200, less than equal to; 10000. Labor availability for testing: 3000; less than equal to; 3000. Net profit (dollars this month): Basic, 48000; XP, 154800; Total, 202800. Range names used: Hours_available: =Model!$D$21:$D$22. Hours_used: =Model$B21:$B$22. Maximum_sales: =Model!$B$18:$C$18. Number_to_produce: =Model!$B$16:$C$16. Total_profit: =Model!$D$25."/>
          <p:cNvPicPr>
            <a:picLocks noGrp="1" noChangeAspect="1" noChangeArrowheads="1"/>
          </p:cNvPicPr>
          <p:nvPr>
            <p:ph idx="10"/>
          </p:nvPr>
        </p:nvPicPr>
        <p:blipFill>
          <a:blip r:embed="rId2">
            <a:extLst>
              <a:ext uri="{28A0092B-C50C-407E-A947-70E740481C1C}">
                <a14:useLocalDpi xmlns:a14="http://schemas.microsoft.com/office/drawing/2010/main" val="0"/>
              </a:ext>
            </a:extLst>
          </a:blip>
          <a:stretch>
            <a:fillRect/>
          </a:stretch>
        </p:blipFill>
        <p:spPr bwMode="auto">
          <a:xfrm>
            <a:off x="1649414" y="2077886"/>
            <a:ext cx="5894386" cy="386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91772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the spreadsheet model</a:t>
            </a:r>
            <a:r>
              <a:rPr lang="en-US" sz="2000" dirty="0"/>
              <a:t> (2 of 5)</a:t>
            </a:r>
            <a:endParaRPr lang="en-US" dirty="0"/>
          </a:p>
        </p:txBody>
      </p:sp>
      <p:sp>
        <p:nvSpPr>
          <p:cNvPr id="3" name="Content Placeholder 2"/>
          <p:cNvSpPr>
            <a:spLocks noGrp="1"/>
          </p:cNvSpPr>
          <p:nvPr>
            <p:ph idx="1"/>
          </p:nvPr>
        </p:nvSpPr>
        <p:spPr/>
        <p:txBody>
          <a:bodyPr/>
          <a:lstStyle/>
          <a:p>
            <a:r>
              <a:rPr lang="en-US" dirty="0"/>
              <a:t>To develop this model, use the following steps.</a:t>
            </a:r>
          </a:p>
          <a:p>
            <a:r>
              <a:rPr lang="en-US" dirty="0"/>
              <a:t>1. </a:t>
            </a:r>
            <a:r>
              <a:rPr lang="en-US" b="1" dirty="0"/>
              <a:t>Inputs. </a:t>
            </a:r>
            <a:r>
              <a:rPr lang="en-US" dirty="0"/>
              <a:t>Enter all of the inputs from the statement of the problem in the light blue cells as shown.</a:t>
            </a:r>
          </a:p>
          <a:p>
            <a:r>
              <a:rPr lang="en-US" dirty="0"/>
              <a:t>2. </a:t>
            </a:r>
            <a:r>
              <a:rPr lang="en-US" b="1" dirty="0"/>
              <a:t>Range names. </a:t>
            </a:r>
            <a:r>
              <a:rPr lang="en-US" dirty="0"/>
              <a:t>Create the range names shown in columns E and F. Our convention is to enter enough range names, but not to go overboard.</a:t>
            </a:r>
          </a:p>
          <a:p>
            <a:r>
              <a:rPr lang="en-US" dirty="0"/>
              <a:t>3. </a:t>
            </a:r>
            <a:r>
              <a:rPr lang="en-US" b="1" dirty="0"/>
              <a:t>Unit margins. </a:t>
            </a:r>
            <a:r>
              <a:rPr lang="en-US" dirty="0"/>
              <a:t>Enter the formula</a:t>
            </a:r>
            <a:br>
              <a:rPr lang="en-US" dirty="0"/>
            </a:br>
            <a:r>
              <a:rPr lang="en-US" dirty="0"/>
              <a:t>=</a:t>
            </a:r>
            <a:r>
              <a:rPr lang="en-US" b="1" dirty="0"/>
              <a:t>B11</a:t>
            </a:r>
            <a:r>
              <a:rPr lang="en-US" dirty="0"/>
              <a:t>-</a:t>
            </a:r>
            <a:r>
              <a:rPr lang="en-US" b="1" dirty="0"/>
              <a:t>B8*$B$3-B9*$B$4-B10 </a:t>
            </a:r>
            <a:r>
              <a:rPr lang="en-US" dirty="0"/>
              <a:t>in cell B12 and copy it to cell C12.</a:t>
            </a:r>
          </a:p>
        </p:txBody>
      </p:sp>
    </p:spTree>
    <p:extLst>
      <p:ext uri="{BB962C8B-B14F-4D97-AF65-F5344CB8AC3E}">
        <p14:creationId xmlns:p14="http://schemas.microsoft.com/office/powerpoint/2010/main" val="34395625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the spreadsheet model</a:t>
            </a:r>
            <a:r>
              <a:rPr lang="en-US" sz="2000" dirty="0"/>
              <a:t> (3 of 5)</a:t>
            </a:r>
            <a:endParaRPr lang="en-US" dirty="0"/>
          </a:p>
        </p:txBody>
      </p:sp>
      <p:sp>
        <p:nvSpPr>
          <p:cNvPr id="3" name="Content Placeholder 2"/>
          <p:cNvSpPr>
            <a:spLocks noGrp="1"/>
          </p:cNvSpPr>
          <p:nvPr>
            <p:ph idx="1"/>
          </p:nvPr>
        </p:nvSpPr>
        <p:spPr/>
        <p:txBody>
          <a:bodyPr/>
          <a:lstStyle/>
          <a:p>
            <a:r>
              <a:rPr lang="en-US" sz="2400" dirty="0"/>
              <a:t>4. </a:t>
            </a:r>
            <a:r>
              <a:rPr lang="en-US" sz="2400" b="1" dirty="0"/>
              <a:t>Decision variable cells. </a:t>
            </a:r>
            <a:r>
              <a:rPr lang="en-US" sz="2400" dirty="0"/>
              <a:t>Enter any two values for the decision variable cells in the Number_to_produce range. Any trial values can be used initially; Solver eventually finds the optimal values.</a:t>
            </a:r>
          </a:p>
          <a:p>
            <a:r>
              <a:rPr lang="en-US" sz="2400" dirty="0"/>
              <a:t>5. </a:t>
            </a:r>
            <a:r>
              <a:rPr lang="en-US" sz="2400" b="1" dirty="0"/>
              <a:t>Labor hours used. </a:t>
            </a:r>
            <a:r>
              <a:rPr lang="en-US" sz="2400" dirty="0"/>
              <a:t>To operationalize the labor availability constraints, you must calculate the amounts used by the production plan. To do this, enter the formula =</a:t>
            </a:r>
            <a:r>
              <a:rPr lang="en-US" sz="2400" b="1" dirty="0"/>
              <a:t>SUMPRODUCT(B8:C8,Number_to_produce) </a:t>
            </a:r>
            <a:r>
              <a:rPr lang="en-US" sz="2400" dirty="0"/>
              <a:t>in cell B21 for assembling and copy it to cell B22 for testing. This formula is a shortcut for the following fully written out formula: =</a:t>
            </a:r>
            <a:r>
              <a:rPr lang="en-US" sz="2400" b="1" dirty="0"/>
              <a:t>B8*B16+C8*C16</a:t>
            </a:r>
            <a:endParaRPr lang="en-US" sz="2400" dirty="0"/>
          </a:p>
        </p:txBody>
      </p:sp>
    </p:spTree>
    <p:extLst>
      <p:ext uri="{BB962C8B-B14F-4D97-AF65-F5344CB8AC3E}">
        <p14:creationId xmlns:p14="http://schemas.microsoft.com/office/powerpoint/2010/main" val="294050047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the spreadsheet model</a:t>
            </a:r>
            <a:r>
              <a:rPr lang="en-US" sz="2000" dirty="0"/>
              <a:t> (4 of 5)</a:t>
            </a:r>
            <a:endParaRPr lang="en-US" dirty="0"/>
          </a:p>
        </p:txBody>
      </p:sp>
      <p:sp>
        <p:nvSpPr>
          <p:cNvPr id="3" name="Content Placeholder 2"/>
          <p:cNvSpPr>
            <a:spLocks noGrp="1"/>
          </p:cNvSpPr>
          <p:nvPr>
            <p:ph idx="1"/>
          </p:nvPr>
        </p:nvSpPr>
        <p:spPr/>
        <p:txBody>
          <a:bodyPr/>
          <a:lstStyle/>
          <a:p>
            <a:r>
              <a:rPr lang="en-US" sz="2200" dirty="0"/>
              <a:t>5. cont. The SUMPRODUCT function is very useful in spreadsheet models, especially LP models, and you will see it often. Here, it multiplies the number of hours per computer by the number of computers for each model and then sums these products over the two models. When there are only two products in the sum, as in this example, the SUMPRODUCT formula is not really any simpler than the written-out formula. However, imagine that there are 50 computer models. Then the SUMPRODUCT formula is </a:t>
            </a:r>
            <a:r>
              <a:rPr lang="en-US" sz="2200" i="1" dirty="0"/>
              <a:t>much </a:t>
            </a:r>
            <a:r>
              <a:rPr lang="en-US" sz="2200" dirty="0"/>
              <a:t>simpler to enter (and read). For this reason, you should use it whenever possible. Note that each range in this function, B8:C8 and Number_to_produce, is a one-row, two-column range. It is important in the SUMPRODUCT function that the two ranges be exactly the same size and shape.</a:t>
            </a:r>
          </a:p>
        </p:txBody>
      </p:sp>
    </p:spTree>
    <p:extLst>
      <p:ext uri="{BB962C8B-B14F-4D97-AF65-F5344CB8AC3E}">
        <p14:creationId xmlns:p14="http://schemas.microsoft.com/office/powerpoint/2010/main" val="359678569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the spreadsheet model</a:t>
            </a:r>
            <a:r>
              <a:rPr lang="en-US" sz="2000" dirty="0"/>
              <a:t> (5 of 5)</a:t>
            </a:r>
            <a:endParaRPr lang="en-US" dirty="0"/>
          </a:p>
        </p:txBody>
      </p:sp>
      <p:sp>
        <p:nvSpPr>
          <p:cNvPr id="3" name="Content Placeholder 2"/>
          <p:cNvSpPr>
            <a:spLocks noGrp="1"/>
          </p:cNvSpPr>
          <p:nvPr>
            <p:ph idx="1"/>
          </p:nvPr>
        </p:nvSpPr>
        <p:spPr/>
        <p:txBody>
          <a:bodyPr/>
          <a:lstStyle/>
          <a:p>
            <a:r>
              <a:rPr lang="en-US" sz="2400" dirty="0"/>
              <a:t>6. </a:t>
            </a:r>
            <a:r>
              <a:rPr lang="en-US" sz="2400" b="1" dirty="0"/>
              <a:t>Net profits. </a:t>
            </a:r>
            <a:r>
              <a:rPr lang="en-US" sz="2400" dirty="0"/>
              <a:t>Enter the formula =B12*B16 in cell B25, copy it to cell C25, and sum these to get the total net profit in cell D25. This latter cell is the objective to maximize. Note that if you didn’t care about the net profits for the two </a:t>
            </a:r>
            <a:r>
              <a:rPr lang="en-US" sz="2400" i="1" dirty="0"/>
              <a:t>individual </a:t>
            </a:r>
            <a:r>
              <a:rPr lang="en-US" sz="2400" dirty="0"/>
              <a:t>models, you could calculate the total net profit with the Formula =</a:t>
            </a:r>
            <a:r>
              <a:rPr lang="en-US" sz="2400" b="1" dirty="0"/>
              <a:t>SUMPRODUCT(B12:C12,Number_to_produce) </a:t>
            </a:r>
            <a:r>
              <a:rPr lang="en-US" sz="2400" dirty="0"/>
              <a:t>As you see, the SUMPRODUCT function appears once again. It and the SUM function are the most used functions in LP models</a:t>
            </a:r>
            <a:r>
              <a:rPr lang="en-US" dirty="0"/>
              <a:t>.</a:t>
            </a:r>
          </a:p>
        </p:txBody>
      </p:sp>
    </p:spTree>
    <p:extLst>
      <p:ext uri="{BB962C8B-B14F-4D97-AF65-F5344CB8AC3E}">
        <p14:creationId xmlns:p14="http://schemas.microsoft.com/office/powerpoint/2010/main" val="50489361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Experimenting with Possible Solutions</a:t>
            </a:r>
            <a:r>
              <a:rPr lang="en-US" sz="2000" dirty="0"/>
              <a:t> (1 of 2)</a:t>
            </a:r>
          </a:p>
        </p:txBody>
      </p:sp>
      <p:sp>
        <p:nvSpPr>
          <p:cNvPr id="3" name="Content Placeholder 2"/>
          <p:cNvSpPr>
            <a:spLocks noGrp="1"/>
          </p:cNvSpPr>
          <p:nvPr>
            <p:ph idx="1"/>
          </p:nvPr>
        </p:nvSpPr>
        <p:spPr/>
        <p:txBody>
          <a:bodyPr/>
          <a:lstStyle/>
          <a:p>
            <a:r>
              <a:rPr lang="en-US" sz="2400" dirty="0"/>
              <a:t>The next step is to specify the decision variable cells, the objective cell, and the constraints in a Solver dialog box and then instruct Solver to find the optimal solution. However, before you do this, it is instructive to try a few guesses in the decision variable cells. There are two reasons for doing so.</a:t>
            </a:r>
          </a:p>
          <a:p>
            <a:r>
              <a:rPr lang="en-US" sz="2400" dirty="0"/>
              <a:t>First, by entering different sets of values in the decision variable cells, you can confirm that the formulas in the other cells are working correctly. Second, this experimentation can help you to develop a better understanding of the model.</a:t>
            </a:r>
          </a:p>
        </p:txBody>
      </p:sp>
    </p:spTree>
    <p:extLst>
      <p:ext uri="{BB962C8B-B14F-4D97-AF65-F5344CB8AC3E}">
        <p14:creationId xmlns:p14="http://schemas.microsoft.com/office/powerpoint/2010/main" val="109431717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Experimenting with Possible Solutions</a:t>
            </a:r>
            <a:r>
              <a:rPr lang="en-US" sz="2000" dirty="0"/>
              <a:t> (2 of 2)</a:t>
            </a:r>
            <a:endParaRPr lang="en-US" dirty="0"/>
          </a:p>
        </p:txBody>
      </p:sp>
      <p:sp>
        <p:nvSpPr>
          <p:cNvPr id="3" name="Content Placeholder 2"/>
          <p:cNvSpPr>
            <a:spLocks noGrp="1"/>
          </p:cNvSpPr>
          <p:nvPr>
            <p:ph idx="1"/>
          </p:nvPr>
        </p:nvSpPr>
        <p:spPr>
          <a:xfrm>
            <a:off x="303213" y="1428751"/>
            <a:ext cx="8586787" cy="1771649"/>
          </a:xfrm>
        </p:spPr>
        <p:txBody>
          <a:bodyPr/>
          <a:lstStyle/>
          <a:p>
            <a:r>
              <a:rPr lang="en-US" sz="2200" dirty="0"/>
              <a:t>For example, the profit margin for XPs is much larger than for Basics, so you might suspect that the company will produce only XPs. The most it can produce is 1200 (maximum sales), and this uses fewer labor hours than are available. This solution appears in Figure 3.4.</a:t>
            </a:r>
          </a:p>
          <a:p>
            <a:endParaRPr lang="en-US" sz="2200" dirty="0"/>
          </a:p>
        </p:txBody>
      </p:sp>
      <p:pic>
        <p:nvPicPr>
          <p:cNvPr id="6" name="Picture 3" descr="Screenshot shows values for various cost functions.&#10;&#10;Heading reads, Assembling and testing computers. Cost per labor hour assembling, 11 dollars. Cost per labor hour testing, 15 dollars. Heading reads, Inputs for assembling and testing a computer. Basic and XP values are provided for the upcoming entries. Labor hours for assembly: 5, 6. Labor hours for testing: 1, 2. Cost of component parts: 150 dollars; 225 dollars. Selling price: 300 dollars; 450 dollars. Unit margin: 80 dollars; 129 dollars. Heading reads: Assembling, testing plan (# of computers) Basic and XP values follow. Number to produce: 0; 1200. Less than or equal to symbols appear beneath both. Maximum sales: 600; 1200. Table below has the columns: Constraints (hours per month); Hours used; unnamed column; and Hours available. Values follow. Labor availability for assembling: 7200, less than equal to; 10000. Labor availability for testing: 2400; less than equal to; 3000. Net profit (dollars this month): Basic, 0; XP, 154800; Total, 154800. Range names used: Hours_available: =Model!$D$21:$D$22. Hours_used: =Model$B21:$B$22. Maximum_sales: =Model!$B$18:$C$18. Number_to_produce: =Model!$B$16:$C$16. Total_profit: =Model!$D$25."/>
          <p:cNvPicPr>
            <a:picLocks noGrp="1" noChangeAspect="1" noChangeArrowheads="1"/>
          </p:cNvPicPr>
          <p:nvPr>
            <p:ph idx="10"/>
          </p:nvPr>
        </p:nvPicPr>
        <p:blipFill>
          <a:blip r:embed="rId2">
            <a:extLst>
              <a:ext uri="{28A0092B-C50C-407E-A947-70E740481C1C}">
                <a14:useLocalDpi xmlns:a14="http://schemas.microsoft.com/office/drawing/2010/main" val="0"/>
              </a:ext>
            </a:extLst>
          </a:blip>
          <a:stretch>
            <a:fillRect/>
          </a:stretch>
        </p:blipFill>
        <p:spPr bwMode="auto">
          <a:xfrm>
            <a:off x="2590800" y="2895600"/>
            <a:ext cx="5080992" cy="3326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67015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Solver</a:t>
            </a:r>
            <a:r>
              <a:rPr lang="en-US" sz="2000" dirty="0"/>
              <a:t> (1 of 2)</a:t>
            </a:r>
          </a:p>
        </p:txBody>
      </p:sp>
      <p:sp>
        <p:nvSpPr>
          <p:cNvPr id="3" name="Content Placeholder 2"/>
          <p:cNvSpPr>
            <a:spLocks noGrp="1"/>
          </p:cNvSpPr>
          <p:nvPr>
            <p:ph idx="1"/>
          </p:nvPr>
        </p:nvSpPr>
        <p:spPr/>
        <p:txBody>
          <a:bodyPr/>
          <a:lstStyle/>
          <a:p>
            <a:r>
              <a:rPr lang="en-US" b="1" dirty="0"/>
              <a:t>Load the Solver Add-in in Excel (For Windows)</a:t>
            </a:r>
            <a:endParaRPr lang="en-US" dirty="0"/>
          </a:p>
          <a:p>
            <a:pPr lvl="1"/>
            <a:r>
              <a:rPr lang="en-US" dirty="0"/>
              <a:t>In </a:t>
            </a:r>
            <a:r>
              <a:rPr lang="en-US" b="1" dirty="0"/>
              <a:t>Excel</a:t>
            </a:r>
            <a:r>
              <a:rPr lang="en-US" dirty="0"/>
              <a:t> 2010 and later, go to File &gt; Options. ...</a:t>
            </a:r>
          </a:p>
          <a:p>
            <a:pPr lvl="1"/>
            <a:r>
              <a:rPr lang="en-US" dirty="0"/>
              <a:t>Click </a:t>
            </a:r>
            <a:r>
              <a:rPr lang="en-US" b="1" dirty="0"/>
              <a:t>Add</a:t>
            </a:r>
            <a:r>
              <a:rPr lang="en-US" dirty="0"/>
              <a:t>-Ins, and then in the Manage box, select </a:t>
            </a:r>
            <a:r>
              <a:rPr lang="en-US" b="1" dirty="0"/>
              <a:t>Excel Add</a:t>
            </a:r>
            <a:r>
              <a:rPr lang="en-US" dirty="0"/>
              <a:t>-ins.</a:t>
            </a:r>
          </a:p>
          <a:p>
            <a:pPr lvl="1"/>
            <a:r>
              <a:rPr lang="en-US" dirty="0"/>
              <a:t>Click Go.</a:t>
            </a:r>
          </a:p>
          <a:p>
            <a:pPr lvl="1"/>
            <a:r>
              <a:rPr lang="en-US" dirty="0"/>
              <a:t>In the </a:t>
            </a:r>
            <a:r>
              <a:rPr lang="en-US" b="1" dirty="0"/>
              <a:t>Add</a:t>
            </a:r>
            <a:r>
              <a:rPr lang="en-US" dirty="0"/>
              <a:t>-Ins available box, select the </a:t>
            </a:r>
            <a:r>
              <a:rPr lang="en-US" b="1" dirty="0"/>
              <a:t>Solver Add</a:t>
            </a:r>
            <a:r>
              <a:rPr lang="en-US" dirty="0"/>
              <a:t>-in check box, and then click OK. ...</a:t>
            </a:r>
          </a:p>
          <a:p>
            <a:pPr lvl="1"/>
            <a:r>
              <a:rPr lang="en-US" dirty="0"/>
              <a:t>After you load the </a:t>
            </a:r>
            <a:r>
              <a:rPr lang="en-US" b="1" dirty="0"/>
              <a:t>Solver Add</a:t>
            </a:r>
            <a:r>
              <a:rPr lang="en-US" dirty="0"/>
              <a:t>-in, the </a:t>
            </a:r>
            <a:r>
              <a:rPr lang="en-US" b="1" dirty="0"/>
              <a:t>Solver</a:t>
            </a:r>
            <a:r>
              <a:rPr lang="en-US" dirty="0"/>
              <a:t> command is available in the Analysis group on the Data tab.</a:t>
            </a:r>
          </a:p>
          <a:p>
            <a:endParaRPr lang="en-US" sz="2400" dirty="0"/>
          </a:p>
        </p:txBody>
      </p:sp>
    </p:spTree>
    <p:extLst>
      <p:ext uri="{BB962C8B-B14F-4D97-AF65-F5344CB8AC3E}">
        <p14:creationId xmlns:p14="http://schemas.microsoft.com/office/powerpoint/2010/main" val="135814045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Solver</a:t>
            </a:r>
            <a:r>
              <a:rPr lang="en-US" sz="2000" dirty="0"/>
              <a:t> (1 of 2)</a:t>
            </a:r>
          </a:p>
        </p:txBody>
      </p:sp>
      <p:sp>
        <p:nvSpPr>
          <p:cNvPr id="3" name="Content Placeholder 2"/>
          <p:cNvSpPr>
            <a:spLocks noGrp="1"/>
          </p:cNvSpPr>
          <p:nvPr>
            <p:ph idx="1"/>
          </p:nvPr>
        </p:nvSpPr>
        <p:spPr/>
        <p:txBody>
          <a:bodyPr/>
          <a:lstStyle/>
          <a:p>
            <a:r>
              <a:rPr lang="en-US" b="1" dirty="0"/>
              <a:t>Load the Solver Add-in in Excel (For Mac)</a:t>
            </a:r>
            <a:endParaRPr lang="en-US" dirty="0"/>
          </a:p>
          <a:p>
            <a:pPr lvl="1"/>
            <a:r>
              <a:rPr lang="en-US" dirty="0"/>
              <a:t>On the </a:t>
            </a:r>
            <a:r>
              <a:rPr lang="en-US" b="1" dirty="0"/>
              <a:t>Tools</a:t>
            </a:r>
            <a:r>
              <a:rPr lang="en-US" dirty="0"/>
              <a:t> menu, select </a:t>
            </a:r>
            <a:r>
              <a:rPr lang="en-US" b="1" dirty="0"/>
              <a:t>Excel Add-Ins</a:t>
            </a:r>
            <a:r>
              <a:rPr lang="en-US" dirty="0"/>
              <a:t>.</a:t>
            </a:r>
          </a:p>
          <a:p>
            <a:pPr lvl="1"/>
            <a:r>
              <a:rPr lang="en-US" dirty="0"/>
              <a:t>In the </a:t>
            </a:r>
            <a:r>
              <a:rPr lang="en-US" b="1" dirty="0"/>
              <a:t>Add-Ins available</a:t>
            </a:r>
            <a:r>
              <a:rPr lang="en-US" dirty="0"/>
              <a:t> box, select the </a:t>
            </a:r>
            <a:r>
              <a:rPr lang="en-US" b="1" dirty="0"/>
              <a:t>Solver Add-In</a:t>
            </a:r>
            <a:r>
              <a:rPr lang="en-US" dirty="0"/>
              <a:t> check box, and then click </a:t>
            </a:r>
            <a:r>
              <a:rPr lang="en-US" b="1" dirty="0"/>
              <a:t>OK</a:t>
            </a:r>
            <a:r>
              <a:rPr lang="en-US" dirty="0"/>
              <a:t>.</a:t>
            </a:r>
          </a:p>
          <a:p>
            <a:pPr lvl="2"/>
            <a:r>
              <a:rPr lang="en-US" dirty="0"/>
              <a:t>If </a:t>
            </a:r>
            <a:r>
              <a:rPr lang="en-US" b="1" dirty="0"/>
              <a:t>Solver Add-in</a:t>
            </a:r>
            <a:r>
              <a:rPr lang="en-US" dirty="0"/>
              <a:t> is not listed in the </a:t>
            </a:r>
            <a:r>
              <a:rPr lang="en-US" b="1" dirty="0"/>
              <a:t>Add-Ins available</a:t>
            </a:r>
            <a:r>
              <a:rPr lang="en-US" dirty="0"/>
              <a:t> box, click </a:t>
            </a:r>
            <a:r>
              <a:rPr lang="en-US" b="1" dirty="0"/>
              <a:t>Browse</a:t>
            </a:r>
            <a:r>
              <a:rPr lang="en-US" dirty="0"/>
              <a:t> to locate the add-in.</a:t>
            </a:r>
          </a:p>
          <a:p>
            <a:pPr lvl="2"/>
            <a:r>
              <a:rPr lang="en-US" dirty="0"/>
              <a:t>If you get a prompt that the Solver add-in is not currently installed on your computer, click </a:t>
            </a:r>
            <a:r>
              <a:rPr lang="en-US" b="1" dirty="0"/>
              <a:t>Yes</a:t>
            </a:r>
            <a:r>
              <a:rPr lang="en-US" dirty="0"/>
              <a:t> in the dialog box to install it.</a:t>
            </a:r>
          </a:p>
          <a:p>
            <a:pPr lvl="1"/>
            <a:r>
              <a:rPr lang="en-US" dirty="0"/>
              <a:t>After you load the Solver add-in, the </a:t>
            </a:r>
            <a:r>
              <a:rPr lang="en-US" b="1" dirty="0"/>
              <a:t>Solver</a:t>
            </a:r>
            <a:r>
              <a:rPr lang="en-US" dirty="0"/>
              <a:t> button is available on the </a:t>
            </a:r>
            <a:r>
              <a:rPr lang="en-US" b="1" dirty="0"/>
              <a:t>Data</a:t>
            </a:r>
            <a:r>
              <a:rPr lang="en-US" dirty="0"/>
              <a:t> tab.</a:t>
            </a:r>
          </a:p>
          <a:p>
            <a:endParaRPr lang="en-US" sz="2400" dirty="0"/>
          </a:p>
        </p:txBody>
      </p:sp>
    </p:spTree>
    <p:extLst>
      <p:ext uri="{BB962C8B-B14F-4D97-AF65-F5344CB8AC3E}">
        <p14:creationId xmlns:p14="http://schemas.microsoft.com/office/powerpoint/2010/main" val="548738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algebraic model</a:t>
            </a:r>
            <a:r>
              <a:rPr lang="en-US" sz="2000" dirty="0"/>
              <a:t> (1 of 5)</a:t>
            </a:r>
          </a:p>
        </p:txBody>
      </p:sp>
      <p:sp>
        <p:nvSpPr>
          <p:cNvPr id="3" name="Content Placeholder 2"/>
          <p:cNvSpPr>
            <a:spLocks noGrp="1"/>
          </p:cNvSpPr>
          <p:nvPr>
            <p:ph idx="1"/>
          </p:nvPr>
        </p:nvSpPr>
        <p:spPr>
          <a:xfrm>
            <a:off x="303213" y="1428750"/>
            <a:ext cx="8586787" cy="4591050"/>
          </a:xfrm>
        </p:spPr>
        <p:txBody>
          <a:bodyPr/>
          <a:lstStyle/>
          <a:p>
            <a:r>
              <a:rPr lang="en-US" dirty="0"/>
              <a:t>In the traditional algebraic solution method, you first identify the decision variables.</a:t>
            </a:r>
          </a:p>
          <a:p>
            <a:r>
              <a:rPr lang="en-US" dirty="0"/>
              <a:t>In this small problem, they are the numbers of computers to produce. We label these </a:t>
            </a:r>
            <a:r>
              <a:rPr lang="en-US" i="1" dirty="0"/>
              <a:t>x</a:t>
            </a:r>
            <a:r>
              <a:rPr lang="en-US" i="1" baseline="-25000" dirty="0"/>
              <a:t>1</a:t>
            </a:r>
            <a:r>
              <a:rPr lang="en-US" dirty="0"/>
              <a:t> and </a:t>
            </a:r>
            <a:r>
              <a:rPr lang="en-US" i="1" dirty="0"/>
              <a:t>x</a:t>
            </a:r>
            <a:r>
              <a:rPr lang="en-US" i="1" baseline="-25000" dirty="0"/>
              <a:t>2</a:t>
            </a:r>
            <a:r>
              <a:rPr lang="en-US" dirty="0"/>
              <a:t>, although any other labels would do. </a:t>
            </a:r>
          </a:p>
          <a:p>
            <a:r>
              <a:rPr lang="en-US" dirty="0"/>
              <a:t>The next step is to write expressions for the total net profit and the constraints in terms of the </a:t>
            </a:r>
            <a:r>
              <a:rPr lang="en-US" i="1" dirty="0"/>
              <a:t>x</a:t>
            </a:r>
            <a:r>
              <a:rPr lang="en-US" dirty="0"/>
              <a:t>s.</a:t>
            </a:r>
          </a:p>
          <a:p>
            <a:r>
              <a:rPr lang="en-US" dirty="0"/>
              <a:t>Finally, because only nonnegative amounts can be produced, explicit constraints are added to ensure that the </a:t>
            </a:r>
            <a:r>
              <a:rPr lang="en-US" i="1" dirty="0"/>
              <a:t>x</a:t>
            </a:r>
            <a:r>
              <a:rPr lang="en-US" dirty="0"/>
              <a:t>s are nonnegative.</a:t>
            </a:r>
          </a:p>
        </p:txBody>
      </p:sp>
    </p:spTree>
    <p:extLst>
      <p:ext uri="{BB962C8B-B14F-4D97-AF65-F5344CB8AC3E}">
        <p14:creationId xmlns:p14="http://schemas.microsoft.com/office/powerpoint/2010/main" val="29287239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Solver</a:t>
            </a:r>
            <a:r>
              <a:rPr lang="en-US" sz="2000" dirty="0"/>
              <a:t> (1 of 2)</a:t>
            </a:r>
          </a:p>
        </p:txBody>
      </p:sp>
      <p:sp>
        <p:nvSpPr>
          <p:cNvPr id="3" name="Content Placeholder 2"/>
          <p:cNvSpPr>
            <a:spLocks noGrp="1"/>
          </p:cNvSpPr>
          <p:nvPr>
            <p:ph idx="1"/>
          </p:nvPr>
        </p:nvSpPr>
        <p:spPr/>
        <p:txBody>
          <a:bodyPr/>
          <a:lstStyle/>
          <a:p>
            <a:r>
              <a:rPr lang="en-US" sz="2400" dirty="0"/>
              <a:t>To invoke Excel’s Solver, select Solver from the Data ribbon.</a:t>
            </a:r>
          </a:p>
          <a:p>
            <a:r>
              <a:rPr lang="en-US" sz="2400" dirty="0"/>
              <a:t>The Solver dialog boxes on the next slide should be completed as shown.</a:t>
            </a:r>
          </a:p>
          <a:p>
            <a:r>
              <a:rPr lang="en-US" sz="2400" dirty="0"/>
              <a:t>Three important sections:</a:t>
            </a:r>
          </a:p>
          <a:p>
            <a:pPr lvl="1"/>
            <a:r>
              <a:rPr lang="en-US" sz="2000" dirty="0"/>
              <a:t>The objective cell</a:t>
            </a:r>
          </a:p>
          <a:p>
            <a:pPr lvl="1"/>
            <a:r>
              <a:rPr lang="en-US" sz="2000" dirty="0"/>
              <a:t>The changing variable cells</a:t>
            </a:r>
          </a:p>
          <a:p>
            <a:pPr lvl="1"/>
            <a:r>
              <a:rPr lang="en-US" sz="2000" dirty="0"/>
              <a:t>Constraints</a:t>
            </a:r>
          </a:p>
          <a:p>
            <a:r>
              <a:rPr lang="en-US" sz="2400" dirty="0"/>
              <a:t>For the product mix problem, we can fill these in by typing cell references or we can point, click and drag the appropriate ranges in the usual way.</a:t>
            </a:r>
          </a:p>
          <a:p>
            <a:endParaRPr lang="en-US" sz="2400" dirty="0"/>
          </a:p>
        </p:txBody>
      </p:sp>
    </p:spTree>
    <p:extLst>
      <p:ext uri="{BB962C8B-B14F-4D97-AF65-F5344CB8AC3E}">
        <p14:creationId xmlns:p14="http://schemas.microsoft.com/office/powerpoint/2010/main" val="108859941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Using Solver</a:t>
            </a:r>
            <a:r>
              <a:rPr lang="en-US" sz="2000" dirty="0"/>
              <a:t> (2 of 2)</a:t>
            </a:r>
            <a:endParaRPr lang="en-US" dirty="0"/>
          </a:p>
        </p:txBody>
      </p:sp>
      <p:pic>
        <p:nvPicPr>
          <p:cNvPr id="12" name="Picture 2" descr="Two screenshots show the Solver Parameters and Add constraint windows.&#10;&#10;Solver Parameters window has the following elements. Set Objective function: Total_profit appears in the value field. Buttons for Max, Min, and Value Of appear below. Max is selected. Heading below reads, By changing variable cells. Field value reads, Number_to_produce. Heading below reads, Subject to the constraints. Values appearing in the field window are: Hours_Used less than or equal to Hours_Available. Number_to_produce less than or equal to Maximum_sales. Buttons at the right are for: Add, Change, Delete, Reset All, Load/Save. Checkbox below reads, Make Unconstrained Variables Non-Negative. This is checked. Box below reads, Select a Solving Method: Value reads, Simplex LP. Options button is seen to the right. Text window below reads: Solving Method. Select the GRG Nonlinear engine for Solver Problems that are smooth nonlinear. Select the LP S engine for linear Solver Problems, and select the Evolutionary engine for Solver problems that are non-smooth. Buttons below are for Help, Solve, Close. The second window for Add Constraint has the following cell reference in the value field, $B$21:$B$22. Field to the right has the value, less than equal to. Constraint field has the value, equal to $D$21:$D$22. Buttons below are for OK, Add, and Clos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066800" y="1447800"/>
            <a:ext cx="4417994" cy="44948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Two screenshots show the Solver Parameters and Add constraint windows."/>
          <p:cNvPicPr>
            <a:picLocks noGrp="1" noChangeAspect="1" noChangeArrowheads="1"/>
          </p:cNvPicPr>
          <p:nvPr>
            <p:ph idx="10"/>
          </p:nvPr>
        </p:nvPicPr>
        <p:blipFill>
          <a:blip r:embed="rId4">
            <a:extLst>
              <a:ext uri="{28A0092B-C50C-407E-A947-70E740481C1C}">
                <a14:useLocalDpi xmlns:a14="http://schemas.microsoft.com/office/drawing/2010/main" val="0"/>
              </a:ext>
            </a:extLst>
          </a:blip>
          <a:stretch>
            <a:fillRect/>
          </a:stretch>
        </p:blipFill>
        <p:spPr bwMode="auto">
          <a:xfrm>
            <a:off x="4267200" y="4114800"/>
            <a:ext cx="4096322" cy="147658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a:spLocks noGrp="1"/>
          </p:cNvSpPr>
          <p:nvPr>
            <p:ph idx="11"/>
          </p:nvPr>
        </p:nvSpPr>
        <p:spPr>
          <a:xfrm>
            <a:off x="5791200" y="1447800"/>
            <a:ext cx="3098800" cy="2514600"/>
          </a:xfrm>
        </p:spPr>
        <p:txBody>
          <a:bodyPr/>
          <a:lstStyle/>
          <a:p>
            <a:pPr marL="0" indent="0">
              <a:buNone/>
            </a:pPr>
            <a:r>
              <a:rPr lang="en-US" sz="2000" dirty="0"/>
              <a:t>This is a Solver dialog box for Excel 2016. It is more convenient than similar dialog boxes in previous versions because the typical settings now all appear in the </a:t>
            </a:r>
            <a:r>
              <a:rPr lang="en-US" sz="2000" i="1" dirty="0"/>
              <a:t>single </a:t>
            </a:r>
            <a:r>
              <a:rPr lang="en-US" sz="2000" dirty="0"/>
              <a:t>dialog box.</a:t>
            </a:r>
          </a:p>
        </p:txBody>
      </p:sp>
    </p:spTree>
    <p:extLst>
      <p:ext uri="{BB962C8B-B14F-4D97-AF65-F5344CB8AC3E}">
        <p14:creationId xmlns:p14="http://schemas.microsoft.com/office/powerpoint/2010/main" val="376022622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solutions</a:t>
            </a:r>
            <a:r>
              <a:rPr lang="en-US" sz="2000" dirty="0"/>
              <a:t> (1 of 2)</a:t>
            </a:r>
          </a:p>
        </p:txBody>
      </p:sp>
      <p:sp>
        <p:nvSpPr>
          <p:cNvPr id="3" name="Content Placeholder 2"/>
          <p:cNvSpPr>
            <a:spLocks noGrp="1"/>
          </p:cNvSpPr>
          <p:nvPr>
            <p:ph idx="1"/>
          </p:nvPr>
        </p:nvSpPr>
        <p:spPr/>
        <p:txBody>
          <a:bodyPr/>
          <a:lstStyle/>
          <a:p>
            <a:r>
              <a:rPr lang="en-US" dirty="0"/>
              <a:t>The solution for the example above is typical of solutions to optimization models in the following sense.</a:t>
            </a:r>
          </a:p>
          <a:p>
            <a:pPr lvl="1"/>
            <a:r>
              <a:rPr lang="en-US" dirty="0"/>
              <a:t>Of all the inequality constraints, some are satisfied exactly and others are not. </a:t>
            </a:r>
          </a:p>
          <a:p>
            <a:pPr lvl="1"/>
            <a:r>
              <a:rPr lang="en-US" dirty="0"/>
              <a:t>An inequality constraint is </a:t>
            </a:r>
            <a:r>
              <a:rPr lang="en-US" b="1" i="1" dirty="0"/>
              <a:t>binding </a:t>
            </a:r>
            <a:r>
              <a:rPr lang="en-US" dirty="0"/>
              <a:t>if the solution makes it an equality. Otherwise, it is </a:t>
            </a:r>
            <a:r>
              <a:rPr lang="en-US" b="1" i="1" dirty="0"/>
              <a:t>nonbinding</a:t>
            </a:r>
            <a:r>
              <a:rPr lang="en-US" dirty="0"/>
              <a:t>.</a:t>
            </a:r>
          </a:p>
          <a:p>
            <a:pPr lvl="1"/>
            <a:r>
              <a:rPr lang="en-US" dirty="0"/>
              <a:t>The positive difference between the two sides of the constraint is called </a:t>
            </a:r>
            <a:r>
              <a:rPr lang="en-US" b="1" i="1" dirty="0"/>
              <a:t>the slack.</a:t>
            </a:r>
          </a:p>
        </p:txBody>
      </p:sp>
    </p:spTree>
    <p:extLst>
      <p:ext uri="{BB962C8B-B14F-4D97-AF65-F5344CB8AC3E}">
        <p14:creationId xmlns:p14="http://schemas.microsoft.com/office/powerpoint/2010/main" val="285372855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solutions</a:t>
            </a:r>
            <a:r>
              <a:rPr lang="en-US" sz="2000" dirty="0"/>
              <a:t> (2 of 2)</a:t>
            </a:r>
            <a:endParaRPr lang="en-US" dirty="0"/>
          </a:p>
        </p:txBody>
      </p:sp>
      <p:sp>
        <p:nvSpPr>
          <p:cNvPr id="3" name="Content Placeholder 2"/>
          <p:cNvSpPr>
            <a:spLocks noGrp="1"/>
          </p:cNvSpPr>
          <p:nvPr>
            <p:ph idx="1"/>
          </p:nvPr>
        </p:nvSpPr>
        <p:spPr/>
        <p:txBody>
          <a:bodyPr/>
          <a:lstStyle/>
          <a:p>
            <a:r>
              <a:rPr lang="en-US" dirty="0"/>
              <a:t>In a typical solution, you should pay attention to two aspects:</a:t>
            </a:r>
          </a:p>
          <a:p>
            <a:pPr lvl="1"/>
            <a:r>
              <a:rPr lang="en-US" dirty="0"/>
              <a:t>First, which of the changing variable cells are </a:t>
            </a:r>
            <a:r>
              <a:rPr lang="en-US" i="1" dirty="0"/>
              <a:t>positive </a:t>
            </a:r>
            <a:r>
              <a:rPr lang="en-US" dirty="0"/>
              <a:t>(as opposed to 0).</a:t>
            </a:r>
            <a:r>
              <a:rPr lang="en-US" i="1" dirty="0"/>
              <a:t> </a:t>
            </a:r>
          </a:p>
          <a:p>
            <a:pPr lvl="2"/>
            <a:r>
              <a:rPr lang="en-US" dirty="0"/>
              <a:t>Generically, these are the “activities” that are done at a positive level. </a:t>
            </a:r>
          </a:p>
          <a:p>
            <a:pPr lvl="2"/>
            <a:r>
              <a:rPr lang="en-US" dirty="0"/>
              <a:t>In a product mix model, they are the products included in the optimal mix. </a:t>
            </a:r>
          </a:p>
          <a:p>
            <a:pPr lvl="1"/>
            <a:r>
              <a:rPr lang="en-US" dirty="0"/>
              <a:t>Second, you should check which of the constraints are binding. Again, these represent the bottlenecks that keep the objective from improving.</a:t>
            </a:r>
          </a:p>
        </p:txBody>
      </p:sp>
    </p:spTree>
    <p:extLst>
      <p:ext uri="{BB962C8B-B14F-4D97-AF65-F5344CB8AC3E}">
        <p14:creationId xmlns:p14="http://schemas.microsoft.com/office/powerpoint/2010/main" val="222118958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1288-A304-4C55-A81F-4D550BE6FA9E}"/>
              </a:ext>
            </a:extLst>
          </p:cNvPr>
          <p:cNvSpPr>
            <a:spLocks noGrp="1"/>
          </p:cNvSpPr>
          <p:nvPr>
            <p:ph type="title"/>
          </p:nvPr>
        </p:nvSpPr>
        <p:spPr/>
        <p:txBody>
          <a:bodyPr/>
          <a:lstStyle/>
          <a:p>
            <a:r>
              <a:rPr lang="en-US" dirty="0"/>
              <a:t>Next: Sensitivity Analysis</a:t>
            </a:r>
          </a:p>
        </p:txBody>
      </p:sp>
      <p:sp>
        <p:nvSpPr>
          <p:cNvPr id="3" name="Content Placeholder 2">
            <a:extLst>
              <a:ext uri="{FF2B5EF4-FFF2-40B4-BE49-F238E27FC236}">
                <a16:creationId xmlns:a16="http://schemas.microsoft.com/office/drawing/2014/main" id="{B2942C52-EB5E-4A24-8172-7637A943724C}"/>
              </a:ext>
            </a:extLst>
          </p:cNvPr>
          <p:cNvSpPr>
            <a:spLocks noGrp="1"/>
          </p:cNvSpPr>
          <p:nvPr>
            <p:ph idx="1"/>
          </p:nvPr>
        </p:nvSpPr>
        <p:spPr/>
        <p:txBody>
          <a:bodyPr/>
          <a:lstStyle/>
          <a:p>
            <a:r>
              <a:rPr lang="en-US" dirty="0"/>
              <a:t>Having found the optimal solution does not mean the analysis is complete.</a:t>
            </a:r>
          </a:p>
          <a:p>
            <a:r>
              <a:rPr lang="en-US" dirty="0"/>
              <a:t>It is always useful to perform a sensitivity analysis to see how the optimal solution changes as one or more inputs vary.</a:t>
            </a:r>
          </a:p>
        </p:txBody>
      </p:sp>
    </p:spTree>
    <p:extLst>
      <p:ext uri="{BB962C8B-B14F-4D97-AF65-F5344CB8AC3E}">
        <p14:creationId xmlns:p14="http://schemas.microsoft.com/office/powerpoint/2010/main" val="21365796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algebraic model</a:t>
            </a:r>
            <a:r>
              <a:rPr lang="en-US" sz="2000" dirty="0"/>
              <a:t> (2 of 5)</a:t>
            </a:r>
            <a:endParaRPr lang="en-US" dirty="0"/>
          </a:p>
        </p:txBody>
      </p:sp>
      <p:sp>
        <p:nvSpPr>
          <p:cNvPr id="6" name="Content Placeholder 5">
            <a:extLst>
              <a:ext uri="{FF2B5EF4-FFF2-40B4-BE49-F238E27FC236}">
                <a16:creationId xmlns:a16="http://schemas.microsoft.com/office/drawing/2014/main" id="{8305952D-B040-4939-842D-DF47058C7EF2}"/>
              </a:ext>
            </a:extLst>
          </p:cNvPr>
          <p:cNvSpPr>
            <a:spLocks noGrp="1"/>
          </p:cNvSpPr>
          <p:nvPr>
            <p:ph idx="1"/>
          </p:nvPr>
        </p:nvSpPr>
        <p:spPr/>
        <p:txBody>
          <a:bodyPr/>
          <a:lstStyle/>
          <a:p>
            <a:r>
              <a:rPr lang="en-US" dirty="0"/>
              <a:t>Objective function: max profit</a:t>
            </a:r>
          </a:p>
          <a:p>
            <a:pPr lvl="1"/>
            <a:r>
              <a:rPr lang="en-US" dirty="0"/>
              <a:t>Profit margin for basic: </a:t>
            </a:r>
          </a:p>
          <a:p>
            <a:pPr marL="457200" lvl="1" indent="0">
              <a:buNone/>
            </a:pPr>
            <a:r>
              <a:rPr lang="en-US" dirty="0"/>
              <a:t>		$300 - $150 - $11*5 - $15*1 = $80</a:t>
            </a:r>
          </a:p>
          <a:p>
            <a:pPr lvl="1"/>
            <a:r>
              <a:rPr lang="en-US" dirty="0"/>
              <a:t>Profit margin for XP:</a:t>
            </a:r>
          </a:p>
          <a:p>
            <a:pPr marL="457200" lvl="1" indent="0">
              <a:buNone/>
            </a:pPr>
            <a:r>
              <a:rPr lang="en-US" dirty="0"/>
              <a:t>		$450 - $225 - $11x6 - $15x2 = $129</a:t>
            </a:r>
          </a:p>
          <a:p>
            <a:pPr lvl="1"/>
            <a:r>
              <a:rPr lang="en-US" dirty="0"/>
              <a:t>Profit: $80*x1 + $129*x2 </a:t>
            </a:r>
          </a:p>
          <a:p>
            <a:pPr marL="0" indent="0">
              <a:buNone/>
            </a:pPr>
            <a:r>
              <a:rPr lang="en-US" dirty="0"/>
              <a:t> </a:t>
            </a:r>
          </a:p>
        </p:txBody>
      </p:sp>
    </p:spTree>
    <p:extLst>
      <p:ext uri="{BB962C8B-B14F-4D97-AF65-F5344CB8AC3E}">
        <p14:creationId xmlns:p14="http://schemas.microsoft.com/office/powerpoint/2010/main" val="380960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algebraic model</a:t>
            </a:r>
            <a:r>
              <a:rPr lang="en-US" sz="2000" dirty="0"/>
              <a:t> (3 of 5)</a:t>
            </a:r>
            <a:endParaRPr lang="en-US" dirty="0"/>
          </a:p>
        </p:txBody>
      </p:sp>
      <p:sp>
        <p:nvSpPr>
          <p:cNvPr id="6" name="Content Placeholder 5">
            <a:extLst>
              <a:ext uri="{FF2B5EF4-FFF2-40B4-BE49-F238E27FC236}">
                <a16:creationId xmlns:a16="http://schemas.microsoft.com/office/drawing/2014/main" id="{8305952D-B040-4939-842D-DF47058C7EF2}"/>
              </a:ext>
            </a:extLst>
          </p:cNvPr>
          <p:cNvSpPr>
            <a:spLocks noGrp="1"/>
          </p:cNvSpPr>
          <p:nvPr>
            <p:ph idx="1"/>
          </p:nvPr>
        </p:nvSpPr>
        <p:spPr/>
        <p:txBody>
          <a:bodyPr/>
          <a:lstStyle/>
          <a:p>
            <a:r>
              <a:rPr lang="en-US" dirty="0"/>
              <a:t>Constraints:</a:t>
            </a:r>
          </a:p>
          <a:p>
            <a:pPr lvl="1"/>
            <a:r>
              <a:rPr lang="en-US" dirty="0"/>
              <a:t>Limited assembling hours: used &lt;= available.</a:t>
            </a:r>
          </a:p>
          <a:p>
            <a:pPr marL="457200" lvl="1" indent="0">
              <a:buNone/>
            </a:pPr>
            <a:r>
              <a:rPr lang="en-US" dirty="0"/>
              <a:t>		5*x1 + 6*x2 &lt;= 10,000</a:t>
            </a:r>
          </a:p>
          <a:p>
            <a:pPr lvl="1"/>
            <a:r>
              <a:rPr lang="en-US" dirty="0"/>
              <a:t>Limited testing hours: used &lt;= available.</a:t>
            </a:r>
          </a:p>
          <a:p>
            <a:pPr marL="457200" lvl="1" indent="0">
              <a:buNone/>
            </a:pPr>
            <a:r>
              <a:rPr lang="en-US" dirty="0"/>
              <a:t>		x1 + 2*x2 &lt;= 3,000</a:t>
            </a:r>
          </a:p>
          <a:p>
            <a:pPr lvl="1"/>
            <a:r>
              <a:rPr lang="en-US" dirty="0"/>
              <a:t>Demand: production &lt;= demand.</a:t>
            </a:r>
          </a:p>
          <a:p>
            <a:pPr marL="457200" lvl="1" indent="0">
              <a:buNone/>
            </a:pPr>
            <a:r>
              <a:rPr lang="en-US" dirty="0"/>
              <a:t>     		x1 &lt;= 600; x2 &lt;= 1200</a:t>
            </a:r>
          </a:p>
          <a:p>
            <a:pPr lvl="1"/>
            <a:r>
              <a:rPr lang="en-US" dirty="0"/>
              <a:t>Non-negativity constraint.</a:t>
            </a:r>
          </a:p>
          <a:p>
            <a:pPr marL="457200" lvl="1" indent="0">
              <a:buNone/>
            </a:pPr>
            <a:r>
              <a:rPr lang="en-US" dirty="0"/>
              <a:t>		x1, x2 &gt;= 0.</a:t>
            </a:r>
          </a:p>
          <a:p>
            <a:pPr lvl="1"/>
            <a:endParaRPr lang="en-US" dirty="0"/>
          </a:p>
          <a:p>
            <a:pPr marL="0" indent="0">
              <a:buNone/>
            </a:pPr>
            <a:r>
              <a:rPr lang="en-US" dirty="0"/>
              <a:t> </a:t>
            </a:r>
          </a:p>
        </p:txBody>
      </p:sp>
    </p:spTree>
    <p:extLst>
      <p:ext uri="{BB962C8B-B14F-4D97-AF65-F5344CB8AC3E}">
        <p14:creationId xmlns:p14="http://schemas.microsoft.com/office/powerpoint/2010/main" val="176168411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algebraic model</a:t>
            </a:r>
            <a:r>
              <a:rPr lang="en-US" sz="2000" dirty="0"/>
              <a:t> (4 of 5)</a:t>
            </a:r>
            <a:endParaRPr lang="en-US" dirty="0"/>
          </a:p>
        </p:txBody>
      </p:sp>
      <p:pic>
        <p:nvPicPr>
          <p:cNvPr id="4" name="Content Placeholder 3">
            <a:extLst>
              <a:ext uri="{FF2B5EF4-FFF2-40B4-BE49-F238E27FC236}">
                <a16:creationId xmlns:a16="http://schemas.microsoft.com/office/drawing/2014/main" id="{FD112B2E-26D3-4A1E-B96D-E101ACF8A338}"/>
              </a:ext>
            </a:extLst>
          </p:cNvPr>
          <p:cNvPicPr>
            <a:picLocks noGrp="1" noChangeAspect="1"/>
          </p:cNvPicPr>
          <p:nvPr>
            <p:ph idx="1"/>
          </p:nvPr>
        </p:nvPicPr>
        <p:blipFill>
          <a:blip r:embed="rId2"/>
          <a:stretch>
            <a:fillRect/>
          </a:stretch>
        </p:blipFill>
        <p:spPr>
          <a:xfrm>
            <a:off x="228600" y="1524000"/>
            <a:ext cx="8586787" cy="4488331"/>
          </a:xfrm>
          <a:prstGeom prst="rect">
            <a:avLst/>
          </a:prstGeom>
        </p:spPr>
      </p:pic>
    </p:spTree>
    <p:extLst>
      <p:ext uri="{BB962C8B-B14F-4D97-AF65-F5344CB8AC3E}">
        <p14:creationId xmlns:p14="http://schemas.microsoft.com/office/powerpoint/2010/main" val="27638722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algebraic model</a:t>
            </a:r>
            <a:r>
              <a:rPr lang="en-US" sz="2000" dirty="0"/>
              <a:t> (5 of 5)</a:t>
            </a:r>
            <a:endParaRPr lang="en-US" dirty="0"/>
          </a:p>
        </p:txBody>
      </p:sp>
      <p:sp>
        <p:nvSpPr>
          <p:cNvPr id="3" name="Content Placeholder 2"/>
          <p:cNvSpPr>
            <a:spLocks noGrp="1"/>
          </p:cNvSpPr>
          <p:nvPr>
            <p:ph idx="1"/>
          </p:nvPr>
        </p:nvSpPr>
        <p:spPr/>
        <p:txBody>
          <a:bodyPr/>
          <a:lstStyle/>
          <a:p>
            <a:r>
              <a:rPr lang="en-US" sz="2600" dirty="0"/>
              <a:t>For many years, all LP problems were modeled this way in textbooks. In fact, many commercial LP computer packages are still written to accept LP problems in essentially this format. </a:t>
            </a:r>
          </a:p>
          <a:p>
            <a:r>
              <a:rPr lang="en-US" sz="2600" dirty="0"/>
              <a:t>Since around 1990, however, a more intuitive method of expressing LP problems has emerged. This method takes advantage of the power and flexibility of spreadsheets.</a:t>
            </a:r>
          </a:p>
          <a:p>
            <a:r>
              <a:rPr lang="en-US" sz="2600" dirty="0"/>
              <a:t>With the addition of Solver, spreadsheets have the ability to solve - that is, optimize - LP problems as well. </a:t>
            </a:r>
          </a:p>
        </p:txBody>
      </p:sp>
    </p:spTree>
    <p:extLst>
      <p:ext uri="{BB962C8B-B14F-4D97-AF65-F5344CB8AC3E}">
        <p14:creationId xmlns:p14="http://schemas.microsoft.com/office/powerpoint/2010/main" val="34975635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graphical solution</a:t>
            </a:r>
            <a:r>
              <a:rPr lang="en-US" sz="2000" dirty="0"/>
              <a:t> (1 of </a:t>
            </a:r>
            <a:r>
              <a:rPr lang="en-US" altLang="zh-CN" sz="2000" dirty="0"/>
              <a:t>3</a:t>
            </a:r>
            <a:r>
              <a:rPr lang="en-US" sz="2000" dirty="0"/>
              <a:t>)</a:t>
            </a:r>
          </a:p>
        </p:txBody>
      </p:sp>
      <p:sp>
        <p:nvSpPr>
          <p:cNvPr id="3" name="Content Placeholder 2"/>
          <p:cNvSpPr>
            <a:spLocks noGrp="1"/>
          </p:cNvSpPr>
          <p:nvPr>
            <p:ph idx="1"/>
          </p:nvPr>
        </p:nvSpPr>
        <p:spPr/>
        <p:txBody>
          <a:bodyPr/>
          <a:lstStyle/>
          <a:p>
            <a:r>
              <a:rPr lang="en-US" dirty="0"/>
              <a:t>When there are only two decision variables in an LP model, as there are in this product mix model, you can solve the problem graphically. </a:t>
            </a:r>
          </a:p>
          <a:p>
            <a:r>
              <a:rPr lang="en-US" dirty="0"/>
              <a:t>Although this graphical solution approach is not practical in most realistic optimization models – where there are many more than two decision variables – the graphical procedure illustrated here still yields important insights for general LP models.</a:t>
            </a:r>
          </a:p>
        </p:txBody>
      </p:sp>
    </p:spTree>
    <p:extLst>
      <p:ext uri="{BB962C8B-B14F-4D97-AF65-F5344CB8AC3E}">
        <p14:creationId xmlns:p14="http://schemas.microsoft.com/office/powerpoint/2010/main" val="32835697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graphical solution</a:t>
            </a:r>
            <a:r>
              <a:rPr lang="en-US" sz="2000" dirty="0"/>
              <a:t> (2 of </a:t>
            </a:r>
            <a:r>
              <a:rPr lang="en-US" altLang="zh-CN" sz="2000" dirty="0"/>
              <a:t>3</a:t>
            </a:r>
            <a:r>
              <a:rPr lang="en-US" sz="2000" dirty="0"/>
              <a:t>)</a:t>
            </a:r>
            <a:endParaRPr lang="en-US" dirty="0"/>
          </a:p>
        </p:txBody>
      </p:sp>
      <p:sp>
        <p:nvSpPr>
          <p:cNvPr id="3" name="Content Placeholder 2"/>
          <p:cNvSpPr>
            <a:spLocks noGrp="1"/>
          </p:cNvSpPr>
          <p:nvPr>
            <p:ph idx="1"/>
          </p:nvPr>
        </p:nvSpPr>
        <p:spPr/>
        <p:txBody>
          <a:bodyPr/>
          <a:lstStyle/>
          <a:p>
            <a:r>
              <a:rPr lang="en-US" dirty="0"/>
              <a:t>In general, if the two decision variables are labeled </a:t>
            </a:r>
            <a:r>
              <a:rPr lang="en-US" i="1" dirty="0"/>
              <a:t>x</a:t>
            </a:r>
            <a:r>
              <a:rPr lang="en-US" i="1" baseline="-25000" dirty="0"/>
              <a:t>1</a:t>
            </a:r>
            <a:r>
              <a:rPr lang="en-US" dirty="0"/>
              <a:t> and </a:t>
            </a:r>
            <a:r>
              <a:rPr lang="en-US" i="1" dirty="0"/>
              <a:t>x</a:t>
            </a:r>
            <a:r>
              <a:rPr lang="en-US" i="1" baseline="-25000" dirty="0"/>
              <a:t>2</a:t>
            </a:r>
            <a:r>
              <a:rPr lang="en-US" dirty="0"/>
              <a:t>, then the steps of the method are to express the constraints and the objective in terms of </a:t>
            </a:r>
            <a:r>
              <a:rPr lang="en-US" i="1" dirty="0"/>
              <a:t>x</a:t>
            </a:r>
            <a:r>
              <a:rPr lang="en-US" i="1" baseline="-25000" dirty="0"/>
              <a:t>1</a:t>
            </a:r>
            <a:r>
              <a:rPr lang="en-US" dirty="0"/>
              <a:t> and </a:t>
            </a:r>
            <a:r>
              <a:rPr lang="en-US" i="1" dirty="0"/>
              <a:t>x</a:t>
            </a:r>
            <a:r>
              <a:rPr lang="en-US" i="1" baseline="-25000" dirty="0"/>
              <a:t>2</a:t>
            </a:r>
            <a:r>
              <a:rPr lang="en-US" dirty="0"/>
              <a:t>, graph the constraints to find the feasible region, and then move the objective through the feasible region until it is optimized.</a:t>
            </a:r>
          </a:p>
        </p:txBody>
      </p:sp>
    </p:spTree>
    <p:extLst>
      <p:ext uri="{BB962C8B-B14F-4D97-AF65-F5344CB8AC3E}">
        <p14:creationId xmlns:p14="http://schemas.microsoft.com/office/powerpoint/2010/main" val="1571420064"/>
      </p:ext>
    </p:extLst>
  </p:cSld>
  <p:clrMapOvr>
    <a:masterClrMapping/>
  </p:clrMapOvr>
  <p:transition spd="med"/>
</p:sld>
</file>

<file path=ppt/theme/theme1.xml><?xml version="1.0" encoding="utf-8"?>
<a:theme xmlns:a="http://schemas.openxmlformats.org/drawingml/2006/main" name="1_6e theme">
  <a:themeElements>
    <a:clrScheme name="1_PMS3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PMS3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PMS3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MS3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MS3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MS3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MS3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MS3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MS3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MS3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MS3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MS3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MS3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MS3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439542D2-1A54-4756-976E-DFFE4E596374}" vid="{11BF9109-50DA-4EAB-BD3E-ABBA227335A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3099</TotalTime>
  <Words>2588</Words>
  <Application>Microsoft Office PowerPoint</Application>
  <PresentationFormat>On-screen Show (4:3)</PresentationFormat>
  <Paragraphs>155</Paragraphs>
  <Slides>34</Slides>
  <Notes>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8" baseType="lpstr">
      <vt:lpstr>Arial</vt:lpstr>
      <vt:lpstr>Times New Roman</vt:lpstr>
      <vt:lpstr>1_6e theme</vt:lpstr>
      <vt:lpstr>Image</vt:lpstr>
      <vt:lpstr>Chapter 3</vt:lpstr>
      <vt:lpstr>A two-variable product mix model</vt:lpstr>
      <vt:lpstr>An algebraic model (1 of 5)</vt:lpstr>
      <vt:lpstr>An algebraic model (2 of 5)</vt:lpstr>
      <vt:lpstr>An algebraic model (3 of 5)</vt:lpstr>
      <vt:lpstr>An algebraic model (4 of 5)</vt:lpstr>
      <vt:lpstr>An algebraic model (5 of 5)</vt:lpstr>
      <vt:lpstr>A graphical solution (1 of 3)</vt:lpstr>
      <vt:lpstr>A graphical solution (2 of 3)</vt:lpstr>
      <vt:lpstr>A graphical solution (3 of 3)</vt:lpstr>
      <vt:lpstr>Graphical solutions in general</vt:lpstr>
      <vt:lpstr>A spreadsheet model (1 of 6)</vt:lpstr>
      <vt:lpstr>A spreadsheet model (2 of 6)</vt:lpstr>
      <vt:lpstr>A spreadsheet model (3 of 6)</vt:lpstr>
      <vt:lpstr>A spreadsheet model (4 of 6)</vt:lpstr>
      <vt:lpstr>A spreadsheet model (5 of 6)</vt:lpstr>
      <vt:lpstr>A spreadsheet model (6 of 6)</vt:lpstr>
      <vt:lpstr>Overview of the solution process (1 of 2)</vt:lpstr>
      <vt:lpstr>Overview of the solution process (2 of 2)</vt:lpstr>
      <vt:lpstr>Where do numbers come from?</vt:lpstr>
      <vt:lpstr>Developing the spreadsheet model (1 of 5)</vt:lpstr>
      <vt:lpstr>Developing the spreadsheet model (2 of 5)</vt:lpstr>
      <vt:lpstr>Developing the spreadsheet model (3 of 5)</vt:lpstr>
      <vt:lpstr>Developing the spreadsheet model (4 of 5)</vt:lpstr>
      <vt:lpstr>Developing the spreadsheet model (5 of 5)</vt:lpstr>
      <vt:lpstr>Experimenting with Possible Solutions (1 of 2)</vt:lpstr>
      <vt:lpstr>Experimenting with Possible Solutions (2 of 2)</vt:lpstr>
      <vt:lpstr>Using Solver (1 of 2)</vt:lpstr>
      <vt:lpstr>Using Solver (1 of 2)</vt:lpstr>
      <vt:lpstr>Using Solver (1 of 2)</vt:lpstr>
      <vt:lpstr>Using Solver (2 of 2)</vt:lpstr>
      <vt:lpstr>Typical solutions (1 of 2)</vt:lpstr>
      <vt:lpstr>Typical solutions (2 of 2)</vt:lpstr>
      <vt:lpstr>Next: Sensitivity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2.3</dc:title>
  <dc:creator>Lisa Veloz</dc:creator>
  <cp:lastModifiedBy>Jia Guo</cp:lastModifiedBy>
  <cp:revision>217</cp:revision>
  <dcterms:created xsi:type="dcterms:W3CDTF">1998-12-17T02:52:30Z</dcterms:created>
  <dcterms:modified xsi:type="dcterms:W3CDTF">2020-06-04T18:40:15Z</dcterms:modified>
</cp:coreProperties>
</file>