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3" r:id="rId1"/>
  </p:sldMasterIdLst>
  <p:notesMasterIdLst>
    <p:notesMasterId r:id="rId8"/>
  </p:notesMasterIdLst>
  <p:handoutMasterIdLst>
    <p:handoutMasterId r:id="rId9"/>
  </p:handoutMasterIdLst>
  <p:sldIdLst>
    <p:sldId id="256" r:id="rId2"/>
    <p:sldId id="329" r:id="rId3"/>
    <p:sldId id="403" r:id="rId4"/>
    <p:sldId id="330" r:id="rId5"/>
    <p:sldId id="332" r:id="rId6"/>
    <p:sldId id="40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264B"/>
    <a:srgbClr val="333399"/>
    <a:srgbClr val="114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9496" autoAdjust="0"/>
  </p:normalViewPr>
  <p:slideViewPr>
    <p:cSldViewPr>
      <p:cViewPr varScale="1">
        <p:scale>
          <a:sx n="79" d="100"/>
          <a:sy n="79" d="100"/>
        </p:scale>
        <p:origin x="1567" y="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"/>
    </p:cViewPr>
  </p:sorterViewPr>
  <p:notesViewPr>
    <p:cSldViewPr>
      <p:cViewPr varScale="1">
        <p:scale>
          <a:sx n="41" d="100"/>
          <a:sy n="41" d="100"/>
        </p:scale>
        <p:origin x="-138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17270A2-E9D9-4AB3-8EC0-B2608C5D9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4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5C22A51-4014-4645-9D52-A49C8F0AE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64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1DDBDF-AEB7-4D1B-84B3-329C978A8950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2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6858000" cy="914400"/>
          </a:xfrm>
        </p:spPr>
        <p:txBody>
          <a:bodyPr/>
          <a:lstStyle>
            <a:lvl1pPr>
              <a:defRPr sz="4400">
                <a:solidFill>
                  <a:srgbClr val="7C20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76600"/>
            <a:ext cx="6858000" cy="1828800"/>
          </a:xfrm>
        </p:spPr>
        <p:txBody>
          <a:bodyPr/>
          <a:lstStyle>
            <a:lvl1pPr marL="0" indent="0" algn="l">
              <a:buFontTx/>
              <a:buNone/>
              <a:defRPr sz="3600"/>
            </a:lvl1pPr>
          </a:lstStyle>
          <a:p>
            <a:r>
              <a:rPr lang="en-US" dirty="0"/>
              <a:t>Click to edit Master subtitle style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0" y="0"/>
          <a:ext cx="13795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6" name="Image" r:id="rId3" imgW="5752381" imgH="4977778" progId="">
                  <p:embed/>
                </p:oleObj>
              </mc:Choice>
              <mc:Fallback>
                <p:oleObj name="Image" r:id="rId3" imgW="5752381" imgH="4977778" progId="">
                  <p:embed/>
                  <p:pic>
                    <p:nvPicPr>
                      <p:cNvPr id="839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7953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1377950" y="0"/>
            <a:ext cx="7766050" cy="1192213"/>
          </a:xfrm>
          <a:prstGeom prst="rect">
            <a:avLst/>
          </a:prstGeom>
          <a:solidFill>
            <a:srgbClr val="1148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54001" y="6215082"/>
            <a:ext cx="2807208" cy="384048"/>
          </a:xfrm>
        </p:spPr>
        <p:txBody>
          <a:bodyPr/>
          <a:lstStyle>
            <a:lvl1pPr marL="0" indent="0">
              <a:buNone/>
              <a:defRPr sz="1200">
                <a:solidFill>
                  <a:srgbClr val="7C204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4495800" y="6215082"/>
            <a:ext cx="4434840" cy="384048"/>
          </a:xfrm>
        </p:spPr>
        <p:txBody>
          <a:bodyPr/>
          <a:lstStyle>
            <a:lvl1pPr marL="0" indent="0">
              <a:buNone/>
              <a:defRPr sz="1200">
                <a:solidFill>
                  <a:srgbClr val="7C204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621436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10611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871775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92985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0661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95250"/>
            <a:ext cx="2200275" cy="5859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213" y="95250"/>
            <a:ext cx="6450012" cy="5859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742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C20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319352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C20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3" y="1428751"/>
            <a:ext cx="8586787" cy="2228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03213" y="3810000"/>
            <a:ext cx="8586787" cy="2228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8620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C20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3" y="1428751"/>
            <a:ext cx="8586787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03213" y="2679701"/>
            <a:ext cx="8586787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303213" y="3930651"/>
            <a:ext cx="8586787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303213" y="5181600"/>
            <a:ext cx="8586787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20068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971800"/>
            <a:ext cx="6858000" cy="914400"/>
          </a:xfrm>
        </p:spPr>
        <p:txBody>
          <a:bodyPr/>
          <a:lstStyle>
            <a:lvl1pPr algn="ctr">
              <a:defRPr sz="5000">
                <a:solidFill>
                  <a:srgbClr val="7C20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0" y="0"/>
          <a:ext cx="13795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0" name="Image" r:id="rId3" imgW="5752381" imgH="4977778" progId="">
                  <p:embed/>
                </p:oleObj>
              </mc:Choice>
              <mc:Fallback>
                <p:oleObj name="Image" r:id="rId3" imgW="5752381" imgH="4977778" progId="">
                  <p:embed/>
                  <p:pic>
                    <p:nvPicPr>
                      <p:cNvPr id="839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7953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1377950" y="0"/>
            <a:ext cx="7766050" cy="1192213"/>
          </a:xfrm>
          <a:prstGeom prst="rect">
            <a:avLst/>
          </a:prstGeom>
          <a:solidFill>
            <a:srgbClr val="1148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4333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167389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3213" y="1428750"/>
            <a:ext cx="4216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013" y="1428750"/>
            <a:ext cx="42179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032068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678886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58377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DE1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95250"/>
            <a:ext cx="7629525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428750"/>
            <a:ext cx="85867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1187450"/>
            <a:ext cx="42863" cy="5670550"/>
          </a:xfrm>
          <a:prstGeom prst="rect">
            <a:avLst/>
          </a:prstGeom>
          <a:solidFill>
            <a:srgbClr val="1148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9101138" y="0"/>
            <a:ext cx="42862" cy="6858000"/>
          </a:xfrm>
          <a:prstGeom prst="rect">
            <a:avLst/>
          </a:prstGeom>
          <a:solidFill>
            <a:srgbClr val="1148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 rot="5400000">
            <a:off x="4548981" y="2266157"/>
            <a:ext cx="46037" cy="9144000"/>
          </a:xfrm>
          <a:prstGeom prst="rect">
            <a:avLst/>
          </a:prstGeom>
          <a:solidFill>
            <a:srgbClr val="1148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 rot="5400000">
            <a:off x="5230019" y="-3867944"/>
            <a:ext cx="46038" cy="7781925"/>
          </a:xfrm>
          <a:prstGeom prst="rect">
            <a:avLst/>
          </a:prstGeom>
          <a:solidFill>
            <a:srgbClr val="1148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0" y="0"/>
          <a:ext cx="13795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2" name="Image" r:id="rId17" imgW="5752381" imgH="4977778" progId="">
                  <p:embed/>
                </p:oleObj>
              </mc:Choice>
              <mc:Fallback>
                <p:oleObj name="Image" r:id="rId17" imgW="5752381" imgH="4977778" progId="">
                  <p:embed/>
                  <p:pic>
                    <p:nvPicPr>
                      <p:cNvPr id="829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7953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6067425" y="6245225"/>
            <a:ext cx="28067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400" dirty="0">
              <a:solidFill>
                <a:srgbClr val="92264B"/>
              </a:solidFill>
            </a:endParaRP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 bwMode="auto">
          <a:xfrm>
            <a:off x="4495800" y="6215082"/>
            <a:ext cx="443391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C204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2019 Cengage. May not be scanned, copied or duplicated, or posted to a publicly accessible website, in whole or in part.</a:t>
            </a:r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 bwMode="auto">
          <a:xfrm>
            <a:off x="254001" y="6215082"/>
            <a:ext cx="280829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C204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Winston/Albright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C204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Practical Management Science, 6e</a:t>
            </a:r>
          </a:p>
        </p:txBody>
      </p:sp>
    </p:spTree>
    <p:extLst>
      <p:ext uri="{BB962C8B-B14F-4D97-AF65-F5344CB8AC3E}">
        <p14:creationId xmlns:p14="http://schemas.microsoft.com/office/powerpoint/2010/main" val="177251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ransition spd="med"/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C204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2264B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2264B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2264B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2264B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2264B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2264B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2264B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2264B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C2040"/>
        </a:buClr>
        <a:buFont typeface="Arial" panose="020B0604020202020204" pitchFamily="34" charset="0"/>
        <a:buChar char="•"/>
        <a:defRPr sz="2800">
          <a:solidFill>
            <a:srgbClr val="11488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C2040"/>
        </a:buClr>
        <a:buFont typeface="Arial" panose="020B0604020202020204" pitchFamily="34" charset="0"/>
        <a:buChar char="•"/>
        <a:defRPr sz="2400">
          <a:solidFill>
            <a:srgbClr val="11488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C2040"/>
        </a:buClr>
        <a:buFont typeface="Arial" panose="020B0604020202020204" pitchFamily="34" charset="0"/>
        <a:buChar char="•"/>
        <a:defRPr sz="2000">
          <a:solidFill>
            <a:srgbClr val="11488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C2040"/>
        </a:buClr>
        <a:buFont typeface="Arial" panose="020B0604020202020204" pitchFamily="34" charset="0"/>
        <a:buChar char="•"/>
        <a:defRPr>
          <a:solidFill>
            <a:srgbClr val="11488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C2040"/>
        </a:buClr>
        <a:buFont typeface="Arial" panose="020B0604020202020204" pitchFamily="34" charset="0"/>
        <a:buChar char="•"/>
        <a:defRPr>
          <a:solidFill>
            <a:srgbClr val="11488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2264B"/>
        </a:buClr>
        <a:buChar char="»"/>
        <a:defRPr>
          <a:solidFill>
            <a:srgbClr val="11488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2264B"/>
        </a:buClr>
        <a:buChar char="»"/>
        <a:defRPr>
          <a:solidFill>
            <a:srgbClr val="11488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2264B"/>
        </a:buClr>
        <a:buChar char="»"/>
        <a:defRPr>
          <a:solidFill>
            <a:srgbClr val="11488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2264B"/>
        </a:buClr>
        <a:buChar char="»"/>
        <a:defRPr>
          <a:solidFill>
            <a:srgbClr val="1148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Optimization Modeling</a:t>
            </a:r>
          </a:p>
        </p:txBody>
      </p:sp>
      <p:sp>
        <p:nvSpPr>
          <p:cNvPr id="2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defRPr/>
            </a:pPr>
            <a:r>
              <a:rPr lang="en-US" kern="1200" dirty="0">
                <a:latin typeface="Arial" charset="0"/>
              </a:rPr>
              <a:t>Winston/Albright </a:t>
            </a:r>
          </a:p>
          <a:p>
            <a:pPr lvl="0">
              <a:spcBef>
                <a:spcPct val="0"/>
              </a:spcBef>
              <a:buClrTx/>
              <a:defRPr/>
            </a:pPr>
            <a:r>
              <a:rPr lang="en-US" i="1" kern="1200" dirty="0">
                <a:latin typeface="Arial" charset="0"/>
              </a:rPr>
              <a:t>Practical Management Science, 6e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kern="1200" dirty="0">
                <a:latin typeface="Arial" charset="0"/>
              </a:rPr>
              <a:t>© 2019 Cengage. May not be scanned, copied or duplicated, or posted to a publicly accessible website, in whole or in part.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Solver’s sensitivity report</a:t>
            </a:r>
            <a:r>
              <a:rPr lang="en-US" sz="2000" dirty="0"/>
              <a:t>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Solver offers you the option to obtain a sensitivity report.</a:t>
            </a:r>
          </a:p>
          <a:p>
            <a:r>
              <a:rPr lang="en-US" dirty="0"/>
              <a:t>The report is based on a well-established theory of sensitivity analysis in optimization models. </a:t>
            </a:r>
          </a:p>
          <a:p>
            <a:r>
              <a:rPr lang="en-US" dirty="0"/>
              <a:t>Solver’s sensitivity report performs two types of sensitivity analysis: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coefficients of the objectives.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right sides of the constraints.</a:t>
            </a:r>
          </a:p>
        </p:txBody>
      </p:sp>
    </p:spTree>
    <p:extLst>
      <p:ext uri="{BB962C8B-B14F-4D97-AF65-F5344CB8AC3E}">
        <p14:creationId xmlns:p14="http://schemas.microsoft.com/office/powerpoint/2010/main" val="26192133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algebraic model</a:t>
            </a:r>
            <a:r>
              <a:rPr lang="en-US" sz="2000" dirty="0"/>
              <a:t> (4 of 5)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112B2E-26D3-4A1E-B96D-E101ACF8A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24000"/>
            <a:ext cx="8586787" cy="44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722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Solver’s sensitivity report</a:t>
            </a:r>
            <a:r>
              <a:rPr lang="en-US" sz="2000" dirty="0"/>
              <a:t> (2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On the Solver run, a sensitivity report is requested in Solver’s final dialog box.</a:t>
            </a:r>
          </a:p>
          <a:p>
            <a:r>
              <a:rPr lang="en-US" sz="2600" dirty="0"/>
              <a:t>The sensitivity report appears on a new worksheet, and contains two sections.</a:t>
            </a:r>
          </a:p>
          <a:p>
            <a:pPr lvl="1"/>
            <a:r>
              <a:rPr lang="en-US" sz="2200" dirty="0"/>
              <a:t>The top section is for sensitivity to changes in the coefficients. Each row in this section indicates how the optimal solution changes if one of these coefficients changes.</a:t>
            </a:r>
          </a:p>
          <a:p>
            <a:pPr lvl="1"/>
            <a:r>
              <a:rPr lang="en-US" sz="2200" dirty="0"/>
              <a:t>The bottom section is for sensitivity to changes in the right sides. Each row in this section indicates how the optimal solution changes if one of these availabilities changes.</a:t>
            </a:r>
          </a:p>
        </p:txBody>
      </p:sp>
    </p:spTree>
    <p:extLst>
      <p:ext uri="{BB962C8B-B14F-4D97-AF65-F5344CB8AC3E}">
        <p14:creationId xmlns:p14="http://schemas.microsoft.com/office/powerpoint/2010/main" val="18981085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Solver’s sensitivity report</a:t>
            </a:r>
            <a:r>
              <a:rPr lang="en-US" sz="2000" dirty="0"/>
              <a:t>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reduced costs </a:t>
            </a:r>
            <a:r>
              <a:rPr lang="en-US" dirty="0"/>
              <a:t>in the second column indicate, in general, how much the objective coefficient of a decision variable that is currently 0 or at its upper bound must change before the variable changes.</a:t>
            </a:r>
          </a:p>
          <a:p>
            <a:r>
              <a:rPr lang="en-US" dirty="0"/>
              <a:t>Each row in the bottom section corresponds to a constraint, although upper bound constraints on changing cells are omitted in this section. </a:t>
            </a:r>
          </a:p>
          <a:p>
            <a:r>
              <a:rPr lang="en-US" dirty="0"/>
              <a:t>A </a:t>
            </a:r>
            <a:r>
              <a:rPr lang="en-US" b="1" i="1" dirty="0"/>
              <a:t>shadow price </a:t>
            </a:r>
            <a:r>
              <a:rPr lang="en-US" dirty="0"/>
              <a:t>indicates the change in the optimal value of the objective when the right side of some constraint changes by one unit.</a:t>
            </a:r>
          </a:p>
        </p:txBody>
      </p:sp>
    </p:spTree>
    <p:extLst>
      <p:ext uri="{BB962C8B-B14F-4D97-AF65-F5344CB8AC3E}">
        <p14:creationId xmlns:p14="http://schemas.microsoft.com/office/powerpoint/2010/main" val="162375840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9A0F-25A7-4EE8-8EC3-D54E44CB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Properties of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530B-C525-434E-AAB0-56ADD2C2D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937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6e theme">
  <a:themeElements>
    <a:clrScheme name="1_PMS3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MS3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MS3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MS3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MS3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MS3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MS3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MS3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MS3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MS3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MS3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MS3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MS3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MS3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439542D2-1A54-4756-976E-DFFE4E596374}" vid="{11BF9109-50DA-4EAB-BD3E-ABBA227335A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3116</TotalTime>
  <Words>308</Words>
  <Application>Microsoft Office PowerPoint</Application>
  <PresentationFormat>On-screen Show (4:3)</PresentationFormat>
  <Paragraphs>23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1_6e theme</vt:lpstr>
      <vt:lpstr>Image</vt:lpstr>
      <vt:lpstr>Chapter 3</vt:lpstr>
      <vt:lpstr>Solver’s sensitivity report (1 of 3)</vt:lpstr>
      <vt:lpstr>An algebraic model (4 of 5)</vt:lpstr>
      <vt:lpstr>Solver’s sensitivity report (2 of 3)</vt:lpstr>
      <vt:lpstr>Solver’s sensitivity report (3 of 3)</vt:lpstr>
      <vt:lpstr>Next: Properties of Linear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2.3</dc:title>
  <dc:creator>Lisa Veloz</dc:creator>
  <cp:lastModifiedBy>Jia Guo</cp:lastModifiedBy>
  <cp:revision>221</cp:revision>
  <dcterms:created xsi:type="dcterms:W3CDTF">1998-12-17T02:52:30Z</dcterms:created>
  <dcterms:modified xsi:type="dcterms:W3CDTF">2020-06-04T19:02:51Z</dcterms:modified>
</cp:coreProperties>
</file>