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3" r:id="rId1"/>
  </p:sldMasterIdLst>
  <p:notesMasterIdLst>
    <p:notesMasterId r:id="rId14"/>
  </p:notesMasterIdLst>
  <p:handoutMasterIdLst>
    <p:handoutMasterId r:id="rId15"/>
  </p:handoutMasterIdLst>
  <p:sldIdLst>
    <p:sldId id="256" r:id="rId2"/>
    <p:sldId id="346" r:id="rId3"/>
    <p:sldId id="347" r:id="rId4"/>
    <p:sldId id="348" r:id="rId5"/>
    <p:sldId id="350" r:id="rId6"/>
    <p:sldId id="400" r:id="rId7"/>
    <p:sldId id="351" r:id="rId8"/>
    <p:sldId id="352" r:id="rId9"/>
    <p:sldId id="353" r:id="rId10"/>
    <p:sldId id="354" r:id="rId11"/>
    <p:sldId id="355" r:id="rId12"/>
    <p:sldId id="388"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264B"/>
    <a:srgbClr val="333399"/>
    <a:srgbClr val="1148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89496" autoAdjust="0"/>
  </p:normalViewPr>
  <p:slideViewPr>
    <p:cSldViewPr>
      <p:cViewPr>
        <p:scale>
          <a:sx n="75" d="100"/>
          <a:sy n="75" d="100"/>
        </p:scale>
        <p:origin x="1675" y="1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2"/>
    </p:cViewPr>
  </p:sorterViewPr>
  <p:notesViewPr>
    <p:cSldViewPr>
      <p:cViewPr varScale="1">
        <p:scale>
          <a:sx n="41" d="100"/>
          <a:sy n="41" d="100"/>
        </p:scale>
        <p:origin x="-138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smtClean="0">
                <a:latin typeface="Times New Roman" pitchFamily="18" charset="0"/>
              </a:defRPr>
            </a:lvl1pPr>
          </a:lstStyle>
          <a:p>
            <a:pPr>
              <a:defRPr/>
            </a:pPr>
            <a:endParaRPr lang="en-US"/>
          </a:p>
        </p:txBody>
      </p:sp>
      <p:sp>
        <p:nvSpPr>
          <p:cNvPr id="16387" name="Rectangle 3"/>
          <p:cNvSpPr>
            <a:spLocks noGrp="1" noChangeArrowheads="1"/>
          </p:cNvSpPr>
          <p:nvPr>
            <p:ph type="dt" sz="quarter"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smtClean="0">
                <a:latin typeface="Times New Roman" pitchFamily="18" charset="0"/>
              </a:defRPr>
            </a:lvl1pPr>
          </a:lstStyle>
          <a:p>
            <a:pPr>
              <a:defRPr/>
            </a:pPr>
            <a:endParaRPr lang="en-US"/>
          </a:p>
        </p:txBody>
      </p:sp>
      <p:sp>
        <p:nvSpPr>
          <p:cNvPr id="16388" name="Rectangle 4"/>
          <p:cNvSpPr>
            <a:spLocks noGrp="1" noChangeArrowheads="1"/>
          </p:cNvSpPr>
          <p:nvPr>
            <p:ph type="ftr" sz="quarter" idx="2"/>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smtClean="0">
                <a:latin typeface="Times New Roman" pitchFamily="18" charset="0"/>
              </a:defRPr>
            </a:lvl1pPr>
          </a:lstStyle>
          <a:p>
            <a:pPr>
              <a:defRPr/>
            </a:pPr>
            <a:endParaRPr lang="en-US"/>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Times New Roman" pitchFamily="18" charset="0"/>
              </a:defRPr>
            </a:lvl1pPr>
          </a:lstStyle>
          <a:p>
            <a:pPr>
              <a:defRPr/>
            </a:pPr>
            <a:fld id="{517270A2-E9D9-4AB3-8EC0-B2608C5D98EB}" type="slidenum">
              <a:rPr lang="en-US"/>
              <a:pPr>
                <a:defRPr/>
              </a:pPr>
              <a:t>‹#›</a:t>
            </a:fld>
            <a:endParaRPr lang="en-US"/>
          </a:p>
        </p:txBody>
      </p:sp>
    </p:spTree>
    <p:extLst>
      <p:ext uri="{BB962C8B-B14F-4D97-AF65-F5344CB8AC3E}">
        <p14:creationId xmlns:p14="http://schemas.microsoft.com/office/powerpoint/2010/main" val="2564046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smtClean="0">
                <a:latin typeface="Times New Roman" pitchFamily="18" charset="0"/>
              </a:defRPr>
            </a:lvl1pPr>
          </a:lstStyle>
          <a:p>
            <a:pPr>
              <a:defRPr/>
            </a:pPr>
            <a:endParaRPr lang="en-US"/>
          </a:p>
        </p:txBody>
      </p:sp>
      <p:sp>
        <p:nvSpPr>
          <p:cNvPr id="5123" name="Rectangle 3"/>
          <p:cNvSpPr>
            <a:spLocks noGrp="1" noChangeArrowheads="1"/>
          </p:cNvSpPr>
          <p:nvPr>
            <p:ph type="dt"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smtClean="0">
                <a:latin typeface="Times New Roman" pitchFamily="18" charset="0"/>
              </a:defRPr>
            </a:lvl1pPr>
          </a:lstStyle>
          <a:p>
            <a:pPr>
              <a:defRPr/>
            </a:pPr>
            <a:endParaRPr lang="en-US"/>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smtClean="0">
                <a:latin typeface="Times New Roman" pitchFamily="18" charset="0"/>
              </a:defRPr>
            </a:lvl1pPr>
          </a:lstStyle>
          <a:p>
            <a:pPr>
              <a:defRPr/>
            </a:pPr>
            <a:endParaRPr lang="en-US"/>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Times New Roman" pitchFamily="18" charset="0"/>
              </a:defRPr>
            </a:lvl1pPr>
          </a:lstStyle>
          <a:p>
            <a:pPr>
              <a:defRPr/>
            </a:pPr>
            <a:fld id="{85C22A51-4014-4645-9D52-A49C8F0AEA84}" type="slidenum">
              <a:rPr lang="en-US"/>
              <a:pPr>
                <a:defRPr/>
              </a:pPr>
              <a:t>‹#›</a:t>
            </a:fld>
            <a:endParaRPr lang="en-US"/>
          </a:p>
        </p:txBody>
      </p:sp>
    </p:spTree>
    <p:extLst>
      <p:ext uri="{BB962C8B-B14F-4D97-AF65-F5344CB8AC3E}">
        <p14:creationId xmlns:p14="http://schemas.microsoft.com/office/powerpoint/2010/main" val="1133064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0D1DDBDF-AEB7-4D1B-84B3-329C978A8950}" type="slidenum">
              <a:rPr lang="en-US"/>
              <a:pPr/>
              <a:t>1</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975023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0D1DDBDF-AEB7-4D1B-84B3-329C978A8950}" type="slidenum">
              <a:rPr lang="en-US"/>
              <a:pPr/>
              <a:t>12</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35931831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tle Slide">
    <p:spTree>
      <p:nvGrpSpPr>
        <p:cNvPr id="1" name=""/>
        <p:cNvGrpSpPr/>
        <p:nvPr/>
      </p:nvGrpSpPr>
      <p:grpSpPr>
        <a:xfrm>
          <a:off x="0" y="0"/>
          <a:ext cx="0" cy="0"/>
          <a:chOff x="0" y="0"/>
          <a:chExt cx="0" cy="0"/>
        </a:xfrm>
      </p:grpSpPr>
      <p:sp>
        <p:nvSpPr>
          <p:cNvPr id="83970" name="Rectangle 2"/>
          <p:cNvSpPr>
            <a:spLocks noGrp="1" noChangeArrowheads="1"/>
          </p:cNvSpPr>
          <p:nvPr>
            <p:ph type="ctrTitle"/>
          </p:nvPr>
        </p:nvSpPr>
        <p:spPr>
          <a:xfrm>
            <a:off x="685800" y="2286000"/>
            <a:ext cx="6858000" cy="914400"/>
          </a:xfrm>
        </p:spPr>
        <p:txBody>
          <a:bodyPr/>
          <a:lstStyle>
            <a:lvl1pPr>
              <a:defRPr sz="4400">
                <a:solidFill>
                  <a:srgbClr val="7C2040"/>
                </a:solidFill>
              </a:defRPr>
            </a:lvl1pPr>
          </a:lstStyle>
          <a:p>
            <a:r>
              <a:rPr lang="en-US" dirty="0"/>
              <a:t>Click to edit Master title style</a:t>
            </a:r>
          </a:p>
        </p:txBody>
      </p:sp>
      <p:sp>
        <p:nvSpPr>
          <p:cNvPr id="83971" name="Rectangle 3"/>
          <p:cNvSpPr>
            <a:spLocks noGrp="1" noChangeArrowheads="1"/>
          </p:cNvSpPr>
          <p:nvPr>
            <p:ph type="subTitle" idx="1"/>
          </p:nvPr>
        </p:nvSpPr>
        <p:spPr>
          <a:xfrm>
            <a:off x="685800" y="3276600"/>
            <a:ext cx="6858000" cy="1828800"/>
          </a:xfrm>
        </p:spPr>
        <p:txBody>
          <a:bodyPr/>
          <a:lstStyle>
            <a:lvl1pPr marL="0" indent="0" algn="l">
              <a:buFontTx/>
              <a:buNone/>
              <a:defRPr sz="3600"/>
            </a:lvl1pPr>
          </a:lstStyle>
          <a:p>
            <a:r>
              <a:rPr lang="en-US" dirty="0"/>
              <a:t>Click to edit Master subtitle style</a:t>
            </a:r>
          </a:p>
        </p:txBody>
      </p:sp>
      <p:graphicFrame>
        <p:nvGraphicFramePr>
          <p:cNvPr id="83972" name="Object 4"/>
          <p:cNvGraphicFramePr>
            <a:graphicFrameLocks noChangeAspect="1"/>
          </p:cNvGraphicFramePr>
          <p:nvPr/>
        </p:nvGraphicFramePr>
        <p:xfrm>
          <a:off x="0" y="0"/>
          <a:ext cx="1379538" cy="1193800"/>
        </p:xfrm>
        <a:graphic>
          <a:graphicData uri="http://schemas.openxmlformats.org/presentationml/2006/ole">
            <mc:AlternateContent xmlns:mc="http://schemas.openxmlformats.org/markup-compatibility/2006">
              <mc:Choice xmlns:v="urn:schemas-microsoft-com:vml" Requires="v">
                <p:oleObj spid="_x0000_s38956" name="Image" r:id="rId3" imgW="5752381" imgH="4977778" progId="">
                  <p:embed/>
                </p:oleObj>
              </mc:Choice>
              <mc:Fallback>
                <p:oleObj name="Image" r:id="rId3" imgW="5752381" imgH="4977778" progId="">
                  <p:embed/>
                  <p:pic>
                    <p:nvPicPr>
                      <p:cNvPr id="8397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79538" cy="119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973" name="Rectangle 5"/>
          <p:cNvSpPr>
            <a:spLocks noChangeArrowheads="1"/>
          </p:cNvSpPr>
          <p:nvPr/>
        </p:nvSpPr>
        <p:spPr bwMode="auto">
          <a:xfrm>
            <a:off x="1377950" y="0"/>
            <a:ext cx="7766050" cy="1192213"/>
          </a:xfrm>
          <a:prstGeom prst="rect">
            <a:avLst/>
          </a:prstGeom>
          <a:solidFill>
            <a:srgbClr val="114880"/>
          </a:solidFill>
          <a:ln w="9525">
            <a:noFill/>
            <a:miter lim="800000"/>
            <a:headEnd/>
            <a:tailEnd/>
          </a:ln>
          <a:effectLst/>
        </p:spPr>
        <p:txBody>
          <a:bodyPr wrap="none" anchor="ctr"/>
          <a:lstStyle/>
          <a:p>
            <a:endParaRPr lang="en-US" dirty="0"/>
          </a:p>
        </p:txBody>
      </p:sp>
      <p:sp>
        <p:nvSpPr>
          <p:cNvPr id="17" name="Text Placeholder 16"/>
          <p:cNvSpPr>
            <a:spLocks noGrp="1"/>
          </p:cNvSpPr>
          <p:nvPr>
            <p:ph type="body" sz="quarter" idx="10"/>
          </p:nvPr>
        </p:nvSpPr>
        <p:spPr>
          <a:xfrm>
            <a:off x="254001" y="6215082"/>
            <a:ext cx="2807208" cy="384048"/>
          </a:xfrm>
        </p:spPr>
        <p:txBody>
          <a:bodyPr/>
          <a:lstStyle>
            <a:lvl1pPr marL="0" indent="0">
              <a:buNone/>
              <a:defRPr sz="1200">
                <a:solidFill>
                  <a:srgbClr val="7C2040"/>
                </a:solidFill>
              </a:defRPr>
            </a:lvl1pPr>
          </a:lstStyle>
          <a:p>
            <a:pPr lvl="0"/>
            <a:r>
              <a:rPr lang="en-US" dirty="0"/>
              <a:t>Click to edit Master text styles</a:t>
            </a:r>
          </a:p>
        </p:txBody>
      </p:sp>
      <p:sp>
        <p:nvSpPr>
          <p:cNvPr id="19" name="Text Placeholder 18"/>
          <p:cNvSpPr>
            <a:spLocks noGrp="1"/>
          </p:cNvSpPr>
          <p:nvPr>
            <p:ph type="body" sz="quarter" idx="11"/>
          </p:nvPr>
        </p:nvSpPr>
        <p:spPr>
          <a:xfrm>
            <a:off x="4495800" y="6215082"/>
            <a:ext cx="4434840" cy="384048"/>
          </a:xfrm>
        </p:spPr>
        <p:txBody>
          <a:bodyPr/>
          <a:lstStyle>
            <a:lvl1pPr marL="0" indent="0">
              <a:buNone/>
              <a:defRPr sz="1200">
                <a:solidFill>
                  <a:srgbClr val="7C2040"/>
                </a:solidFill>
              </a:defRPr>
            </a:lvl1pPr>
          </a:lstStyle>
          <a:p>
            <a:pPr lvl="0"/>
            <a:r>
              <a:rPr lang="en-US" dirty="0"/>
              <a:t>Click to edit Master text styles</a:t>
            </a:r>
          </a:p>
        </p:txBody>
      </p:sp>
    </p:spTree>
    <p:extLst>
      <p:ext uri="{BB962C8B-B14F-4D97-AF65-F5344CB8AC3E}">
        <p14:creationId xmlns:p14="http://schemas.microsoft.com/office/powerpoint/2010/main" val="2506214366"/>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9106117"/>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98717752"/>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9929856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20661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5625" y="95250"/>
            <a:ext cx="2200275" cy="58594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3213" y="95250"/>
            <a:ext cx="6450012" cy="58594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677420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C2040"/>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319352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C2040"/>
                </a:solidFill>
              </a:defRPr>
            </a:lvl1pPr>
          </a:lstStyle>
          <a:p>
            <a:r>
              <a:rPr lang="en-US" dirty="0"/>
              <a:t>Click to edit Master title style</a:t>
            </a:r>
          </a:p>
        </p:txBody>
      </p:sp>
      <p:sp>
        <p:nvSpPr>
          <p:cNvPr id="3" name="Content Placeholder 2"/>
          <p:cNvSpPr>
            <a:spLocks noGrp="1"/>
          </p:cNvSpPr>
          <p:nvPr>
            <p:ph idx="1"/>
          </p:nvPr>
        </p:nvSpPr>
        <p:spPr>
          <a:xfrm>
            <a:off x="303213" y="1428751"/>
            <a:ext cx="8586787" cy="2228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idx="10"/>
          </p:nvPr>
        </p:nvSpPr>
        <p:spPr>
          <a:xfrm>
            <a:off x="303213" y="3810000"/>
            <a:ext cx="8586787" cy="2228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18620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C2040"/>
                </a:solidFill>
              </a:defRPr>
            </a:lvl1pPr>
          </a:lstStyle>
          <a:p>
            <a:r>
              <a:rPr lang="en-US" dirty="0"/>
              <a:t>Click to edit Master title style</a:t>
            </a:r>
          </a:p>
        </p:txBody>
      </p:sp>
      <p:sp>
        <p:nvSpPr>
          <p:cNvPr id="3" name="Content Placeholder 2"/>
          <p:cNvSpPr>
            <a:spLocks noGrp="1"/>
          </p:cNvSpPr>
          <p:nvPr>
            <p:ph idx="1"/>
          </p:nvPr>
        </p:nvSpPr>
        <p:spPr>
          <a:xfrm>
            <a:off x="303213" y="1428751"/>
            <a:ext cx="8586787"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idx="10"/>
          </p:nvPr>
        </p:nvSpPr>
        <p:spPr>
          <a:xfrm>
            <a:off x="303213" y="2679701"/>
            <a:ext cx="8586787"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2"/>
          <p:cNvSpPr>
            <a:spLocks noGrp="1"/>
          </p:cNvSpPr>
          <p:nvPr>
            <p:ph idx="11"/>
          </p:nvPr>
        </p:nvSpPr>
        <p:spPr>
          <a:xfrm>
            <a:off x="303213" y="3930651"/>
            <a:ext cx="8586787"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2"/>
          <p:cNvSpPr>
            <a:spLocks noGrp="1"/>
          </p:cNvSpPr>
          <p:nvPr>
            <p:ph idx="12"/>
          </p:nvPr>
        </p:nvSpPr>
        <p:spPr>
          <a:xfrm>
            <a:off x="303213" y="5181600"/>
            <a:ext cx="8586787"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9200688"/>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showMasterPhAnim="0" preserve="1" userDrawn="1">
  <p:cSld name="1_Title Slide">
    <p:spTree>
      <p:nvGrpSpPr>
        <p:cNvPr id="1" name=""/>
        <p:cNvGrpSpPr/>
        <p:nvPr/>
      </p:nvGrpSpPr>
      <p:grpSpPr>
        <a:xfrm>
          <a:off x="0" y="0"/>
          <a:ext cx="0" cy="0"/>
          <a:chOff x="0" y="0"/>
          <a:chExt cx="0" cy="0"/>
        </a:xfrm>
      </p:grpSpPr>
      <p:sp>
        <p:nvSpPr>
          <p:cNvPr id="83970" name="Rectangle 2"/>
          <p:cNvSpPr>
            <a:spLocks noGrp="1" noChangeArrowheads="1"/>
          </p:cNvSpPr>
          <p:nvPr>
            <p:ph type="ctrTitle"/>
          </p:nvPr>
        </p:nvSpPr>
        <p:spPr>
          <a:xfrm>
            <a:off x="1143000" y="2971800"/>
            <a:ext cx="6858000" cy="914400"/>
          </a:xfrm>
        </p:spPr>
        <p:txBody>
          <a:bodyPr/>
          <a:lstStyle>
            <a:lvl1pPr algn="ctr">
              <a:defRPr sz="5000">
                <a:solidFill>
                  <a:srgbClr val="7C2040"/>
                </a:solidFill>
              </a:defRPr>
            </a:lvl1pPr>
          </a:lstStyle>
          <a:p>
            <a:r>
              <a:rPr lang="en-US" dirty="0"/>
              <a:t>Click to edit Master title style</a:t>
            </a:r>
          </a:p>
        </p:txBody>
      </p:sp>
      <p:graphicFrame>
        <p:nvGraphicFramePr>
          <p:cNvPr id="83972" name="Object 4"/>
          <p:cNvGraphicFramePr>
            <a:graphicFrameLocks noChangeAspect="1"/>
          </p:cNvGraphicFramePr>
          <p:nvPr/>
        </p:nvGraphicFramePr>
        <p:xfrm>
          <a:off x="0" y="0"/>
          <a:ext cx="1379538" cy="1193800"/>
        </p:xfrm>
        <a:graphic>
          <a:graphicData uri="http://schemas.openxmlformats.org/presentationml/2006/ole">
            <mc:AlternateContent xmlns:mc="http://schemas.openxmlformats.org/markup-compatibility/2006">
              <mc:Choice xmlns:v="urn:schemas-microsoft-com:vml" Requires="v">
                <p:oleObj spid="_x0000_s39980" name="Image" r:id="rId3" imgW="5752381" imgH="4977778" progId="">
                  <p:embed/>
                </p:oleObj>
              </mc:Choice>
              <mc:Fallback>
                <p:oleObj name="Image" r:id="rId3" imgW="5752381" imgH="4977778" progId="">
                  <p:embed/>
                  <p:pic>
                    <p:nvPicPr>
                      <p:cNvPr id="8397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79538" cy="119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973" name="Rectangle 5"/>
          <p:cNvSpPr>
            <a:spLocks noChangeArrowheads="1"/>
          </p:cNvSpPr>
          <p:nvPr/>
        </p:nvSpPr>
        <p:spPr bwMode="auto">
          <a:xfrm>
            <a:off x="1377950" y="0"/>
            <a:ext cx="7766050" cy="1192213"/>
          </a:xfrm>
          <a:prstGeom prst="rect">
            <a:avLst/>
          </a:prstGeom>
          <a:solidFill>
            <a:srgbClr val="114880"/>
          </a:solidFill>
          <a:ln w="9525">
            <a:noFill/>
            <a:miter lim="800000"/>
            <a:headEnd/>
            <a:tailEnd/>
          </a:ln>
          <a:effectLst/>
        </p:spPr>
        <p:txBody>
          <a:bodyPr wrap="none" anchor="ctr"/>
          <a:lstStyle/>
          <a:p>
            <a:endParaRPr lang="en-US" dirty="0"/>
          </a:p>
        </p:txBody>
      </p:sp>
    </p:spTree>
    <p:extLst>
      <p:ext uri="{BB962C8B-B14F-4D97-AF65-F5344CB8AC3E}">
        <p14:creationId xmlns:p14="http://schemas.microsoft.com/office/powerpoint/2010/main" val="387454333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51673893"/>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3213" y="1428750"/>
            <a:ext cx="4216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72013" y="1428750"/>
            <a:ext cx="42179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50320684"/>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6788862"/>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0458377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DDE1F0"/>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bwMode="auto">
          <a:xfrm>
            <a:off x="1476375" y="95250"/>
            <a:ext cx="7629525" cy="10747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82947" name="Rectangle 3"/>
          <p:cNvSpPr>
            <a:spLocks noGrp="1" noChangeArrowheads="1"/>
          </p:cNvSpPr>
          <p:nvPr>
            <p:ph type="body" idx="1"/>
          </p:nvPr>
        </p:nvSpPr>
        <p:spPr bwMode="auto">
          <a:xfrm>
            <a:off x="303213" y="1428750"/>
            <a:ext cx="8586787"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2948" name="Rectangle 4"/>
          <p:cNvSpPr>
            <a:spLocks noChangeArrowheads="1"/>
          </p:cNvSpPr>
          <p:nvPr/>
        </p:nvSpPr>
        <p:spPr bwMode="auto">
          <a:xfrm>
            <a:off x="0" y="1187450"/>
            <a:ext cx="42863" cy="5670550"/>
          </a:xfrm>
          <a:prstGeom prst="rect">
            <a:avLst/>
          </a:prstGeom>
          <a:solidFill>
            <a:srgbClr val="114880"/>
          </a:solidFill>
          <a:ln w="9525">
            <a:noFill/>
            <a:miter lim="800000"/>
            <a:headEnd/>
            <a:tailEnd/>
          </a:ln>
          <a:effectLst/>
        </p:spPr>
        <p:txBody>
          <a:bodyPr wrap="none" anchor="ctr"/>
          <a:lstStyle/>
          <a:p>
            <a:endParaRPr lang="en-US" dirty="0"/>
          </a:p>
        </p:txBody>
      </p:sp>
      <p:sp>
        <p:nvSpPr>
          <p:cNvPr id="82949" name="Rectangle 5"/>
          <p:cNvSpPr>
            <a:spLocks noChangeArrowheads="1"/>
          </p:cNvSpPr>
          <p:nvPr/>
        </p:nvSpPr>
        <p:spPr bwMode="auto">
          <a:xfrm>
            <a:off x="9101138" y="0"/>
            <a:ext cx="42862" cy="6858000"/>
          </a:xfrm>
          <a:prstGeom prst="rect">
            <a:avLst/>
          </a:prstGeom>
          <a:solidFill>
            <a:srgbClr val="114880"/>
          </a:solidFill>
          <a:ln w="9525">
            <a:noFill/>
            <a:miter lim="800000"/>
            <a:headEnd/>
            <a:tailEnd/>
          </a:ln>
          <a:effectLst/>
        </p:spPr>
        <p:txBody>
          <a:bodyPr wrap="none" anchor="ctr"/>
          <a:lstStyle/>
          <a:p>
            <a:endParaRPr lang="en-US" dirty="0"/>
          </a:p>
        </p:txBody>
      </p:sp>
      <p:sp>
        <p:nvSpPr>
          <p:cNvPr id="82950" name="Rectangle 6"/>
          <p:cNvSpPr>
            <a:spLocks noChangeArrowheads="1"/>
          </p:cNvSpPr>
          <p:nvPr/>
        </p:nvSpPr>
        <p:spPr bwMode="auto">
          <a:xfrm rot="5400000">
            <a:off x="4548981" y="2266157"/>
            <a:ext cx="46037" cy="9144000"/>
          </a:xfrm>
          <a:prstGeom prst="rect">
            <a:avLst/>
          </a:prstGeom>
          <a:solidFill>
            <a:srgbClr val="114880"/>
          </a:solidFill>
          <a:ln w="9525">
            <a:noFill/>
            <a:miter lim="800000"/>
            <a:headEnd/>
            <a:tailEnd/>
          </a:ln>
          <a:effectLst/>
        </p:spPr>
        <p:txBody>
          <a:bodyPr wrap="none" anchor="ctr"/>
          <a:lstStyle/>
          <a:p>
            <a:endParaRPr lang="en-US" dirty="0"/>
          </a:p>
        </p:txBody>
      </p:sp>
      <p:sp>
        <p:nvSpPr>
          <p:cNvPr id="82951" name="Rectangle 7"/>
          <p:cNvSpPr>
            <a:spLocks noChangeArrowheads="1"/>
          </p:cNvSpPr>
          <p:nvPr/>
        </p:nvSpPr>
        <p:spPr bwMode="auto">
          <a:xfrm rot="5400000">
            <a:off x="5230019" y="-3867944"/>
            <a:ext cx="46038" cy="7781925"/>
          </a:xfrm>
          <a:prstGeom prst="rect">
            <a:avLst/>
          </a:prstGeom>
          <a:solidFill>
            <a:srgbClr val="114880"/>
          </a:solidFill>
          <a:ln w="9525">
            <a:noFill/>
            <a:miter lim="800000"/>
            <a:headEnd/>
            <a:tailEnd/>
          </a:ln>
          <a:effectLst/>
        </p:spPr>
        <p:txBody>
          <a:bodyPr wrap="none" anchor="ctr"/>
          <a:lstStyle/>
          <a:p>
            <a:endParaRPr lang="en-US" dirty="0"/>
          </a:p>
        </p:txBody>
      </p:sp>
      <p:graphicFrame>
        <p:nvGraphicFramePr>
          <p:cNvPr id="82952" name="Object 8"/>
          <p:cNvGraphicFramePr>
            <a:graphicFrameLocks noChangeAspect="1"/>
          </p:cNvGraphicFramePr>
          <p:nvPr/>
        </p:nvGraphicFramePr>
        <p:xfrm>
          <a:off x="0" y="0"/>
          <a:ext cx="1379538" cy="1193800"/>
        </p:xfrm>
        <a:graphic>
          <a:graphicData uri="http://schemas.openxmlformats.org/presentationml/2006/ole">
            <mc:AlternateContent xmlns:mc="http://schemas.openxmlformats.org/markup-compatibility/2006">
              <mc:Choice xmlns:v="urn:schemas-microsoft-com:vml" Requires="v">
                <p:oleObj spid="_x0000_s37932" name="Image" r:id="rId17" imgW="5752381" imgH="4977778" progId="">
                  <p:embed/>
                </p:oleObj>
              </mc:Choice>
              <mc:Fallback>
                <p:oleObj name="Image" r:id="rId17" imgW="5752381" imgH="4977778" progId="">
                  <p:embed/>
                  <p:pic>
                    <p:nvPicPr>
                      <p:cNvPr id="82952" name="Object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379538" cy="119380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82955" name="Rectangle 11"/>
          <p:cNvSpPr>
            <a:spLocks noChangeArrowheads="1"/>
          </p:cNvSpPr>
          <p:nvPr/>
        </p:nvSpPr>
        <p:spPr bwMode="auto">
          <a:xfrm>
            <a:off x="6067425" y="6245225"/>
            <a:ext cx="2806700" cy="317500"/>
          </a:xfrm>
          <a:prstGeom prst="rect">
            <a:avLst/>
          </a:prstGeom>
          <a:noFill/>
          <a:ln w="9525">
            <a:noFill/>
            <a:miter lim="800000"/>
            <a:headEnd/>
            <a:tailEnd/>
          </a:ln>
          <a:effectLst/>
        </p:spPr>
        <p:txBody>
          <a:bodyPr/>
          <a:lstStyle/>
          <a:p>
            <a:endParaRPr lang="en-US" sz="1400" dirty="0">
              <a:solidFill>
                <a:srgbClr val="92264B"/>
              </a:solidFill>
            </a:endParaRPr>
          </a:p>
        </p:txBody>
      </p:sp>
      <p:sp>
        <p:nvSpPr>
          <p:cNvPr id="13" name="Date Placeholder 3"/>
          <p:cNvSpPr txBox="1">
            <a:spLocks/>
          </p:cNvSpPr>
          <p:nvPr userDrawn="1"/>
        </p:nvSpPr>
        <p:spPr bwMode="auto">
          <a:xfrm>
            <a:off x="4495800" y="6215082"/>
            <a:ext cx="4433918"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7C2040"/>
                </a:solidFill>
                <a:effectLst/>
                <a:uLnTx/>
                <a:uFillTx/>
                <a:latin typeface="Arial" charset="0"/>
                <a:ea typeface="+mn-ea"/>
                <a:cs typeface="+mn-cs"/>
              </a:rPr>
              <a:t>© 2019 Cengage. May not be scanned, copied or duplicated, or posted to a publicly accessible website, in whole or in part.</a:t>
            </a:r>
          </a:p>
        </p:txBody>
      </p:sp>
      <p:sp>
        <p:nvSpPr>
          <p:cNvPr id="14" name="Date Placeholder 3"/>
          <p:cNvSpPr txBox="1">
            <a:spLocks/>
          </p:cNvSpPr>
          <p:nvPr userDrawn="1"/>
        </p:nvSpPr>
        <p:spPr bwMode="auto">
          <a:xfrm>
            <a:off x="254001" y="6215082"/>
            <a:ext cx="2808296"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7C2040"/>
                </a:solidFill>
                <a:effectLst/>
                <a:uLnTx/>
                <a:uFillTx/>
                <a:latin typeface="Arial" charset="0"/>
                <a:ea typeface="+mn-ea"/>
                <a:cs typeface="+mn-cs"/>
              </a:rPr>
              <a:t>Winston/Albright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7C2040"/>
                </a:solidFill>
                <a:effectLst/>
                <a:uLnTx/>
                <a:uFillTx/>
                <a:latin typeface="Arial" charset="0"/>
                <a:ea typeface="+mn-ea"/>
                <a:cs typeface="+mn-cs"/>
              </a:rPr>
              <a:t>Practical Management Science, 6e</a:t>
            </a:r>
          </a:p>
        </p:txBody>
      </p:sp>
    </p:spTree>
    <p:extLst>
      <p:ext uri="{BB962C8B-B14F-4D97-AF65-F5344CB8AC3E}">
        <p14:creationId xmlns:p14="http://schemas.microsoft.com/office/powerpoint/2010/main" val="17725125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Lst>
  <p:transition spd="med"/>
  <p:hf sldNum="0" hdr="0"/>
  <p:txStyles>
    <p:titleStyle>
      <a:lvl1pPr algn="l" rtl="0" eaLnBrk="1" fontAlgn="base" hangingPunct="1">
        <a:spcBef>
          <a:spcPct val="0"/>
        </a:spcBef>
        <a:spcAft>
          <a:spcPct val="0"/>
        </a:spcAft>
        <a:defRPr sz="4000" b="1">
          <a:solidFill>
            <a:srgbClr val="7C2040"/>
          </a:solidFill>
          <a:latin typeface="+mj-lt"/>
          <a:ea typeface="+mj-ea"/>
          <a:cs typeface="+mj-cs"/>
        </a:defRPr>
      </a:lvl1pPr>
      <a:lvl2pPr algn="l" rtl="0" eaLnBrk="1" fontAlgn="base" hangingPunct="1">
        <a:spcBef>
          <a:spcPct val="0"/>
        </a:spcBef>
        <a:spcAft>
          <a:spcPct val="0"/>
        </a:spcAft>
        <a:defRPr sz="4000" b="1">
          <a:solidFill>
            <a:srgbClr val="92264B"/>
          </a:solidFill>
          <a:latin typeface="Arial" charset="0"/>
        </a:defRPr>
      </a:lvl2pPr>
      <a:lvl3pPr algn="l" rtl="0" eaLnBrk="1" fontAlgn="base" hangingPunct="1">
        <a:spcBef>
          <a:spcPct val="0"/>
        </a:spcBef>
        <a:spcAft>
          <a:spcPct val="0"/>
        </a:spcAft>
        <a:defRPr sz="4000" b="1">
          <a:solidFill>
            <a:srgbClr val="92264B"/>
          </a:solidFill>
          <a:latin typeface="Arial" charset="0"/>
        </a:defRPr>
      </a:lvl3pPr>
      <a:lvl4pPr algn="l" rtl="0" eaLnBrk="1" fontAlgn="base" hangingPunct="1">
        <a:spcBef>
          <a:spcPct val="0"/>
        </a:spcBef>
        <a:spcAft>
          <a:spcPct val="0"/>
        </a:spcAft>
        <a:defRPr sz="4000" b="1">
          <a:solidFill>
            <a:srgbClr val="92264B"/>
          </a:solidFill>
          <a:latin typeface="Arial" charset="0"/>
        </a:defRPr>
      </a:lvl4pPr>
      <a:lvl5pPr algn="l" rtl="0" eaLnBrk="1" fontAlgn="base" hangingPunct="1">
        <a:spcBef>
          <a:spcPct val="0"/>
        </a:spcBef>
        <a:spcAft>
          <a:spcPct val="0"/>
        </a:spcAft>
        <a:defRPr sz="4000" b="1">
          <a:solidFill>
            <a:srgbClr val="92264B"/>
          </a:solidFill>
          <a:latin typeface="Arial" charset="0"/>
        </a:defRPr>
      </a:lvl5pPr>
      <a:lvl6pPr marL="457200" algn="l" rtl="0" eaLnBrk="1" fontAlgn="base" hangingPunct="1">
        <a:spcBef>
          <a:spcPct val="0"/>
        </a:spcBef>
        <a:spcAft>
          <a:spcPct val="0"/>
        </a:spcAft>
        <a:defRPr sz="4000" b="1">
          <a:solidFill>
            <a:srgbClr val="92264B"/>
          </a:solidFill>
          <a:latin typeface="Arial" charset="0"/>
        </a:defRPr>
      </a:lvl6pPr>
      <a:lvl7pPr marL="914400" algn="l" rtl="0" eaLnBrk="1" fontAlgn="base" hangingPunct="1">
        <a:spcBef>
          <a:spcPct val="0"/>
        </a:spcBef>
        <a:spcAft>
          <a:spcPct val="0"/>
        </a:spcAft>
        <a:defRPr sz="4000" b="1">
          <a:solidFill>
            <a:srgbClr val="92264B"/>
          </a:solidFill>
          <a:latin typeface="Arial" charset="0"/>
        </a:defRPr>
      </a:lvl7pPr>
      <a:lvl8pPr marL="1371600" algn="l" rtl="0" eaLnBrk="1" fontAlgn="base" hangingPunct="1">
        <a:spcBef>
          <a:spcPct val="0"/>
        </a:spcBef>
        <a:spcAft>
          <a:spcPct val="0"/>
        </a:spcAft>
        <a:defRPr sz="4000" b="1">
          <a:solidFill>
            <a:srgbClr val="92264B"/>
          </a:solidFill>
          <a:latin typeface="Arial" charset="0"/>
        </a:defRPr>
      </a:lvl8pPr>
      <a:lvl9pPr marL="1828800" algn="l" rtl="0" eaLnBrk="1" fontAlgn="base" hangingPunct="1">
        <a:spcBef>
          <a:spcPct val="0"/>
        </a:spcBef>
        <a:spcAft>
          <a:spcPct val="0"/>
        </a:spcAft>
        <a:defRPr sz="4000" b="1">
          <a:solidFill>
            <a:srgbClr val="92264B"/>
          </a:solidFill>
          <a:latin typeface="Arial" charset="0"/>
        </a:defRPr>
      </a:lvl9pPr>
    </p:titleStyle>
    <p:bodyStyle>
      <a:lvl1pPr marL="342900" indent="-342900" algn="l" rtl="0" eaLnBrk="1" fontAlgn="base" hangingPunct="1">
        <a:spcBef>
          <a:spcPct val="20000"/>
        </a:spcBef>
        <a:spcAft>
          <a:spcPct val="0"/>
        </a:spcAft>
        <a:buClr>
          <a:srgbClr val="7C2040"/>
        </a:buClr>
        <a:buFont typeface="Arial" panose="020B0604020202020204" pitchFamily="34" charset="0"/>
        <a:buChar char="•"/>
        <a:defRPr sz="2800">
          <a:solidFill>
            <a:srgbClr val="114880"/>
          </a:solidFill>
          <a:latin typeface="+mn-lt"/>
          <a:ea typeface="+mn-ea"/>
          <a:cs typeface="+mn-cs"/>
        </a:defRPr>
      </a:lvl1pPr>
      <a:lvl2pPr marL="742950" indent="-285750" algn="l" rtl="0" eaLnBrk="1" fontAlgn="base" hangingPunct="1">
        <a:spcBef>
          <a:spcPct val="20000"/>
        </a:spcBef>
        <a:spcAft>
          <a:spcPct val="0"/>
        </a:spcAft>
        <a:buClr>
          <a:srgbClr val="7C2040"/>
        </a:buClr>
        <a:buFont typeface="Arial" panose="020B0604020202020204" pitchFamily="34" charset="0"/>
        <a:buChar char="•"/>
        <a:defRPr sz="2400">
          <a:solidFill>
            <a:srgbClr val="114880"/>
          </a:solidFill>
          <a:latin typeface="+mn-lt"/>
        </a:defRPr>
      </a:lvl2pPr>
      <a:lvl3pPr marL="1143000" indent="-228600" algn="l" rtl="0" eaLnBrk="1" fontAlgn="base" hangingPunct="1">
        <a:spcBef>
          <a:spcPct val="20000"/>
        </a:spcBef>
        <a:spcAft>
          <a:spcPct val="0"/>
        </a:spcAft>
        <a:buClr>
          <a:srgbClr val="7C2040"/>
        </a:buClr>
        <a:buFont typeface="Arial" panose="020B0604020202020204" pitchFamily="34" charset="0"/>
        <a:buChar char="•"/>
        <a:defRPr sz="2000">
          <a:solidFill>
            <a:srgbClr val="114880"/>
          </a:solidFill>
          <a:latin typeface="+mn-lt"/>
        </a:defRPr>
      </a:lvl3pPr>
      <a:lvl4pPr marL="1600200" indent="-228600" algn="l" rtl="0" eaLnBrk="1" fontAlgn="base" hangingPunct="1">
        <a:spcBef>
          <a:spcPct val="20000"/>
        </a:spcBef>
        <a:spcAft>
          <a:spcPct val="0"/>
        </a:spcAft>
        <a:buClr>
          <a:srgbClr val="7C2040"/>
        </a:buClr>
        <a:buFont typeface="Arial" panose="020B0604020202020204" pitchFamily="34" charset="0"/>
        <a:buChar char="•"/>
        <a:defRPr>
          <a:solidFill>
            <a:srgbClr val="114880"/>
          </a:solidFill>
          <a:latin typeface="+mn-lt"/>
        </a:defRPr>
      </a:lvl4pPr>
      <a:lvl5pPr marL="2057400" indent="-228600" algn="l" rtl="0" eaLnBrk="1" fontAlgn="base" hangingPunct="1">
        <a:spcBef>
          <a:spcPct val="20000"/>
        </a:spcBef>
        <a:spcAft>
          <a:spcPct val="0"/>
        </a:spcAft>
        <a:buClr>
          <a:srgbClr val="7C2040"/>
        </a:buClr>
        <a:buFont typeface="Arial" panose="020B0604020202020204" pitchFamily="34" charset="0"/>
        <a:buChar char="•"/>
        <a:defRPr>
          <a:solidFill>
            <a:srgbClr val="114880"/>
          </a:solidFill>
          <a:latin typeface="+mn-lt"/>
        </a:defRPr>
      </a:lvl5pPr>
      <a:lvl6pPr marL="2514600" indent="-228600" algn="l" rtl="0" eaLnBrk="1" fontAlgn="base" hangingPunct="1">
        <a:spcBef>
          <a:spcPct val="20000"/>
        </a:spcBef>
        <a:spcAft>
          <a:spcPct val="0"/>
        </a:spcAft>
        <a:buClr>
          <a:srgbClr val="92264B"/>
        </a:buClr>
        <a:buChar char="»"/>
        <a:defRPr>
          <a:solidFill>
            <a:srgbClr val="114880"/>
          </a:solidFill>
          <a:latin typeface="+mn-lt"/>
        </a:defRPr>
      </a:lvl6pPr>
      <a:lvl7pPr marL="2971800" indent="-228600" algn="l" rtl="0" eaLnBrk="1" fontAlgn="base" hangingPunct="1">
        <a:spcBef>
          <a:spcPct val="20000"/>
        </a:spcBef>
        <a:spcAft>
          <a:spcPct val="0"/>
        </a:spcAft>
        <a:buClr>
          <a:srgbClr val="92264B"/>
        </a:buClr>
        <a:buChar char="»"/>
        <a:defRPr>
          <a:solidFill>
            <a:srgbClr val="114880"/>
          </a:solidFill>
          <a:latin typeface="+mn-lt"/>
        </a:defRPr>
      </a:lvl7pPr>
      <a:lvl8pPr marL="3429000" indent="-228600" algn="l" rtl="0" eaLnBrk="1" fontAlgn="base" hangingPunct="1">
        <a:spcBef>
          <a:spcPct val="20000"/>
        </a:spcBef>
        <a:spcAft>
          <a:spcPct val="0"/>
        </a:spcAft>
        <a:buClr>
          <a:srgbClr val="92264B"/>
        </a:buClr>
        <a:buChar char="»"/>
        <a:defRPr>
          <a:solidFill>
            <a:srgbClr val="114880"/>
          </a:solidFill>
          <a:latin typeface="+mn-lt"/>
        </a:defRPr>
      </a:lvl8pPr>
      <a:lvl9pPr marL="3886200" indent="-228600" algn="l" rtl="0" eaLnBrk="1" fontAlgn="base" hangingPunct="1">
        <a:spcBef>
          <a:spcPct val="20000"/>
        </a:spcBef>
        <a:spcAft>
          <a:spcPct val="0"/>
        </a:spcAft>
        <a:buClr>
          <a:srgbClr val="92264B"/>
        </a:buClr>
        <a:buChar char="»"/>
        <a:defRPr>
          <a:solidFill>
            <a:srgbClr val="11488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p:txBody>
          <a:bodyPr/>
          <a:lstStyle/>
          <a:p>
            <a:r>
              <a:rPr lang="en-US" dirty="0"/>
              <a:t>Chapter 3</a:t>
            </a:r>
          </a:p>
        </p:txBody>
      </p:sp>
      <p:sp>
        <p:nvSpPr>
          <p:cNvPr id="4" name="Subtitle 2"/>
          <p:cNvSpPr>
            <a:spLocks noGrp="1"/>
          </p:cNvSpPr>
          <p:nvPr>
            <p:ph type="subTitle" idx="1"/>
          </p:nvPr>
        </p:nvSpPr>
        <p:spPr/>
        <p:txBody>
          <a:bodyPr/>
          <a:lstStyle/>
          <a:p>
            <a:r>
              <a:rPr lang="en-US" dirty="0"/>
              <a:t>Introduction to Optimization Modeling</a:t>
            </a:r>
          </a:p>
        </p:txBody>
      </p:sp>
      <p:sp>
        <p:nvSpPr>
          <p:cNvPr id="2" name="Text Placeholder 3"/>
          <p:cNvSpPr>
            <a:spLocks noGrp="1"/>
          </p:cNvSpPr>
          <p:nvPr>
            <p:ph type="body" sz="quarter" idx="10"/>
          </p:nvPr>
        </p:nvSpPr>
        <p:spPr/>
        <p:txBody>
          <a:bodyPr/>
          <a:lstStyle/>
          <a:p>
            <a:pPr lvl="0">
              <a:spcBef>
                <a:spcPct val="0"/>
              </a:spcBef>
              <a:buClrTx/>
              <a:defRPr/>
            </a:pPr>
            <a:r>
              <a:rPr lang="en-US" kern="1200" dirty="0">
                <a:latin typeface="Arial" charset="0"/>
              </a:rPr>
              <a:t>Winston/Albright </a:t>
            </a:r>
          </a:p>
          <a:p>
            <a:pPr lvl="0">
              <a:spcBef>
                <a:spcPct val="0"/>
              </a:spcBef>
              <a:buClrTx/>
              <a:defRPr/>
            </a:pPr>
            <a:r>
              <a:rPr lang="en-US" i="1" kern="1200" dirty="0">
                <a:latin typeface="Arial" charset="0"/>
              </a:rPr>
              <a:t>Practical Management Science, 6e</a:t>
            </a:r>
          </a:p>
        </p:txBody>
      </p:sp>
      <p:sp>
        <p:nvSpPr>
          <p:cNvPr id="3" name="Text Placeholder 4"/>
          <p:cNvSpPr>
            <a:spLocks noGrp="1"/>
          </p:cNvSpPr>
          <p:nvPr>
            <p:ph type="body" sz="quarter" idx="11"/>
          </p:nvPr>
        </p:nvSpPr>
        <p:spPr/>
        <p:txBody>
          <a:bodyPr/>
          <a:lstStyle/>
          <a:p>
            <a:pPr lvl="0"/>
            <a:r>
              <a:rPr lang="en-US" kern="1200" dirty="0">
                <a:latin typeface="Arial" charset="0"/>
              </a:rPr>
              <a:t>© 2019 Cengage. May not be scanned, copied or duplicated, or posted to a publicly accessible website, in whole or in part.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a:t>Infeasibility and unboundedness</a:t>
            </a:r>
            <a:r>
              <a:rPr lang="en-US" sz="2000" dirty="0"/>
              <a:t> (3 of 3)</a:t>
            </a:r>
            <a:endParaRPr lang="en-US" dirty="0"/>
          </a:p>
        </p:txBody>
      </p:sp>
      <p:sp>
        <p:nvSpPr>
          <p:cNvPr id="3" name="Content Placeholder 2"/>
          <p:cNvSpPr>
            <a:spLocks noGrp="1"/>
          </p:cNvSpPr>
          <p:nvPr>
            <p:ph idx="1"/>
          </p:nvPr>
        </p:nvSpPr>
        <p:spPr>
          <a:xfrm>
            <a:off x="303213" y="1428750"/>
            <a:ext cx="8586787" cy="3219449"/>
          </a:xfrm>
        </p:spPr>
        <p:txBody>
          <a:bodyPr/>
          <a:lstStyle/>
          <a:p>
            <a:r>
              <a:rPr lang="en-US" dirty="0"/>
              <a:t>In case of </a:t>
            </a:r>
            <a:r>
              <a:rPr lang="en-US" b="1" i="1" dirty="0"/>
              <a:t>unboundedness</a:t>
            </a:r>
            <a:r>
              <a:rPr lang="en-US" dirty="0"/>
              <a:t>, the model has been formulated in such a way that the objective is unbounded – that is, it can be made as large (or as small, for minimization problem) as you like.</a:t>
            </a:r>
          </a:p>
          <a:p>
            <a:r>
              <a:rPr lang="en-US" dirty="0"/>
              <a:t>If this occurs, you have probably entered a wrong input or forgotten some constraints.</a:t>
            </a:r>
          </a:p>
          <a:p>
            <a:r>
              <a:rPr lang="en-US" dirty="0"/>
              <a:t>Resulting error message is shown here:</a:t>
            </a:r>
          </a:p>
        </p:txBody>
      </p:sp>
      <p:pic>
        <p:nvPicPr>
          <p:cNvPr id="7" name="Picture 3" descr="Screenshot reads, The Objective Cell values do not converge. Solver can make the Objective cell as large (or small when minimizing) as it wants."/>
          <p:cNvPicPr>
            <a:picLocks noGrp="1" noChangeAspect="1" noChangeArrowheads="1"/>
          </p:cNvPicPr>
          <p:nvPr>
            <p:ph idx="10"/>
          </p:nvPr>
        </p:nvPicPr>
        <p:blipFill>
          <a:blip r:embed="rId2">
            <a:extLst>
              <a:ext uri="{28A0092B-C50C-407E-A947-70E740481C1C}">
                <a14:useLocalDpi xmlns:a14="http://schemas.microsoft.com/office/drawing/2010/main" val="0"/>
              </a:ext>
            </a:extLst>
          </a:blip>
          <a:stretch>
            <a:fillRect/>
          </a:stretch>
        </p:blipFill>
        <p:spPr bwMode="auto">
          <a:xfrm>
            <a:off x="4267200" y="4724400"/>
            <a:ext cx="4515480" cy="1207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28729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infeasibility and unboundedness</a:t>
            </a:r>
          </a:p>
        </p:txBody>
      </p:sp>
      <p:sp>
        <p:nvSpPr>
          <p:cNvPr id="3" name="Content Placeholder 2"/>
          <p:cNvSpPr>
            <a:spLocks noGrp="1"/>
          </p:cNvSpPr>
          <p:nvPr>
            <p:ph idx="1"/>
          </p:nvPr>
        </p:nvSpPr>
        <p:spPr/>
        <p:txBody>
          <a:bodyPr/>
          <a:lstStyle/>
          <a:p>
            <a:r>
              <a:rPr lang="en-US" sz="2600" dirty="0"/>
              <a:t>Infeasibility and unboundedness are quite different in a practical sense. </a:t>
            </a:r>
          </a:p>
          <a:p>
            <a:pPr lvl="1"/>
            <a:r>
              <a:rPr lang="en-US" sz="2200" dirty="0"/>
              <a:t>It is quite possible for a reasonable model to have no feasible solutions. Together, they might constrain the problem so much that there are no feasible solutions left. The only way out is to change or eliminate some of the constraints. </a:t>
            </a:r>
          </a:p>
          <a:p>
            <a:r>
              <a:rPr lang="en-US" sz="2600" dirty="0"/>
              <a:t>An unboundedness problem is quite different.</a:t>
            </a:r>
          </a:p>
          <a:p>
            <a:pPr lvl="1"/>
            <a:r>
              <a:rPr lang="en-US" sz="2200" dirty="0"/>
              <a:t>There is no way a realistic model can have an unbounded solution. If you get this error message, then you must have made a mistake: You entered an input incorrectly, you omitted one or more constraints, or there is a logical error in your model.</a:t>
            </a:r>
          </a:p>
        </p:txBody>
      </p:sp>
    </p:spTree>
    <p:extLst>
      <p:ext uri="{BB962C8B-B14F-4D97-AF65-F5344CB8AC3E}">
        <p14:creationId xmlns:p14="http://schemas.microsoft.com/office/powerpoint/2010/main" val="161519837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a:t>End of Chapter 3</a:t>
            </a:r>
            <a:endParaRPr lang="en-US"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linear models</a:t>
            </a:r>
            <a:r>
              <a:rPr lang="en-US" sz="2000" dirty="0"/>
              <a:t> </a:t>
            </a:r>
            <a:br>
              <a:rPr lang="en-US" sz="2000" dirty="0"/>
            </a:br>
            <a:r>
              <a:rPr lang="en-US" sz="2000" dirty="0"/>
              <a:t>(1 of 4)</a:t>
            </a:r>
          </a:p>
        </p:txBody>
      </p:sp>
      <p:sp>
        <p:nvSpPr>
          <p:cNvPr id="3" name="Content Placeholder 2"/>
          <p:cNvSpPr>
            <a:spLocks noGrp="1"/>
          </p:cNvSpPr>
          <p:nvPr>
            <p:ph idx="1"/>
          </p:nvPr>
        </p:nvSpPr>
        <p:spPr/>
        <p:txBody>
          <a:bodyPr/>
          <a:lstStyle/>
          <a:p>
            <a:r>
              <a:rPr lang="en-US" sz="2200" dirty="0"/>
              <a:t>Linear programming is an important subset of a larger class of models called mathematical programming models.</a:t>
            </a:r>
          </a:p>
          <a:p>
            <a:r>
              <a:rPr lang="en-US" sz="2200" dirty="0"/>
              <a:t>All such models select the levels of various activities that can be performed, subject to a set of constraints, to maximize or minimize an objective such as total profit or total cost.</a:t>
            </a:r>
          </a:p>
          <a:p>
            <a:r>
              <a:rPr lang="en-US" sz="2200" dirty="0"/>
              <a:t>In terms of this general setup – selecting the optimal levels of activities – there are three important properties that LP models possess that distinguish them from general mathematical programming models:</a:t>
            </a:r>
          </a:p>
          <a:p>
            <a:pPr lvl="1"/>
            <a:r>
              <a:rPr lang="en-US" sz="2000" dirty="0"/>
              <a:t>proportionality,</a:t>
            </a:r>
          </a:p>
          <a:p>
            <a:pPr lvl="1"/>
            <a:r>
              <a:rPr lang="en-US" sz="2000" dirty="0"/>
              <a:t>additivity,</a:t>
            </a:r>
          </a:p>
          <a:p>
            <a:pPr lvl="1"/>
            <a:r>
              <a:rPr lang="en-US" sz="2000" dirty="0"/>
              <a:t>and divisibility.</a:t>
            </a:r>
          </a:p>
        </p:txBody>
      </p:sp>
    </p:spTree>
    <p:extLst>
      <p:ext uri="{BB962C8B-B14F-4D97-AF65-F5344CB8AC3E}">
        <p14:creationId xmlns:p14="http://schemas.microsoft.com/office/powerpoint/2010/main" val="307344020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linear models</a:t>
            </a:r>
            <a:r>
              <a:rPr lang="en-US" sz="2000" dirty="0"/>
              <a:t> </a:t>
            </a:r>
            <a:br>
              <a:rPr lang="en-US" sz="2000" dirty="0"/>
            </a:br>
            <a:r>
              <a:rPr lang="en-US" sz="2000" dirty="0"/>
              <a:t>(2 of 4)</a:t>
            </a:r>
            <a:endParaRPr lang="en-US" dirty="0"/>
          </a:p>
        </p:txBody>
      </p:sp>
      <p:sp>
        <p:nvSpPr>
          <p:cNvPr id="3" name="Content Placeholder 2"/>
          <p:cNvSpPr>
            <a:spLocks noGrp="1"/>
          </p:cNvSpPr>
          <p:nvPr>
            <p:ph idx="1"/>
          </p:nvPr>
        </p:nvSpPr>
        <p:spPr>
          <a:xfrm>
            <a:off x="303213" y="1428750"/>
            <a:ext cx="8586787" cy="4667250"/>
          </a:xfrm>
        </p:spPr>
        <p:txBody>
          <a:bodyPr/>
          <a:lstStyle/>
          <a:p>
            <a:pPr>
              <a:spcBef>
                <a:spcPts val="300"/>
              </a:spcBef>
            </a:pPr>
            <a:r>
              <a:rPr lang="en-US" b="1" i="1" dirty="0"/>
              <a:t>Proportionality</a:t>
            </a:r>
            <a:r>
              <a:rPr lang="en-US" dirty="0"/>
              <a:t> means that if the level of any activity is multiplied by a constant factor, the contribution of this activity to the objective, or to any of the constraints in which the activity is involved, is multiplied by the same factor.</a:t>
            </a:r>
          </a:p>
          <a:p>
            <a:pPr>
              <a:spcBef>
                <a:spcPts val="300"/>
              </a:spcBef>
            </a:pPr>
            <a:r>
              <a:rPr lang="en-US" dirty="0"/>
              <a:t>Proportionality is a perfectly valid assumption in the product mix model, but it is often violated in certain types of models. </a:t>
            </a:r>
          </a:p>
          <a:p>
            <a:pPr lvl="1">
              <a:spcBef>
                <a:spcPts val="300"/>
              </a:spcBef>
            </a:pPr>
            <a:r>
              <a:rPr lang="en-US" dirty="0"/>
              <a:t>For example, in various blending models used by petroleum companies, chemical outputs vary in a nonlinear manner as chemical inputs are varied.</a:t>
            </a:r>
          </a:p>
        </p:txBody>
      </p:sp>
    </p:spTree>
    <p:extLst>
      <p:ext uri="{BB962C8B-B14F-4D97-AF65-F5344CB8AC3E}">
        <p14:creationId xmlns:p14="http://schemas.microsoft.com/office/powerpoint/2010/main" val="286182391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Properties of linear models</a:t>
            </a:r>
            <a:r>
              <a:rPr lang="en-US" sz="2000" dirty="0"/>
              <a:t> </a:t>
            </a:r>
            <a:br>
              <a:rPr lang="en-US" sz="2000" dirty="0"/>
            </a:br>
            <a:r>
              <a:rPr lang="en-US" sz="2000" dirty="0"/>
              <a:t>(3 of 4)</a:t>
            </a:r>
            <a:endParaRPr lang="en-US" dirty="0"/>
          </a:p>
        </p:txBody>
      </p:sp>
      <p:sp>
        <p:nvSpPr>
          <p:cNvPr id="3" name="Content Placeholder 2"/>
          <p:cNvSpPr>
            <a:spLocks noGrp="1"/>
          </p:cNvSpPr>
          <p:nvPr>
            <p:ph idx="1"/>
          </p:nvPr>
        </p:nvSpPr>
        <p:spPr/>
        <p:txBody>
          <a:bodyPr/>
          <a:lstStyle/>
          <a:p>
            <a:r>
              <a:rPr lang="en-US" dirty="0"/>
              <a:t>The </a:t>
            </a:r>
            <a:r>
              <a:rPr lang="en-US" b="1" i="1" dirty="0"/>
              <a:t>additivity</a:t>
            </a:r>
            <a:r>
              <a:rPr lang="en-US" dirty="0"/>
              <a:t> property implies that the sum of the contributions from the various activities to a particular constraint equals the total contribution to that constraint. </a:t>
            </a:r>
          </a:p>
          <a:p>
            <a:r>
              <a:rPr lang="en-US" dirty="0"/>
              <a:t>The additivity property implies that the contribution of any decision variable to the objective or to any constraint is independent of the levels of the other decision variables.</a:t>
            </a:r>
          </a:p>
        </p:txBody>
      </p:sp>
    </p:spTree>
    <p:extLst>
      <p:ext uri="{BB962C8B-B14F-4D97-AF65-F5344CB8AC3E}">
        <p14:creationId xmlns:p14="http://schemas.microsoft.com/office/powerpoint/2010/main" val="373427342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Properties of linear models</a:t>
            </a:r>
            <a:r>
              <a:rPr lang="en-US" sz="2000" dirty="0"/>
              <a:t> </a:t>
            </a:r>
            <a:br>
              <a:rPr lang="en-US" sz="2000" dirty="0"/>
            </a:br>
            <a:r>
              <a:rPr lang="en-US" sz="2000" dirty="0"/>
              <a:t>(4 of 4)</a:t>
            </a:r>
            <a:endParaRPr lang="en-US" dirty="0"/>
          </a:p>
        </p:txBody>
      </p:sp>
      <p:sp>
        <p:nvSpPr>
          <p:cNvPr id="3" name="Content Placeholder 2"/>
          <p:cNvSpPr>
            <a:spLocks noGrp="1"/>
          </p:cNvSpPr>
          <p:nvPr>
            <p:ph idx="1"/>
          </p:nvPr>
        </p:nvSpPr>
        <p:spPr/>
        <p:txBody>
          <a:bodyPr/>
          <a:lstStyle/>
          <a:p>
            <a:r>
              <a:rPr lang="en-US" sz="2600" dirty="0"/>
              <a:t>The </a:t>
            </a:r>
            <a:r>
              <a:rPr lang="en-US" sz="2600" b="1" i="1" dirty="0"/>
              <a:t>divisibility</a:t>
            </a:r>
            <a:r>
              <a:rPr lang="en-US" sz="2600" dirty="0"/>
              <a:t> property simply means that both integer and noninteger levels of the activities are allowed.</a:t>
            </a:r>
          </a:p>
          <a:p>
            <a:r>
              <a:rPr lang="en-US" sz="2600" dirty="0"/>
              <a:t>In general, if you want the levels of some activities to be integer values, there are two possible approaches: </a:t>
            </a:r>
          </a:p>
          <a:p>
            <a:pPr marL="914400" lvl="1" indent="-457200">
              <a:buFont typeface="+mj-lt"/>
              <a:buAutoNum type="arabicPeriod"/>
            </a:pPr>
            <a:r>
              <a:rPr lang="en-US" dirty="0"/>
              <a:t>You can solve the LP model without integer constraints, and if the solution turns out to have fractional values, you can attempt to round them to integer values; or </a:t>
            </a:r>
          </a:p>
          <a:p>
            <a:pPr marL="914400" lvl="1" indent="-457200">
              <a:buFont typeface="+mj-lt"/>
              <a:buAutoNum type="arabicPeriod"/>
            </a:pPr>
            <a:r>
              <a:rPr lang="en-US" dirty="0"/>
              <a:t>You can explicitly constrain certain changing cells to contain integer values.</a:t>
            </a:r>
          </a:p>
        </p:txBody>
      </p:sp>
    </p:spTree>
    <p:extLst>
      <p:ext uri="{BB962C8B-B14F-4D97-AF65-F5344CB8AC3E}">
        <p14:creationId xmlns:p14="http://schemas.microsoft.com/office/powerpoint/2010/main" val="110578103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of Linear Properties</a:t>
            </a:r>
          </a:p>
        </p:txBody>
      </p:sp>
      <p:sp>
        <p:nvSpPr>
          <p:cNvPr id="3" name="Content Placeholder 2"/>
          <p:cNvSpPr>
            <a:spLocks noGrp="1"/>
          </p:cNvSpPr>
          <p:nvPr>
            <p:ph idx="1"/>
          </p:nvPr>
        </p:nvSpPr>
        <p:spPr/>
        <p:txBody>
          <a:bodyPr/>
          <a:lstStyle/>
          <a:p>
            <a:r>
              <a:rPr lang="en-US" sz="2200" dirty="0"/>
              <a:t>The previous discussion of these three properties, especially proportionality and additivity, is fairly abstract. How can you recognize whether a model satisfies proportionality and additivity? This is easy if the model is described algebraically. In this case the objective must be of the form </a:t>
            </a:r>
            <a:r>
              <a:rPr lang="pt-BR" sz="2200" i="1" dirty="0"/>
              <a:t>a</a:t>
            </a:r>
            <a:r>
              <a:rPr lang="pt-BR" sz="2200" baseline="-25000" dirty="0"/>
              <a:t>1</a:t>
            </a:r>
            <a:r>
              <a:rPr lang="pt-BR" sz="2200" i="1" dirty="0"/>
              <a:t>x</a:t>
            </a:r>
            <a:r>
              <a:rPr lang="pt-BR" sz="2200" baseline="-25000" dirty="0"/>
              <a:t>1</a:t>
            </a:r>
            <a:r>
              <a:rPr lang="pt-BR" sz="2200" dirty="0"/>
              <a:t> + </a:t>
            </a:r>
            <a:r>
              <a:rPr lang="pt-BR" sz="2200" i="1" dirty="0"/>
              <a:t>a</a:t>
            </a:r>
            <a:r>
              <a:rPr lang="pt-BR" sz="2200" baseline="-25000" dirty="0"/>
              <a:t>2</a:t>
            </a:r>
            <a:r>
              <a:rPr lang="pt-BR" sz="2200" i="1" dirty="0"/>
              <a:t>x</a:t>
            </a:r>
            <a:r>
              <a:rPr lang="pt-BR" sz="2200" baseline="-25000" dirty="0"/>
              <a:t>2</a:t>
            </a:r>
            <a:r>
              <a:rPr lang="pt-BR" sz="2200" dirty="0"/>
              <a:t> + · · · + </a:t>
            </a:r>
            <a:r>
              <a:rPr lang="pt-BR" sz="2200" i="1" dirty="0"/>
              <a:t>a</a:t>
            </a:r>
            <a:r>
              <a:rPr lang="pt-BR" sz="2200" i="1" baseline="-25000" dirty="0"/>
              <a:t>n</a:t>
            </a:r>
            <a:r>
              <a:rPr lang="pt-BR" sz="2200" i="1" dirty="0"/>
              <a:t>x</a:t>
            </a:r>
            <a:r>
              <a:rPr lang="pt-BR" sz="2200" i="1" baseline="-25000" dirty="0"/>
              <a:t>n</a:t>
            </a:r>
            <a:r>
              <a:rPr lang="pt-BR" sz="2200" i="1" dirty="0"/>
              <a:t> </a:t>
            </a:r>
            <a:r>
              <a:rPr lang="en-US" sz="2200" dirty="0"/>
              <a:t>where </a:t>
            </a:r>
            <a:r>
              <a:rPr lang="en-US" sz="2200" i="1" dirty="0"/>
              <a:t>n </a:t>
            </a:r>
            <a:r>
              <a:rPr lang="en-US" sz="2200" dirty="0"/>
              <a:t>is the number of decision variables, the </a:t>
            </a:r>
            <a:r>
              <a:rPr lang="en-US" sz="2200" i="1" dirty="0"/>
              <a:t>a’</a:t>
            </a:r>
            <a:r>
              <a:rPr lang="en-US" sz="2200" dirty="0"/>
              <a:t>s are constants, and the </a:t>
            </a:r>
            <a:r>
              <a:rPr lang="en-US" sz="2200" i="1" dirty="0"/>
              <a:t>x’</a:t>
            </a:r>
            <a:r>
              <a:rPr lang="en-US" sz="2200" dirty="0"/>
              <a:t>s are decision variables. </a:t>
            </a:r>
          </a:p>
          <a:p>
            <a:r>
              <a:rPr lang="en-US" sz="2200" dirty="0"/>
              <a:t>This expression is called a </a:t>
            </a:r>
            <a:r>
              <a:rPr lang="en-US" sz="2200" i="1" dirty="0"/>
              <a:t>linear combination </a:t>
            </a:r>
            <a:r>
              <a:rPr lang="en-US" sz="2200" dirty="0"/>
              <a:t>of the </a:t>
            </a:r>
            <a:r>
              <a:rPr lang="en-US" sz="2200" i="1" dirty="0"/>
              <a:t>x’</a:t>
            </a:r>
            <a:r>
              <a:rPr lang="en-US" sz="2200" dirty="0"/>
              <a:t>s. Also, each constraint must be equivalent to a form where the left side is a linear combination of the </a:t>
            </a:r>
            <a:r>
              <a:rPr lang="en-US" sz="2200" i="1" dirty="0"/>
              <a:t>x’</a:t>
            </a:r>
            <a:r>
              <a:rPr lang="en-US" sz="2200" dirty="0"/>
              <a:t>s and the right side is a constant. For example, the following is a typical linear constraint: 3</a:t>
            </a:r>
            <a:r>
              <a:rPr lang="en-US" sz="2200" i="1" dirty="0"/>
              <a:t>x</a:t>
            </a:r>
            <a:r>
              <a:rPr lang="en-US" sz="2200" baseline="-25000" dirty="0"/>
              <a:t>1</a:t>
            </a:r>
            <a:r>
              <a:rPr lang="en-US" sz="2200" dirty="0"/>
              <a:t> + 7</a:t>
            </a:r>
            <a:r>
              <a:rPr lang="en-US" sz="2200" i="1" dirty="0"/>
              <a:t>x</a:t>
            </a:r>
            <a:r>
              <a:rPr lang="en-US" sz="2200" baseline="-25000" dirty="0"/>
              <a:t>2</a:t>
            </a:r>
            <a:r>
              <a:rPr lang="en-US" sz="2200" dirty="0"/>
              <a:t> - 2</a:t>
            </a:r>
            <a:r>
              <a:rPr lang="en-US" sz="2200" i="1" dirty="0"/>
              <a:t>x</a:t>
            </a:r>
            <a:r>
              <a:rPr lang="en-US" sz="2200" baseline="-25000" dirty="0"/>
              <a:t>3</a:t>
            </a:r>
            <a:r>
              <a:rPr lang="en-US" sz="2200" dirty="0"/>
              <a:t> = 50</a:t>
            </a:r>
          </a:p>
        </p:txBody>
      </p:sp>
    </p:spTree>
    <p:extLst>
      <p:ext uri="{BB962C8B-B14F-4D97-AF65-F5344CB8AC3E}">
        <p14:creationId xmlns:p14="http://schemas.microsoft.com/office/powerpoint/2010/main" val="172490138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and scaling</a:t>
            </a:r>
          </a:p>
        </p:txBody>
      </p:sp>
      <p:sp>
        <p:nvSpPr>
          <p:cNvPr id="3" name="Content Placeholder 2"/>
          <p:cNvSpPr>
            <a:spLocks noGrp="1"/>
          </p:cNvSpPr>
          <p:nvPr>
            <p:ph idx="1"/>
          </p:nvPr>
        </p:nvSpPr>
        <p:spPr/>
        <p:txBody>
          <a:bodyPr/>
          <a:lstStyle/>
          <a:p>
            <a:r>
              <a:rPr lang="en-US" sz="2200" dirty="0"/>
              <a:t>In some cases, the Solver message may indicate that the proportionality and </a:t>
            </a:r>
            <a:r>
              <a:rPr lang="en-US" sz="2200" dirty="0" err="1"/>
              <a:t>additivity</a:t>
            </a:r>
            <a:r>
              <a:rPr lang="en-US" sz="2200" dirty="0"/>
              <a:t> conditions are not satisfied. This could be:</a:t>
            </a:r>
          </a:p>
          <a:p>
            <a:pPr lvl="1"/>
            <a:r>
              <a:rPr lang="en-US" sz="2100" dirty="0"/>
              <a:t>due to a logical error in formulation, or</a:t>
            </a:r>
          </a:p>
          <a:p>
            <a:pPr lvl="1"/>
            <a:r>
              <a:rPr lang="en-US" sz="2100" dirty="0"/>
              <a:t>due to a </a:t>
            </a:r>
            <a:r>
              <a:rPr lang="en-US" sz="2100" dirty="0" err="1"/>
              <a:t>roundoff</a:t>
            </a:r>
            <a:r>
              <a:rPr lang="en-US" sz="2100" dirty="0"/>
              <a:t> error in Solver’s calculations.</a:t>
            </a:r>
          </a:p>
          <a:p>
            <a:r>
              <a:rPr lang="en-US" sz="2200" dirty="0"/>
              <a:t>In any case, it always helps to have a </a:t>
            </a:r>
            <a:r>
              <a:rPr lang="en-US" sz="2200" i="1" dirty="0"/>
              <a:t>well-scaled model</a:t>
            </a:r>
            <a:r>
              <a:rPr lang="en-US" sz="2200" dirty="0"/>
              <a:t>, where all of the numbers are roughly the same magnitude.</a:t>
            </a:r>
          </a:p>
          <a:p>
            <a:r>
              <a:rPr lang="en-US" sz="2200" dirty="0"/>
              <a:t>If the model is poorly scaled, you can:</a:t>
            </a:r>
          </a:p>
          <a:p>
            <a:pPr lvl="1"/>
            <a:r>
              <a:rPr lang="en-US" sz="2100" dirty="0"/>
              <a:t>check the Use Automatic Scaling option in solver,</a:t>
            </a:r>
          </a:p>
          <a:p>
            <a:pPr lvl="1"/>
            <a:r>
              <a:rPr lang="en-US" sz="2100" dirty="0"/>
              <a:t>redefine the units in which the various quantities are defined, or</a:t>
            </a:r>
          </a:p>
          <a:p>
            <a:pPr lvl="1"/>
            <a:r>
              <a:rPr lang="en-US" sz="2100" dirty="0"/>
              <a:t>change the Precision setting in Solver’s Options dialog box to a larger number.</a:t>
            </a:r>
          </a:p>
        </p:txBody>
      </p:sp>
    </p:spTree>
    <p:extLst>
      <p:ext uri="{BB962C8B-B14F-4D97-AF65-F5344CB8AC3E}">
        <p14:creationId xmlns:p14="http://schemas.microsoft.com/office/powerpoint/2010/main" val="214860360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Infeasibility and unboundedness</a:t>
            </a:r>
            <a:r>
              <a:rPr lang="en-US" sz="2000" dirty="0"/>
              <a:t> (1 of 3)</a:t>
            </a:r>
          </a:p>
        </p:txBody>
      </p:sp>
      <p:sp>
        <p:nvSpPr>
          <p:cNvPr id="3" name="Content Placeholder 2"/>
          <p:cNvSpPr>
            <a:spLocks noGrp="1"/>
          </p:cNvSpPr>
          <p:nvPr>
            <p:ph idx="1"/>
          </p:nvPr>
        </p:nvSpPr>
        <p:spPr/>
        <p:txBody>
          <a:bodyPr/>
          <a:lstStyle/>
          <a:p>
            <a:r>
              <a:rPr lang="en-US" dirty="0"/>
              <a:t>Two things that can go wrong when the Solver is invoked, indicating a potential mistake in the model, are infeasibility and unboundedness.</a:t>
            </a:r>
          </a:p>
          <a:p>
            <a:r>
              <a:rPr lang="en-US" dirty="0"/>
              <a:t>Because mistakes are common in LP models, you should be aware of the error messages you might encounter.</a:t>
            </a:r>
          </a:p>
        </p:txBody>
      </p:sp>
    </p:spTree>
    <p:extLst>
      <p:ext uri="{BB962C8B-B14F-4D97-AF65-F5344CB8AC3E}">
        <p14:creationId xmlns:p14="http://schemas.microsoft.com/office/powerpoint/2010/main" val="330088345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Infeasibility and unboundedness</a:t>
            </a:r>
            <a:r>
              <a:rPr lang="en-US" sz="2000" dirty="0"/>
              <a:t> (2 of 3)</a:t>
            </a:r>
            <a:endParaRPr lang="en-US" dirty="0"/>
          </a:p>
        </p:txBody>
      </p:sp>
      <p:sp>
        <p:nvSpPr>
          <p:cNvPr id="3" name="Content Placeholder 2"/>
          <p:cNvSpPr>
            <a:spLocks noGrp="1"/>
          </p:cNvSpPr>
          <p:nvPr>
            <p:ph idx="1"/>
          </p:nvPr>
        </p:nvSpPr>
        <p:spPr>
          <a:xfrm>
            <a:off x="303213" y="1428750"/>
            <a:ext cx="8586787" cy="4591049"/>
          </a:xfrm>
        </p:spPr>
        <p:txBody>
          <a:bodyPr/>
          <a:lstStyle/>
          <a:p>
            <a:r>
              <a:rPr lang="en-US" sz="2600" b="1" i="1" dirty="0"/>
              <a:t>Infeasibility </a:t>
            </a:r>
            <a:r>
              <a:rPr lang="en-US" sz="2600" dirty="0"/>
              <a:t>occurs when there are no feasible solutions to the model.</a:t>
            </a:r>
          </a:p>
          <a:p>
            <a:r>
              <a:rPr lang="en-US" sz="2600" dirty="0"/>
              <a:t>There are generally two reasons:</a:t>
            </a:r>
          </a:p>
          <a:p>
            <a:pPr marL="914400" lvl="1" indent="-457200">
              <a:buFont typeface="+mj-lt"/>
              <a:buAutoNum type="arabicPeriod"/>
            </a:pPr>
            <a:r>
              <a:rPr lang="en-US" sz="2200" dirty="0"/>
              <a:t>There is a mistake in the model (an input was entered incorrectly, such as a </a:t>
            </a:r>
            <a:r>
              <a:rPr lang="en-US" sz="2200" u="sng" dirty="0"/>
              <a:t>&lt;</a:t>
            </a:r>
            <a:r>
              <a:rPr lang="en-US" sz="2200" dirty="0"/>
              <a:t> symbol instead of a </a:t>
            </a:r>
            <a:r>
              <a:rPr lang="en-US" sz="2200" u="sng" dirty="0"/>
              <a:t>&gt;</a:t>
            </a:r>
            <a:r>
              <a:rPr lang="en-US" sz="2200" dirty="0"/>
              <a:t>), or</a:t>
            </a:r>
          </a:p>
          <a:p>
            <a:pPr marL="914400" lvl="1" indent="-457200">
              <a:buFont typeface="+mj-lt"/>
              <a:buAutoNum type="arabicPeriod"/>
            </a:pPr>
            <a:r>
              <a:rPr lang="en-US" sz="2200" dirty="0"/>
              <a:t>The problem has been so constrained that there are no solutions left.</a:t>
            </a:r>
          </a:p>
          <a:p>
            <a:pPr marL="514350" indent="-457200"/>
            <a:r>
              <a:rPr lang="en-US" sz="2600" dirty="0"/>
              <a:t>A careful check of the model and finding an error, or changing/eliminating some of the constraints might fix the problem.</a:t>
            </a:r>
          </a:p>
          <a:p>
            <a:pPr marL="514350" indent="-457200"/>
            <a:r>
              <a:rPr lang="en-US" sz="2600" dirty="0"/>
              <a:t>Resulting error message: </a:t>
            </a:r>
          </a:p>
        </p:txBody>
      </p:sp>
      <p:pic>
        <p:nvPicPr>
          <p:cNvPr id="6" name="Picture 3" descr="Screenshot reads, Solver could not find a feasible solution. Solver cannot find a point for which all Constraints are satisfied."/>
          <p:cNvPicPr>
            <a:picLocks noGrp="1" noChangeAspect="1" noChangeArrowheads="1"/>
          </p:cNvPicPr>
          <p:nvPr>
            <p:ph idx="10"/>
          </p:nvPr>
        </p:nvPicPr>
        <p:blipFill>
          <a:blip r:embed="rId2">
            <a:extLst>
              <a:ext uri="{28A0092B-C50C-407E-A947-70E740481C1C}">
                <a14:useLocalDpi xmlns:a14="http://schemas.microsoft.com/office/drawing/2010/main" val="0"/>
              </a:ext>
            </a:extLst>
          </a:blip>
          <a:stretch>
            <a:fillRect/>
          </a:stretch>
        </p:blipFill>
        <p:spPr bwMode="auto">
          <a:xfrm>
            <a:off x="4800600" y="5181600"/>
            <a:ext cx="3904805" cy="987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2698044"/>
      </p:ext>
    </p:extLst>
  </p:cSld>
  <p:clrMapOvr>
    <a:masterClrMapping/>
  </p:clrMapOvr>
  <p:transition spd="med"/>
</p:sld>
</file>

<file path=ppt/theme/theme1.xml><?xml version="1.0" encoding="utf-8"?>
<a:theme xmlns:a="http://schemas.openxmlformats.org/drawingml/2006/main" name="1_6e theme">
  <a:themeElements>
    <a:clrScheme name="1_PMS3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PMS3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2075" tIns="46038" rIns="92075" bIns="46038"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2075" tIns="46038" rIns="92075" bIns="46038"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PMS3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PMS3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PMS3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PMS3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PMS3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PMS3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PMS3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PMS3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PMS3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PMS3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PMS3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PMS3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2" id="{439542D2-1A54-4756-976E-DFFE4E596374}" vid="{11BF9109-50DA-4EAB-BD3E-ABBA227335A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3133</TotalTime>
  <Words>976</Words>
  <Application>Microsoft Office PowerPoint</Application>
  <PresentationFormat>On-screen Show (4:3)</PresentationFormat>
  <Paragraphs>58</Paragraphs>
  <Slides>12</Slides>
  <Notes>2</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6" baseType="lpstr">
      <vt:lpstr>Arial</vt:lpstr>
      <vt:lpstr>Times New Roman</vt:lpstr>
      <vt:lpstr>1_6e theme</vt:lpstr>
      <vt:lpstr>Image</vt:lpstr>
      <vt:lpstr>Chapter 3</vt:lpstr>
      <vt:lpstr>Properties of linear models  (1 of 4)</vt:lpstr>
      <vt:lpstr>Properties of linear models  (2 of 4)</vt:lpstr>
      <vt:lpstr>Properties of linear models  (3 of 4)</vt:lpstr>
      <vt:lpstr>Properties of linear models  (4 of 4)</vt:lpstr>
      <vt:lpstr>Discussion of Linear Properties</vt:lpstr>
      <vt:lpstr>Linear models and scaling</vt:lpstr>
      <vt:lpstr>Infeasibility and unboundedness (1 of 3)</vt:lpstr>
      <vt:lpstr>Infeasibility and unboundedness (2 of 3)</vt:lpstr>
      <vt:lpstr>Infeasibility and unboundedness (3 of 3)</vt:lpstr>
      <vt:lpstr>Comparison of infeasibility and unboundedness</vt:lpstr>
      <vt:lpstr>End of Chapter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2.3</dc:title>
  <dc:creator>Lisa Veloz</dc:creator>
  <cp:lastModifiedBy>Jia Guo</cp:lastModifiedBy>
  <cp:revision>221</cp:revision>
  <dcterms:created xsi:type="dcterms:W3CDTF">1998-12-17T02:52:30Z</dcterms:created>
  <dcterms:modified xsi:type="dcterms:W3CDTF">2020-06-04T19:00:02Z</dcterms:modified>
</cp:coreProperties>
</file>