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56" r:id="rId4"/>
    <p:sldId id="270" r:id="rId5"/>
    <p:sldId id="272" r:id="rId6"/>
    <p:sldId id="269" r:id="rId7"/>
    <p:sldId id="276" r:id="rId8"/>
    <p:sldId id="264" r:id="rId9"/>
    <p:sldId id="273" r:id="rId10"/>
    <p:sldId id="277" r:id="rId11"/>
    <p:sldId id="278" r:id="rId12"/>
    <p:sldId id="279" r:id="rId13"/>
    <p:sldId id="28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CEC"/>
    <a:srgbClr val="E4E4E4"/>
    <a:srgbClr val="CF6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41"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8F77C0E-6EF5-4D77-93F7-868BAA4D17BC}" type="datetimeFigureOut">
              <a:rPr lang="en-IN" smtClean="0"/>
            </a:fld>
            <a:endParaRPr lang="en-IN" dirty="0"/>
          </a:p>
        </p:txBody>
      </p:sp>
      <p:sp>
        <p:nvSpPr>
          <p:cNvPr id="5" name="Footer Placeholder 4"/>
          <p:cNvSpPr>
            <a:spLocks noGrp="1"/>
          </p:cNvSpPr>
          <p:nvPr>
            <p:ph type="ftr" sz="quarter" idx="11"/>
          </p:nvPr>
        </p:nvSpPr>
        <p:spPr/>
        <p:txBody>
          <a:bodyPr/>
          <a:lstStyle/>
          <a:p>
            <a:r>
              <a:rPr lang="en-IN" dirty="0"/>
              <a:t>D2C Hackathon 2024</a:t>
            </a:r>
            <a:endParaRPr lang="en-IN" dirty="0"/>
          </a:p>
        </p:txBody>
      </p:sp>
      <p:sp>
        <p:nvSpPr>
          <p:cNvPr id="6" name="Slide Number Placeholder 5"/>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8F77C0E-6EF5-4D77-93F7-868BAA4D17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8F77C0E-6EF5-4D77-93F7-868BAA4D17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A8F77C0E-6EF5-4D77-93F7-868BAA4D17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8F77C0E-6EF5-4D77-93F7-868BAA4D17B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A8F77C0E-6EF5-4D77-93F7-868BAA4D17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A8F77C0E-6EF5-4D77-93F7-868BAA4D17B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8F77C0E-6EF5-4D77-93F7-868BAA4D17B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F77C0E-6EF5-4D77-93F7-868BAA4D17B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8F77C0E-6EF5-4D77-93F7-868BAA4D17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8F77C0E-6EF5-4D77-93F7-868BAA4D17B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124973-0877-4B20-A109-FB833771501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14" name="Rectangle: Top Corners Rounded 13"/>
          <p:cNvSpPr/>
          <p:nvPr userDrawn="1"/>
        </p:nvSpPr>
        <p:spPr>
          <a:xfrm>
            <a:off x="0" y="6356350"/>
            <a:ext cx="12192000" cy="501650"/>
          </a:xfrm>
          <a:prstGeom prst="round2SameRect">
            <a:avLst>
              <a:gd name="adj1" fmla="val 50000"/>
              <a:gd name="adj2" fmla="val 0"/>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24973-0877-4B20-A109-FB8337715019}" type="slidenum">
              <a:rPr lang="en-IN" smtClean="0"/>
            </a:fld>
            <a:endParaRPr lang="en-IN" dirty="0"/>
          </a:p>
        </p:txBody>
      </p:sp>
      <p:pic>
        <p:nvPicPr>
          <p:cNvPr id="10" name="Picture 9"/>
          <p:cNvPicPr>
            <a:picLocks noChangeAspect="1"/>
          </p:cNvPicPr>
          <p:nvPr userDrawn="1"/>
        </p:nvPicPr>
        <p:blipFill rotWithShape="1">
          <a:blip r:embed="rId12" cstate="hqprint">
            <a:extLst>
              <a:ext uri="{28A0092B-C50C-407E-A947-70E740481C1C}">
                <a14:useLocalDpi xmlns:a14="http://schemas.microsoft.com/office/drawing/2010/main" val="0"/>
              </a:ext>
            </a:extLst>
          </a:blip>
          <a:srcRect t="23308" b="32200"/>
          <a:stretch>
            <a:fillRect/>
          </a:stretch>
        </p:blipFill>
        <p:spPr>
          <a:xfrm>
            <a:off x="3581400" y="6404274"/>
            <a:ext cx="1443948" cy="385463"/>
          </a:xfrm>
          <a:prstGeom prst="rect">
            <a:avLst/>
          </a:prstGeom>
        </p:spPr>
      </p:pic>
      <p:pic>
        <p:nvPicPr>
          <p:cNvPr id="13" name="Picture 12"/>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7059829" y="6527795"/>
            <a:ext cx="1032563" cy="158759"/>
          </a:xfrm>
          <a:prstGeom prst="rect">
            <a:avLst/>
          </a:prstGeom>
        </p:spPr>
      </p:pic>
      <p:pic>
        <p:nvPicPr>
          <p:cNvPr id="12" name="Picture 11"/>
          <p:cNvPicPr>
            <a:picLocks noChangeAspect="1"/>
          </p:cNvPicPr>
          <p:nvPr userDrawn="1"/>
        </p:nvPicPr>
        <p:blipFill>
          <a:blip r:embed="rId14" cstate="hqprint">
            <a:extLst>
              <a:ext uri="{28A0092B-C50C-407E-A947-70E740481C1C}">
                <a14:useLocalDpi xmlns:a14="http://schemas.microsoft.com/office/drawing/2010/main" val="0"/>
              </a:ext>
            </a:extLst>
          </a:blip>
          <a:stretch>
            <a:fillRect/>
          </a:stretch>
        </p:blipFill>
        <p:spPr>
          <a:xfrm>
            <a:off x="10518491" y="6436523"/>
            <a:ext cx="1136009" cy="341301"/>
          </a:xfrm>
          <a:prstGeom prst="rect">
            <a:avLst/>
          </a:prstGeom>
        </p:spPr>
      </p:pic>
      <p:pic>
        <p:nvPicPr>
          <p:cNvPr id="16" name="Picture 1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00700" y="6451339"/>
            <a:ext cx="1524641" cy="31166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4828" y="1710965"/>
            <a:ext cx="2802890" cy="953135"/>
          </a:xfrm>
          <a:prstGeom prst="rect">
            <a:avLst/>
          </a:prstGeom>
          <a:noFill/>
        </p:spPr>
        <p:txBody>
          <a:bodyPr wrap="none" rtlCol="0">
            <a:spAutoFit/>
          </a:bodyPr>
          <a:lstStyle/>
          <a:p>
            <a:r>
              <a:rPr lang="en-US" sz="2800" b="1" dirty="0"/>
              <a:t>Team Number: 10</a:t>
            </a:r>
            <a:endParaRPr lang="en-US" sz="2800" b="1" dirty="0"/>
          </a:p>
          <a:p>
            <a:r>
              <a:rPr lang="en-US" sz="2800" b="1" dirty="0"/>
              <a:t> </a:t>
            </a:r>
            <a:endParaRPr lang="en-IN" sz="2800" b="1" dirty="0"/>
          </a:p>
        </p:txBody>
      </p:sp>
      <p:sp>
        <p:nvSpPr>
          <p:cNvPr id="14" name="TextBox 13"/>
          <p:cNvSpPr txBox="1"/>
          <p:nvPr/>
        </p:nvSpPr>
        <p:spPr>
          <a:xfrm>
            <a:off x="907927" y="4961585"/>
            <a:ext cx="6094428" cy="307777"/>
          </a:xfrm>
          <a:prstGeom prst="rect">
            <a:avLst/>
          </a:prstGeom>
          <a:noFill/>
        </p:spPr>
        <p:txBody>
          <a:bodyPr wrap="square">
            <a:spAutoFit/>
          </a:bodyPr>
          <a:lstStyle/>
          <a:p>
            <a:r>
              <a:rPr lang="en-US" sz="1400" b="0" i="0" u="none" strike="noStrike" dirty="0">
                <a:solidFill>
                  <a:srgbClr val="000000"/>
                </a:solidFill>
                <a:latin typeface="Calibri" panose="020F0502020204030204"/>
              </a:rPr>
              <a:t> </a:t>
            </a:r>
            <a:endParaRPr lang="en-IN" sz="1400" dirty="0"/>
          </a:p>
        </p:txBody>
      </p:sp>
      <p:sp>
        <p:nvSpPr>
          <p:cNvPr id="15" name="TextBox 14"/>
          <p:cNvSpPr txBox="1"/>
          <p:nvPr/>
        </p:nvSpPr>
        <p:spPr>
          <a:xfrm>
            <a:off x="575945" y="766445"/>
            <a:ext cx="10615295" cy="768350"/>
          </a:xfrm>
          <a:prstGeom prst="rect">
            <a:avLst/>
          </a:prstGeom>
          <a:noFill/>
        </p:spPr>
        <p:txBody>
          <a:bodyPr wrap="square" rtlCol="0">
            <a:spAutoFit/>
          </a:bodyPr>
          <a:lstStyle/>
          <a:p>
            <a:r>
              <a:rPr lang="en-US" altLang="en-IN" sz="4400" b="1" dirty="0"/>
              <a:t>   IV BAG MONITERING &amp; ALERTING</a:t>
            </a:r>
            <a:r>
              <a:rPr lang="en-IN" sz="4400" b="1" dirty="0"/>
              <a:t> SYSTEM</a:t>
            </a:r>
            <a:endParaRPr lang="en-IN" sz="4400" b="1"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graphicFrame>
        <p:nvGraphicFramePr>
          <p:cNvPr id="3" name="Table 2"/>
          <p:cNvGraphicFramePr>
            <a:graphicFrameLocks noGrp="1"/>
          </p:cNvGraphicFramePr>
          <p:nvPr>
            <p:custDataLst>
              <p:tags r:id="rId2"/>
            </p:custDataLst>
          </p:nvPr>
        </p:nvGraphicFramePr>
        <p:xfrm>
          <a:off x="6358890" y="2988310"/>
          <a:ext cx="5345430" cy="2588260"/>
        </p:xfrm>
        <a:graphic>
          <a:graphicData uri="http://schemas.openxmlformats.org/drawingml/2006/table">
            <a:tbl>
              <a:tblPr>
                <a:effectLst>
                  <a:outerShdw blurRad="50800" dist="38100" dir="2700000" algn="tl" rotWithShape="0">
                    <a:prstClr val="black">
                      <a:alpha val="40000"/>
                    </a:prstClr>
                  </a:outerShdw>
                </a:effectLst>
                <a:tableStyleId>{793D81CF-94F2-401A-BA57-92F5A7B2D0C5}</a:tableStyleId>
              </a:tblPr>
              <a:tblGrid>
                <a:gridCol w="2482215"/>
                <a:gridCol w="2863215"/>
              </a:tblGrid>
              <a:tr h="621030">
                <a:tc>
                  <a:txBody>
                    <a:bodyPr/>
                    <a:lstStyle/>
                    <a:p>
                      <a:pPr algn="l"/>
                      <a:r>
                        <a:rPr lang="en-US" b="1" dirty="0">
                          <a:solidFill>
                            <a:schemeClr val="tx1"/>
                          </a:solidFill>
                        </a:rPr>
                        <a:t>MOHITHRA S</a:t>
                      </a:r>
                      <a:endParaRPr lang="en-IN" b="1" dirty="0">
                        <a:solidFill>
                          <a:schemeClr val="tx1"/>
                        </a:solidFill>
                      </a:endParaRPr>
                    </a:p>
                  </a:txBody>
                  <a:tcPr>
                    <a:solidFill>
                      <a:schemeClr val="bg1">
                        <a:lumMod val="95000"/>
                      </a:schemeClr>
                    </a:solidFill>
                  </a:tcPr>
                </a:tc>
                <a:tc>
                  <a:txBody>
                    <a:bodyPr/>
                    <a:lstStyle/>
                    <a:p>
                      <a:pPr algn="l"/>
                      <a:r>
                        <a:rPr lang="en-US" b="1" dirty="0">
                          <a:solidFill>
                            <a:schemeClr val="tx1"/>
                          </a:solidFill>
                        </a:rPr>
                        <a:t>714023149061</a:t>
                      </a:r>
                      <a:endParaRPr lang="en-IN" b="1" dirty="0">
                        <a:solidFill>
                          <a:schemeClr val="tx1"/>
                        </a:solidFill>
                      </a:endParaRPr>
                    </a:p>
                  </a:txBody>
                  <a:tcPr>
                    <a:solidFill>
                      <a:schemeClr val="bg1">
                        <a:lumMod val="95000"/>
                      </a:schemeClr>
                    </a:solidFill>
                  </a:tcPr>
                </a:tc>
              </a:tr>
              <a:tr h="551815">
                <a:tc>
                  <a:txBody>
                    <a:bodyPr/>
                    <a:p>
                      <a:pPr algn="l">
                        <a:buNone/>
                      </a:pPr>
                      <a:r>
                        <a:rPr lang="en-US" altLang="en-IN" sz="1800" b="1" dirty="0">
                          <a:sym typeface="+mn-ea"/>
                        </a:rPr>
                        <a:t>NIVETHIKA S</a:t>
                      </a:r>
                      <a:endParaRPr lang="en-US" altLang="en-IN" sz="1800" b="1" dirty="0"/>
                    </a:p>
                    <a:p>
                      <a:pPr algn="l">
                        <a:buNone/>
                      </a:pPr>
                      <a:endParaRPr lang="en-US" altLang="en-IN" b="1" dirty="0">
                        <a:solidFill>
                          <a:schemeClr val="tx1"/>
                        </a:solidFill>
                      </a:endParaRPr>
                    </a:p>
                  </a:txBody>
                  <a:tcPr>
                    <a:solidFill>
                      <a:schemeClr val="bg1">
                        <a:lumMod val="95000"/>
                      </a:schemeClr>
                    </a:solidFill>
                  </a:tcPr>
                </a:tc>
                <a:tc>
                  <a:txBody>
                    <a:bodyPr/>
                    <a:p>
                      <a:pPr algn="l">
                        <a:buNone/>
                      </a:pPr>
                      <a:r>
                        <a:rPr lang="en-US" sz="1800" b="1" dirty="0">
                          <a:sym typeface="+mn-ea"/>
                        </a:rPr>
                        <a:t>714023149072</a:t>
                      </a:r>
                      <a:endParaRPr lang="en-IN" b="1" dirty="0">
                        <a:solidFill>
                          <a:schemeClr val="tx1"/>
                        </a:solidFill>
                      </a:endParaRPr>
                    </a:p>
                  </a:txBody>
                  <a:tcPr>
                    <a:solidFill>
                      <a:schemeClr val="bg1">
                        <a:lumMod val="95000"/>
                      </a:schemeClr>
                    </a:solidFill>
                  </a:tcPr>
                </a:tc>
              </a:tr>
              <a:tr h="556260">
                <a:tc>
                  <a:txBody>
                    <a:bodyPr/>
                    <a:lstStyle/>
                    <a:p>
                      <a:pPr algn="l"/>
                      <a:r>
                        <a:rPr lang="en-US" altLang="en-IN" sz="1800" b="1" dirty="0">
                          <a:sym typeface="+mn-ea"/>
                        </a:rPr>
                        <a:t>PRATHISHA R</a:t>
                      </a:r>
                      <a:endParaRPr lang="en-US" altLang="en-IN" sz="1800" b="1" dirty="0"/>
                    </a:p>
                    <a:p>
                      <a:pPr algn="l"/>
                      <a:endParaRPr lang="en-US" altLang="en-IN" b="1" dirty="0"/>
                    </a:p>
                  </a:txBody>
                  <a:tcPr>
                    <a:solidFill>
                      <a:schemeClr val="bg1">
                        <a:lumMod val="95000"/>
                      </a:schemeClr>
                    </a:solidFill>
                  </a:tcPr>
                </a:tc>
                <a:tc>
                  <a:txBody>
                    <a:bodyPr/>
                    <a:lstStyle/>
                    <a:p>
                      <a:pPr algn="l"/>
                      <a:r>
                        <a:rPr lang="en-US" sz="1800" b="1" dirty="0">
                          <a:sym typeface="+mn-ea"/>
                        </a:rPr>
                        <a:t>714023149082</a:t>
                      </a:r>
                      <a:endParaRPr lang="en-IN" b="1" dirty="0"/>
                    </a:p>
                  </a:txBody>
                  <a:tcPr>
                    <a:solidFill>
                      <a:schemeClr val="bg1">
                        <a:lumMod val="95000"/>
                      </a:schemeClr>
                    </a:solidFill>
                  </a:tcPr>
                </a:tc>
              </a:tr>
              <a:tr h="687070">
                <a:tc>
                  <a:txBody>
                    <a:bodyPr/>
                    <a:lstStyle/>
                    <a:p>
                      <a:pPr algn="l"/>
                      <a:r>
                        <a:rPr lang="en-US" altLang="en-IN" b="1" dirty="0"/>
                        <a:t>SHAKTHI S</a:t>
                      </a:r>
                      <a:endParaRPr lang="en-US" altLang="en-IN" b="1" dirty="0"/>
                    </a:p>
                  </a:txBody>
                  <a:tcPr>
                    <a:solidFill>
                      <a:schemeClr val="bg1">
                        <a:lumMod val="95000"/>
                      </a:schemeClr>
                    </a:solidFill>
                  </a:tcPr>
                </a:tc>
                <a:tc>
                  <a:txBody>
                    <a:bodyPr/>
                    <a:lstStyle/>
                    <a:p>
                      <a:pPr algn="l"/>
                      <a:r>
                        <a:rPr lang="en-US" sz="1800" b="1" dirty="0">
                          <a:sym typeface="+mn-ea"/>
                        </a:rPr>
                        <a:t>714023149102</a:t>
                      </a:r>
                      <a:endParaRPr lang="en-IN" b="1" dirty="0"/>
                    </a:p>
                  </a:txBody>
                  <a:tcPr>
                    <a:solidFill>
                      <a:schemeClr val="bg1">
                        <a:lumMod val="95000"/>
                      </a:schemeClr>
                    </a:solidFill>
                  </a:tcPr>
                </a:tc>
              </a:tr>
            </a:tbl>
          </a:graphicData>
        </a:graphic>
      </p:graphicFrame>
      <p:sp>
        <p:nvSpPr>
          <p:cNvPr id="13" name="TextBox 12"/>
          <p:cNvSpPr txBox="1"/>
          <p:nvPr/>
        </p:nvSpPr>
        <p:spPr>
          <a:xfrm>
            <a:off x="384981" y="3405916"/>
            <a:ext cx="5403094" cy="368300"/>
          </a:xfrm>
          <a:prstGeom prst="rect">
            <a:avLst/>
          </a:prstGeom>
          <a:noFill/>
        </p:spPr>
        <p:txBody>
          <a:bodyPr wrap="square">
            <a:spAutoFit/>
          </a:bodyPr>
          <a:lstStyle/>
          <a:p>
            <a:r>
              <a:rPr lang="en-US" sz="1800" b="1" dirty="0"/>
              <a:t>MENTOR NAME : </a:t>
            </a:r>
            <a:r>
              <a:rPr lang="en-US" sz="1800" b="1" dirty="0" err="1"/>
              <a:t>Mr.Yaswanthraj</a:t>
            </a:r>
            <a:r>
              <a:rPr lang="en-US" sz="1800" b="1" dirty="0"/>
              <a:t> ( Assistant Professor) </a:t>
            </a:r>
            <a:endParaRPr lang="en-IN" sz="1800" b="1"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5" name="TextBox 4"/>
          <p:cNvSpPr txBox="1"/>
          <p:nvPr/>
        </p:nvSpPr>
        <p:spPr>
          <a:xfrm>
            <a:off x="833285" y="1257791"/>
            <a:ext cx="6130412" cy="369332"/>
          </a:xfrm>
          <a:prstGeom prst="rect">
            <a:avLst/>
          </a:prstGeom>
          <a:noFill/>
        </p:spPr>
        <p:txBody>
          <a:bodyPr wrap="square">
            <a:spAutoFit/>
          </a:bodyPr>
          <a:lstStyle/>
          <a:p>
            <a:endParaRPr lang="en-US" dirty="0"/>
          </a:p>
        </p:txBody>
      </p:sp>
      <p:sp>
        <p:nvSpPr>
          <p:cNvPr id="7" name="TextBox 6"/>
          <p:cNvSpPr txBox="1"/>
          <p:nvPr/>
        </p:nvSpPr>
        <p:spPr>
          <a:xfrm>
            <a:off x="361335" y="187184"/>
            <a:ext cx="6130412" cy="707886"/>
          </a:xfrm>
          <a:prstGeom prst="rect">
            <a:avLst/>
          </a:prstGeom>
          <a:noFill/>
        </p:spPr>
        <p:txBody>
          <a:bodyPr wrap="square">
            <a:spAutoFit/>
          </a:bodyPr>
          <a:lstStyle/>
          <a:p>
            <a:r>
              <a:rPr lang="en-IN" sz="4000" b="1" dirty="0"/>
              <a:t>MODULES</a:t>
            </a:r>
            <a:endParaRPr lang="en-IN" sz="4000"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00" y="845217"/>
            <a:ext cx="5397910" cy="2665618"/>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195" y="870143"/>
            <a:ext cx="5397910" cy="2665619"/>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31257" y="3613906"/>
            <a:ext cx="5397910" cy="2665618"/>
          </a:xfrm>
          <a:prstGeom prst="rect">
            <a:avLst/>
          </a:prstGeom>
        </p:spPr>
      </p:pic>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7" name="TextBox 6"/>
          <p:cNvSpPr txBox="1"/>
          <p:nvPr/>
        </p:nvSpPr>
        <p:spPr>
          <a:xfrm>
            <a:off x="656303" y="381735"/>
            <a:ext cx="6130412" cy="707886"/>
          </a:xfrm>
          <a:prstGeom prst="rect">
            <a:avLst/>
          </a:prstGeom>
          <a:noFill/>
        </p:spPr>
        <p:txBody>
          <a:bodyPr wrap="square">
            <a:spAutoFit/>
          </a:bodyPr>
          <a:lstStyle/>
          <a:p>
            <a:r>
              <a:rPr lang="en-US" sz="4000" b="1" dirty="0"/>
              <a:t>R</a:t>
            </a:r>
            <a:r>
              <a:rPr lang="en-IN" sz="4000" b="1" dirty="0"/>
              <a:t>EFERANCE</a:t>
            </a:r>
            <a:endParaRPr lang="en-IN" sz="4000" b="1" dirty="0"/>
          </a:p>
        </p:txBody>
      </p:sp>
      <p:sp>
        <p:nvSpPr>
          <p:cNvPr id="4" name="TextBox 3"/>
          <p:cNvSpPr txBox="1"/>
          <p:nvPr/>
        </p:nvSpPr>
        <p:spPr>
          <a:xfrm>
            <a:off x="538315" y="1404768"/>
            <a:ext cx="10926097" cy="3692525"/>
          </a:xfrm>
          <a:prstGeom prst="rect">
            <a:avLst/>
          </a:prstGeom>
          <a:noFill/>
        </p:spPr>
        <p:txBody>
          <a:bodyPr wrap="square">
            <a:spAutoFit/>
          </a:bodyPr>
          <a:lstStyle/>
          <a:p>
            <a:pPr>
              <a:lnSpc>
                <a:spcPct val="150000"/>
              </a:lnSpc>
            </a:pPr>
            <a:r>
              <a:rPr lang="en-IN" b="1" dirty="0"/>
              <a:t>1. </a:t>
            </a:r>
            <a:r>
              <a:rPr lang="en-US" altLang="en-US" b="1" dirty="0"/>
              <a:t>Patil, V. A., &amp; Waghmare, R. S. (2022).</a:t>
            </a:r>
            <a:r>
              <a:rPr lang="en-IN" dirty="0"/>
              <a:t> </a:t>
            </a:r>
            <a:r>
              <a:rPr lang="en-US" altLang="en-US" dirty="0"/>
              <a:t>Automated Intravenous (IV) Drip Monitoring System Using IoT.</a:t>
            </a:r>
            <a:endParaRPr lang="en-US" altLang="en-US" dirty="0"/>
          </a:p>
          <a:p>
            <a:pPr indent="0">
              <a:lnSpc>
                <a:spcPct val="150000"/>
              </a:lnSpc>
              <a:buFont typeface="Arial" panose="020B0604020202020204" pitchFamily="34" charset="0"/>
              <a:buNone/>
            </a:pPr>
            <a:r>
              <a:rPr lang="en-US" altLang="en-US" dirty="0"/>
              <a:t>    International Journal of Innovative Science and Research Technology, 7(3), 145–148.</a:t>
            </a:r>
            <a:endParaRPr lang="en-US" altLang="en-US" dirty="0"/>
          </a:p>
          <a:p>
            <a:pPr indent="0">
              <a:lnSpc>
                <a:spcPct val="150000"/>
              </a:lnSpc>
              <a:buFont typeface="Arial" panose="020B0604020202020204" pitchFamily="34" charset="0"/>
              <a:buNone/>
            </a:pPr>
            <a:endParaRPr lang="en-US" altLang="en-US" dirty="0"/>
          </a:p>
          <a:p>
            <a:pPr>
              <a:lnSpc>
                <a:spcPct val="150000"/>
              </a:lnSpc>
            </a:pPr>
            <a:r>
              <a:rPr lang="en-US" altLang="en-IN" b="1" dirty="0"/>
              <a:t>2</a:t>
            </a:r>
            <a:r>
              <a:rPr lang="en-IN" dirty="0"/>
              <a:t>. </a:t>
            </a:r>
            <a:r>
              <a:rPr lang="en-US" altLang="en-US" b="1" dirty="0"/>
              <a:t>Rashid, M., &amp; Ahsan, K. (2022).</a:t>
            </a:r>
            <a:r>
              <a:rPr lang="en-IN" dirty="0"/>
              <a:t> </a:t>
            </a:r>
            <a:r>
              <a:rPr lang="en-US" altLang="en-US" i="1" dirty="0"/>
              <a:t>Smart IV Drip Monitoring System Using Load Sensor and NodeMCU.</a:t>
            </a:r>
            <a:endParaRPr lang="en-US" altLang="en-US" i="1" dirty="0"/>
          </a:p>
          <a:p>
            <a:pPr>
              <a:lnSpc>
                <a:spcPct val="150000"/>
              </a:lnSpc>
            </a:pPr>
            <a:r>
              <a:rPr lang="en-US" altLang="en-US" dirty="0"/>
              <a:t>    International Journal of Engineering Research and Technology (IJERT), 11(5).</a:t>
            </a:r>
            <a:endParaRPr lang="en-US" altLang="en-US" dirty="0"/>
          </a:p>
          <a:p>
            <a:pPr>
              <a:lnSpc>
                <a:spcPct val="150000"/>
              </a:lnSpc>
            </a:pPr>
            <a:endParaRPr lang="en-US" altLang="en-US" dirty="0"/>
          </a:p>
          <a:p>
            <a:r>
              <a:rPr lang="en-US" altLang="en-IN" b="1" dirty="0"/>
              <a:t>3. </a:t>
            </a:r>
            <a:r>
              <a:rPr lang="en-US" altLang="en-US" b="1" dirty="0"/>
              <a:t>Sharma, P., &amp; Verma, R. (2023). </a:t>
            </a:r>
            <a:r>
              <a:rPr lang="en-US" altLang="en-US" dirty="0"/>
              <a:t>Design and Implementation of IV Fluid Monitoring with Automated Alert System.</a:t>
            </a:r>
            <a:endParaRPr lang="en-US" altLang="en-US" dirty="0"/>
          </a:p>
          <a:p>
            <a:r>
              <a:rPr lang="en-US" altLang="en-US" dirty="0"/>
              <a:t>   </a:t>
            </a:r>
            <a:endParaRPr lang="en-US" altLang="en-US" dirty="0"/>
          </a:p>
          <a:p>
            <a:r>
              <a:rPr lang="en-US" altLang="en-US" dirty="0"/>
              <a:t>     International Journal of Scientific &amp; Engineering Research (IJSER), 14(2), 132–136.</a:t>
            </a: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7" name="TextBox 6"/>
          <p:cNvSpPr txBox="1"/>
          <p:nvPr/>
        </p:nvSpPr>
        <p:spPr>
          <a:xfrm>
            <a:off x="4333567" y="2721114"/>
            <a:ext cx="6130412" cy="707886"/>
          </a:xfrm>
          <a:prstGeom prst="rect">
            <a:avLst/>
          </a:prstGeom>
          <a:noFill/>
        </p:spPr>
        <p:txBody>
          <a:bodyPr wrap="square">
            <a:spAutoFit/>
          </a:bodyPr>
          <a:lstStyle/>
          <a:p>
            <a:r>
              <a:rPr lang="en-US" sz="4000" b="1" dirty="0"/>
              <a:t>THANK YOU</a:t>
            </a:r>
            <a:endParaRPr lang="en-IN" sz="4000" b="1"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7622" y="134224"/>
            <a:ext cx="2089033" cy="707886"/>
          </a:xfrm>
          <a:prstGeom prst="rect">
            <a:avLst/>
          </a:prstGeom>
          <a:noFill/>
        </p:spPr>
        <p:txBody>
          <a:bodyPr wrap="none" rtlCol="0">
            <a:spAutoFit/>
          </a:bodyPr>
          <a:lstStyle/>
          <a:p>
            <a:r>
              <a:rPr lang="en-US" sz="4000" b="1" dirty="0"/>
              <a:t>DOMAIN</a:t>
            </a:r>
            <a:endParaRPr lang="en-IN" sz="4000" b="1" dirty="0"/>
          </a:p>
        </p:txBody>
      </p:sp>
      <p:sp>
        <p:nvSpPr>
          <p:cNvPr id="3" name="TextBox 2"/>
          <p:cNvSpPr txBox="1"/>
          <p:nvPr/>
        </p:nvSpPr>
        <p:spPr>
          <a:xfrm>
            <a:off x="813733" y="3244334"/>
            <a:ext cx="7018703" cy="1198880"/>
          </a:xfrm>
          <a:prstGeom prst="rect">
            <a:avLst/>
          </a:prstGeom>
          <a:noFill/>
        </p:spPr>
        <p:txBody>
          <a:bodyPr wrap="square" rtlCol="0">
            <a:spAutoFit/>
          </a:bodyPr>
          <a:lstStyle/>
          <a:p>
            <a:r>
              <a:rPr lang="en-US" altLang="en-US" dirty="0"/>
              <a:t>Manual IV fluid level monitoring in hospitals is time-consuming and error-prone, often leading to delayed response and potential harm. An automated IV bag monitoring and alerting system is needed to ensure timely refills and prevent complications.</a:t>
            </a:r>
            <a:endParaRPr lang="en-US" altLang="en-US" dirty="0"/>
          </a:p>
        </p:txBody>
      </p:sp>
      <p:sp>
        <p:nvSpPr>
          <p:cNvPr id="6" name="TextBox 5"/>
          <p:cNvSpPr txBox="1"/>
          <p:nvPr/>
        </p:nvSpPr>
        <p:spPr>
          <a:xfrm>
            <a:off x="337622" y="2031534"/>
            <a:ext cx="4319003" cy="707886"/>
          </a:xfrm>
          <a:prstGeom prst="rect">
            <a:avLst/>
          </a:prstGeom>
          <a:noFill/>
        </p:spPr>
        <p:txBody>
          <a:bodyPr wrap="none" rtlCol="0">
            <a:spAutoFit/>
          </a:bodyPr>
          <a:lstStyle/>
          <a:p>
            <a:r>
              <a:rPr lang="en-US" sz="4000" b="1" dirty="0"/>
              <a:t>Problem Statement</a:t>
            </a:r>
            <a:endParaRPr lang="en-IN" sz="4000" b="1" dirty="0"/>
          </a:p>
        </p:txBody>
      </p:sp>
      <p:sp>
        <p:nvSpPr>
          <p:cNvPr id="8" name="TextBox 7"/>
          <p:cNvSpPr txBox="1"/>
          <p:nvPr/>
        </p:nvSpPr>
        <p:spPr>
          <a:xfrm>
            <a:off x="453006" y="1114588"/>
            <a:ext cx="11459361" cy="553085"/>
          </a:xfrm>
          <a:prstGeom prst="rect">
            <a:avLst/>
          </a:prstGeom>
          <a:noFill/>
        </p:spPr>
        <p:txBody>
          <a:bodyPr wrap="square" rtlCol="0">
            <a:spAutoFit/>
          </a:bodyPr>
          <a:lstStyle/>
          <a:p>
            <a:pPr>
              <a:lnSpc>
                <a:spcPct val="150000"/>
              </a:lnSpc>
            </a:pPr>
            <a:r>
              <a:rPr lang="en-US" altLang="en-IN" b="1" dirty="0"/>
              <a:t>I</a:t>
            </a:r>
            <a:r>
              <a:rPr lang="en-US" altLang="en-IN" sz="2000" b="1" dirty="0"/>
              <a:t>nternet of things</a:t>
            </a:r>
            <a:r>
              <a:rPr lang="en-IN" sz="2000" b="1" dirty="0"/>
              <a:t>(</a:t>
            </a:r>
            <a:r>
              <a:rPr lang="en-US" altLang="en-IN" sz="2000" b="1" dirty="0"/>
              <a:t>IOT</a:t>
            </a:r>
            <a:r>
              <a:rPr lang="en-IN" sz="2000" b="1" dirty="0"/>
              <a:t>)  </a:t>
            </a:r>
            <a:endParaRPr lang="en-IN" sz="2000" b="1"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83797"/>
            <a:ext cx="12260424" cy="4835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3719" y="102531"/>
            <a:ext cx="2446311" cy="707886"/>
          </a:xfrm>
          <a:prstGeom prst="rect">
            <a:avLst/>
          </a:prstGeom>
          <a:noFill/>
        </p:spPr>
        <p:txBody>
          <a:bodyPr wrap="none" rtlCol="0">
            <a:spAutoFit/>
          </a:bodyPr>
          <a:lstStyle/>
          <a:p>
            <a:r>
              <a:rPr lang="en-US" sz="4000" b="1" dirty="0"/>
              <a:t>OBJECTIVE</a:t>
            </a:r>
            <a:endParaRPr lang="en-IN" sz="4000" b="1" dirty="0"/>
          </a:p>
        </p:txBody>
      </p:sp>
      <p:sp>
        <p:nvSpPr>
          <p:cNvPr id="2" name="TextBox 1"/>
          <p:cNvSpPr txBox="1"/>
          <p:nvPr/>
        </p:nvSpPr>
        <p:spPr>
          <a:xfrm>
            <a:off x="526415" y="1266825"/>
            <a:ext cx="11209020" cy="3589655"/>
          </a:xfrm>
          <a:prstGeom prst="rect">
            <a:avLst/>
          </a:prstGeom>
          <a:noFill/>
        </p:spPr>
        <p:txBody>
          <a:bodyPr wrap="square" rtlCol="0">
            <a:noAutofit/>
          </a:bodyPr>
          <a:lstStyle/>
          <a:p>
            <a:pPr marL="285750" indent="-285750">
              <a:buFont typeface="Arial" panose="020B0604020202020204" pitchFamily="34" charset="0"/>
              <a:buChar char="•"/>
            </a:pPr>
            <a:r>
              <a:rPr lang="en-US" altLang="en-US" sz="2000" dirty="0"/>
              <a:t>To monitor the real-time flow rate of glucose from the IV bag using appropriate sensors (e.g., flow sensor or weight sensor).</a:t>
            </a: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r>
              <a:rPr lang="en-US" altLang="en-US" sz="2000" dirty="0"/>
              <a:t> To detect and alert when the IV bag is nearly empty or if the glucose flow stops unexpectedly.</a:t>
            </a: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r>
              <a:rPr lang="en-US" altLang="en-US" sz="2000" dirty="0"/>
              <a:t> To transmit the glucose flow data wirelessly to a central dashboard for visualization and analysis.</a:t>
            </a: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r>
              <a:rPr lang="en-US" altLang="en-US" sz="2000" dirty="0"/>
              <a:t> To provide timely alerts to medical staff through the dashboard or connected devices (e.g., mobile, buzzer).</a:t>
            </a: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endParaRPr lang="en-US" altLang="en-US" sz="2000" dirty="0"/>
          </a:p>
          <a:p>
            <a:pPr marL="285750" indent="-285750">
              <a:buFont typeface="Arial" panose="020B0604020202020204" pitchFamily="34" charset="0"/>
              <a:buChar char="•"/>
            </a:pPr>
            <a:r>
              <a:rPr lang="en-US" altLang="en-US" sz="2000" dirty="0"/>
              <a:t> To enhance patient safety by minimizing human error in manual IV monitoring through automation.</a:t>
            </a:r>
            <a:endParaRPr lang="en-US" altLang="en-US"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6434" y="202734"/>
            <a:ext cx="4520918" cy="707886"/>
          </a:xfrm>
          <a:prstGeom prst="rect">
            <a:avLst/>
          </a:prstGeom>
          <a:noFill/>
        </p:spPr>
        <p:txBody>
          <a:bodyPr wrap="none" rtlCol="0">
            <a:spAutoFit/>
          </a:bodyPr>
          <a:lstStyle/>
          <a:p>
            <a:r>
              <a:rPr lang="en-IN" sz="4000" b="1" dirty="0"/>
              <a:t>LITERATURE SURVEY</a:t>
            </a:r>
            <a:endParaRPr lang="en-IN" sz="4000" b="1" dirty="0"/>
          </a:p>
        </p:txBody>
      </p:sp>
      <p:sp>
        <p:nvSpPr>
          <p:cNvPr id="2" name="TextBox 1"/>
          <p:cNvSpPr txBox="1"/>
          <p:nvPr/>
        </p:nvSpPr>
        <p:spPr>
          <a:xfrm>
            <a:off x="861060" y="1144270"/>
            <a:ext cx="11130915" cy="8021320"/>
          </a:xfrm>
          <a:prstGeom prst="rect">
            <a:avLst/>
          </a:prstGeom>
          <a:noFill/>
        </p:spPr>
        <p:txBody>
          <a:bodyPr wrap="square" rtlCol="0">
            <a:noAutofit/>
          </a:bodyPr>
          <a:lstStyle/>
          <a:p>
            <a:pPr indent="0">
              <a:buFont typeface="Arial" panose="020B0604020202020204" pitchFamily="34" charset="0"/>
              <a:buNone/>
            </a:pPr>
            <a:r>
              <a:rPr lang="en-US" dirty="0"/>
              <a:t>       </a:t>
            </a:r>
            <a:r>
              <a:rPr lang="en-US" altLang="en-US" dirty="0"/>
              <a:t>Traditional IV fluid monitoring is performed manually by healthcare staff, which can lead to delay</a:t>
            </a:r>
            <a:endParaRPr lang="en-US" altLang="en-US" dirty="0"/>
          </a:p>
          <a:p>
            <a:pPr indent="0">
              <a:buFont typeface="Arial" panose="020B0604020202020204" pitchFamily="34" charset="0"/>
              <a:buNone/>
            </a:pPr>
            <a:r>
              <a:rPr lang="en-US" altLang="en-US" dirty="0"/>
              <a:t>identifying empty IV bags or irregular flow, especially in busy hospitals. </a:t>
            </a:r>
            <a:endParaRPr lang="en-US" altLang="en-US" dirty="0"/>
          </a:p>
          <a:p>
            <a:pPr indent="0">
              <a:buFont typeface="Arial" panose="020B0604020202020204" pitchFamily="34" charset="0"/>
              <a:buNone/>
            </a:pPr>
            <a:endParaRPr lang="en-US" altLang="en-US" dirty="0"/>
          </a:p>
          <a:p>
            <a:pPr indent="0">
              <a:buFont typeface="Arial" panose="020B0604020202020204" pitchFamily="34" charset="0"/>
              <a:buNone/>
            </a:pPr>
            <a:r>
              <a:rPr lang="en-US" altLang="en-US" sz="2000" dirty="0">
                <a:cs typeface="+mn-lt"/>
              </a:rPr>
              <a:t> </a:t>
            </a:r>
            <a:r>
              <a:rPr lang="en-US" altLang="en-US" sz="2000" b="1" dirty="0">
                <a:cs typeface="+mn-lt"/>
              </a:rPr>
              <a:t>Sensor-Based IV Monitoring Systems:</a:t>
            </a:r>
            <a:endParaRPr lang="en-US" altLang="en-US" sz="2000" b="1" dirty="0">
              <a:cs typeface="+mn-lt"/>
            </a:endParaRPr>
          </a:p>
          <a:p>
            <a:pPr indent="0">
              <a:buFont typeface="Arial" panose="020B0604020202020204" pitchFamily="34" charset="0"/>
              <a:buNone/>
            </a:pPr>
            <a:r>
              <a:rPr lang="en-US" altLang="en-US" dirty="0"/>
              <a:t>      Recent research highlights the use of sensors such as weight sensors, flow sensors, and capacitive sensors to automate IV bag monitoring. These systems can detect the flow rate and remaining fluid volume, reducing the workload of healthcare providers and increasing accuracy.</a:t>
            </a:r>
            <a:endParaRPr lang="en-US" altLang="en-US" dirty="0"/>
          </a:p>
          <a:p>
            <a:pPr indent="0">
              <a:buFont typeface="Arial" panose="020B0604020202020204" pitchFamily="34" charset="0"/>
              <a:buNone/>
            </a:pPr>
            <a:endParaRPr lang="en-US" altLang="en-US" dirty="0"/>
          </a:p>
          <a:p>
            <a:pPr indent="0">
              <a:buFont typeface="Arial" panose="020B0604020202020204" pitchFamily="34" charset="0"/>
              <a:buNone/>
            </a:pPr>
            <a:r>
              <a:rPr lang="en-US" altLang="en-US" sz="2000" dirty="0"/>
              <a:t> </a:t>
            </a:r>
            <a:r>
              <a:rPr lang="en-US" altLang="en-US" sz="2000" b="1" dirty="0"/>
              <a:t>Alert Mechanisms:</a:t>
            </a:r>
            <a:endParaRPr lang="en-US" altLang="en-US" sz="2000" b="1" dirty="0"/>
          </a:p>
          <a:p>
            <a:pPr indent="0">
              <a:buFont typeface="Arial" panose="020B0604020202020204" pitchFamily="34" charset="0"/>
              <a:buNone/>
            </a:pPr>
            <a:r>
              <a:rPr lang="en-US" altLang="en-US" dirty="0"/>
              <a:t>        Various projects and research papers propose the use of buzzers, LED indicators, and mobile app notifications for alerting medical staff. Such mechanisms help ensure timely refills or interventions, reducing the risk of air embolism and other complications due to empty IV bags.</a:t>
            </a:r>
            <a:endParaRPr lang="en-US" altLang="en-US" dirty="0"/>
          </a:p>
          <a:p>
            <a:pPr marL="285750" indent="-285750">
              <a:buFont typeface="Arial" panose="020B0604020202020204" pitchFamily="34" charset="0"/>
              <a:buChar char="•"/>
            </a:pPr>
            <a:endParaRPr lang="en-US" altLang="en-US" dirty="0"/>
          </a:p>
          <a:p>
            <a:pPr indent="0">
              <a:buFont typeface="Arial" panose="020B0604020202020204" pitchFamily="34" charset="0"/>
              <a:buNone/>
            </a:pPr>
            <a:r>
              <a:rPr lang="en-US" altLang="en-US" sz="2000" dirty="0">
                <a:cs typeface="+mn-lt"/>
              </a:rPr>
              <a:t> </a:t>
            </a:r>
            <a:r>
              <a:rPr lang="en-US" altLang="en-US" sz="2000" b="1" dirty="0">
                <a:cs typeface="+mn-lt"/>
              </a:rPr>
              <a:t>Data Visualization and Dashboards:</a:t>
            </a:r>
            <a:endParaRPr lang="en-US" altLang="en-US" sz="2000" b="1" dirty="0">
              <a:cs typeface="+mn-lt"/>
            </a:endParaRPr>
          </a:p>
          <a:p>
            <a:pPr indent="0">
              <a:buFont typeface="Arial" panose="020B0604020202020204" pitchFamily="34" charset="0"/>
              <a:buNone/>
            </a:pPr>
            <a:r>
              <a:rPr lang="en-US" altLang="en-US" dirty="0"/>
              <a:t>         Dashboards provide a graphical interface to monitor the glucose flow level in real-time. They enable quick decision-making and long-term data tracking for better patient care and treatment optimization.</a:t>
            </a:r>
            <a:endParaRPr lang="en-US" altLang="en-US" dirty="0"/>
          </a:p>
          <a:p>
            <a:endParaRPr lang="en-US" dirty="0"/>
          </a:p>
          <a:p>
            <a:endParaRPr lang="en-US" dirty="0"/>
          </a:p>
          <a:p>
            <a:endParaRPr lang="en-US" dirty="0"/>
          </a:p>
          <a:p>
            <a:endParaRPr lang="en-IN"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0612" y="206535"/>
            <a:ext cx="6068584" cy="707886"/>
          </a:xfrm>
          <a:prstGeom prst="rect">
            <a:avLst/>
          </a:prstGeom>
          <a:noFill/>
        </p:spPr>
        <p:txBody>
          <a:bodyPr wrap="none" rtlCol="0">
            <a:spAutoFit/>
          </a:bodyPr>
          <a:lstStyle/>
          <a:p>
            <a:r>
              <a:rPr lang="en-US" sz="4000" b="1" dirty="0"/>
              <a:t>PROPOSED METHODOLOGY</a:t>
            </a:r>
            <a:endParaRPr lang="en-IN" sz="4000" b="1"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9" name="TextBox 8"/>
          <p:cNvSpPr txBox="1"/>
          <p:nvPr/>
        </p:nvSpPr>
        <p:spPr>
          <a:xfrm>
            <a:off x="140612" y="880654"/>
            <a:ext cx="7499054" cy="6877685"/>
          </a:xfrm>
          <a:prstGeom prst="rect">
            <a:avLst/>
          </a:prstGeom>
          <a:noFill/>
        </p:spPr>
        <p:txBody>
          <a:bodyPr wrap="square">
            <a:spAutoFit/>
          </a:bodyPr>
          <a:lstStyle/>
          <a:p>
            <a:pPr algn="l">
              <a:lnSpc>
                <a:spcPct val="150000"/>
              </a:lnSpc>
            </a:pPr>
            <a:r>
              <a:rPr lang="en-US" b="1" dirty="0"/>
              <a:t>1. Data Collection </a:t>
            </a:r>
            <a:endParaRPr lang="en-US" b="1" dirty="0"/>
          </a:p>
          <a:p>
            <a:pPr algn="just">
              <a:lnSpc>
                <a:spcPct val="150000"/>
              </a:lnSpc>
            </a:pPr>
            <a:r>
              <a:rPr lang="en-US" b="1" i="1" dirty="0"/>
              <a:t> </a:t>
            </a:r>
            <a:r>
              <a:rPr lang="en-US" altLang="en-US" b="1" dirty="0"/>
              <a:t>Sensor Input</a:t>
            </a:r>
            <a:r>
              <a:rPr lang="en-US" altLang="en-US" dirty="0"/>
              <a:t>: The system collects real-time data from sensors,</a:t>
            </a:r>
            <a:endParaRPr lang="en-US" altLang="en-US" dirty="0"/>
          </a:p>
          <a:p>
            <a:pPr algn="just">
              <a:lnSpc>
                <a:spcPct val="150000"/>
              </a:lnSpc>
            </a:pPr>
            <a:r>
              <a:rPr lang="en-US" altLang="en-US" dirty="0"/>
              <a:t> including:</a:t>
            </a:r>
            <a:endParaRPr lang="en-US" altLang="en-US" dirty="0">
              <a:sym typeface="+mn-ea"/>
            </a:endParaRPr>
          </a:p>
          <a:p>
            <a:pPr lvl="1">
              <a:lnSpc>
                <a:spcPct val="100000"/>
              </a:lnSpc>
            </a:pPr>
            <a:r>
              <a:rPr lang="en-US" altLang="en-US" dirty="0">
                <a:sym typeface="+mn-ea"/>
              </a:rPr>
              <a:t>1.IV fluid flow rate</a:t>
            </a:r>
            <a:endParaRPr lang="en-US" altLang="en-US" dirty="0"/>
          </a:p>
          <a:p>
            <a:pPr lvl="1">
              <a:lnSpc>
                <a:spcPct val="100000"/>
              </a:lnSpc>
            </a:pPr>
            <a:r>
              <a:rPr lang="en-US" altLang="en-US" dirty="0">
                <a:sym typeface="+mn-ea"/>
              </a:rPr>
              <a:t>2.Remaining volume in the IV bag</a:t>
            </a:r>
            <a:endParaRPr lang="en-US" altLang="en-US" dirty="0"/>
          </a:p>
          <a:p>
            <a:pPr lvl="1">
              <a:lnSpc>
                <a:spcPct val="100000"/>
              </a:lnSpc>
            </a:pPr>
            <a:r>
              <a:rPr lang="en-US" altLang="en-US" dirty="0">
                <a:sym typeface="+mn-ea"/>
              </a:rPr>
              <a:t>3. Flow interruption detection</a:t>
            </a:r>
            <a:endParaRPr lang="en-US" altLang="en-US" dirty="0">
              <a:sym typeface="+mn-ea"/>
            </a:endParaRPr>
          </a:p>
          <a:p>
            <a:pPr lvl="1">
              <a:lnSpc>
                <a:spcPct val="100000"/>
              </a:lnSpc>
            </a:pPr>
            <a:endParaRPr lang="en-US" altLang="en-US" b="1" dirty="0"/>
          </a:p>
          <a:p>
            <a:pPr algn="just">
              <a:lnSpc>
                <a:spcPct val="150000"/>
              </a:lnSpc>
            </a:pPr>
            <a:r>
              <a:rPr lang="en-US" altLang="en-US" b="1" dirty="0"/>
              <a:t>2.Data processing &amp; Microcontroller unit</a:t>
            </a:r>
            <a:endParaRPr lang="en-US" altLang="en-US" b="1" dirty="0"/>
          </a:p>
          <a:p>
            <a:pPr lvl="1">
              <a:lnSpc>
                <a:spcPct val="100000"/>
              </a:lnSpc>
            </a:pPr>
            <a:r>
              <a:rPr lang="en-US" altLang="en-US" dirty="0">
                <a:sym typeface="+mn-ea"/>
              </a:rPr>
              <a:t>1.Interprets flow and volume levels</a:t>
            </a:r>
            <a:endParaRPr lang="en-US" altLang="en-US" dirty="0"/>
          </a:p>
          <a:p>
            <a:pPr lvl="1"/>
            <a:r>
              <a:rPr lang="en-US" altLang="en-US" dirty="0">
                <a:sym typeface="+mn-ea"/>
              </a:rPr>
              <a:t>2.Compares against critical thresholds</a:t>
            </a:r>
            <a:endParaRPr lang="en-US" altLang="en-US" dirty="0"/>
          </a:p>
          <a:p>
            <a:pPr lvl="1"/>
            <a:r>
              <a:rPr lang="en-US" altLang="en-US" dirty="0">
                <a:sym typeface="+mn-ea"/>
              </a:rPr>
              <a:t>3.Controls alert mechanisms</a:t>
            </a:r>
            <a:endParaRPr lang="en-US" altLang="en-US" dirty="0">
              <a:sym typeface="+mn-ea"/>
            </a:endParaRPr>
          </a:p>
          <a:p>
            <a:pPr lvl="1"/>
            <a:r>
              <a:rPr lang="en-US" altLang="en-US" dirty="0">
                <a:sym typeface="+mn-ea"/>
              </a:rPr>
              <a:t> </a:t>
            </a:r>
            <a:endParaRPr lang="en-US" altLang="en-US" b="1" dirty="0"/>
          </a:p>
          <a:p>
            <a:pPr algn="just">
              <a:lnSpc>
                <a:spcPct val="150000"/>
              </a:lnSpc>
            </a:pPr>
            <a:r>
              <a:rPr lang="en-US" altLang="en-US" b="1" dirty="0"/>
              <a:t>3.Alert &amp; Notification System </a:t>
            </a:r>
            <a:endParaRPr lang="en-US" altLang="en-US" b="1" dirty="0"/>
          </a:p>
          <a:p>
            <a:pPr lvl="1"/>
            <a:r>
              <a:rPr lang="en-US" altLang="en-US" dirty="0">
                <a:sym typeface="+mn-ea"/>
              </a:rPr>
              <a:t>1.LED indicators</a:t>
            </a:r>
            <a:endParaRPr lang="en-US" altLang="en-US" dirty="0">
              <a:sym typeface="+mn-ea"/>
            </a:endParaRPr>
          </a:p>
          <a:p>
            <a:pPr lvl="1"/>
            <a:r>
              <a:rPr lang="en-US" altLang="en-US" dirty="0">
                <a:sym typeface="+mn-ea"/>
              </a:rPr>
              <a:t>2. Dashboard warnings for nurses</a:t>
            </a:r>
            <a:endParaRPr lang="en-US" altLang="en-US" dirty="0">
              <a:sym typeface="+mn-ea"/>
            </a:endParaRPr>
          </a:p>
          <a:p>
            <a:pPr algn="just">
              <a:lnSpc>
                <a:spcPct val="150000"/>
              </a:lnSpc>
            </a:pPr>
            <a:endParaRPr lang="en-US" altLang="en-US" b="1" dirty="0"/>
          </a:p>
          <a:p>
            <a:pPr algn="just">
              <a:lnSpc>
                <a:spcPct val="150000"/>
              </a:lnSpc>
            </a:pPr>
            <a:endParaRPr lang="en-US" altLang="en-US" b="1" dirty="0"/>
          </a:p>
          <a:p>
            <a:pPr lvl="1">
              <a:lnSpc>
                <a:spcPct val="100000"/>
              </a:lnSpc>
            </a:pPr>
            <a:endParaRPr lang="en-US" altLang="en-US" dirty="0"/>
          </a:p>
          <a:p>
            <a:pPr lvl="1"/>
            <a:endParaRPr lang="en-US" altLang="en-US" dirty="0"/>
          </a:p>
          <a:p>
            <a:pPr lvl="1"/>
            <a:endParaRPr lang="en-US" altLang="en-US" dirty="0"/>
          </a:p>
          <a:p>
            <a:pPr lvl="1"/>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5592" y="101303"/>
            <a:ext cx="184731" cy="707886"/>
          </a:xfrm>
          <a:prstGeom prst="rect">
            <a:avLst/>
          </a:prstGeom>
          <a:noFill/>
        </p:spPr>
        <p:txBody>
          <a:bodyPr wrap="none" rtlCol="0">
            <a:spAutoFit/>
          </a:bodyPr>
          <a:lstStyle/>
          <a:p>
            <a:endParaRPr lang="en-IN" sz="4000" b="1" dirty="0"/>
          </a:p>
        </p:txBody>
      </p:sp>
      <p:sp>
        <p:nvSpPr>
          <p:cNvPr id="7" name="TextBox 6"/>
          <p:cNvSpPr txBox="1"/>
          <p:nvPr/>
        </p:nvSpPr>
        <p:spPr>
          <a:xfrm>
            <a:off x="424874" y="1164424"/>
            <a:ext cx="11342252" cy="2584450"/>
          </a:xfrm>
          <a:prstGeom prst="rect">
            <a:avLst/>
          </a:prstGeom>
          <a:noFill/>
        </p:spPr>
        <p:txBody>
          <a:bodyPr wrap="square" rtlCol="0">
            <a:spAutoFit/>
          </a:bodyPr>
          <a:lstStyle/>
          <a:p>
            <a:r>
              <a:rPr lang="en-US" b="1" dirty="0"/>
              <a:t>4. Dashboard Visualization:</a:t>
            </a:r>
            <a:endParaRPr lang="en-US" b="1" dirty="0"/>
          </a:p>
          <a:p>
            <a:r>
              <a:rPr lang="en-US" altLang="en-US" dirty="0">
                <a:sym typeface="+mn-ea"/>
              </a:rPr>
              <a:t>  </a:t>
            </a:r>
            <a:endParaRPr lang="en-US" altLang="en-US" dirty="0">
              <a:sym typeface="+mn-ea"/>
            </a:endParaRPr>
          </a:p>
          <a:p>
            <a:r>
              <a:rPr lang="en-US" altLang="en-US" dirty="0">
                <a:sym typeface="+mn-ea"/>
              </a:rPr>
              <a:t>       1.Fluid flow rate</a:t>
            </a:r>
            <a:endParaRPr lang="en-US" altLang="en-US" dirty="0"/>
          </a:p>
          <a:p>
            <a:r>
              <a:rPr lang="en-US" altLang="en-US" dirty="0">
                <a:sym typeface="+mn-ea"/>
              </a:rPr>
              <a:t>       2.Current IV level</a:t>
            </a:r>
            <a:endParaRPr lang="en-US" altLang="en-US" dirty="0"/>
          </a:p>
          <a:p>
            <a:r>
              <a:rPr lang="en-US" altLang="en-US" dirty="0">
                <a:sym typeface="+mn-ea"/>
              </a:rPr>
              <a:t>       3.Alert status and logs</a:t>
            </a:r>
            <a:endParaRPr lang="en-US" altLang="en-US" dirty="0">
              <a:sym typeface="+mn-ea"/>
            </a:endParaRPr>
          </a:p>
          <a:p>
            <a:endParaRPr lang="en-US" altLang="en-US" dirty="0">
              <a:sym typeface="+mn-ea"/>
            </a:endParaRPr>
          </a:p>
          <a:p>
            <a:endParaRPr lang="en-US" b="1" dirty="0"/>
          </a:p>
          <a:p>
            <a:r>
              <a:rPr lang="en-US" b="1" dirty="0"/>
              <a:t>5. Testing </a:t>
            </a:r>
            <a:endParaRPr lang="en-US" b="1" dirty="0"/>
          </a:p>
          <a:p>
            <a:r>
              <a:rPr lang="en-US" altLang="en-US" dirty="0"/>
              <a:t>       </a:t>
            </a:r>
            <a:endParaRPr lang="en-US" altLang="en-US" dirty="0"/>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8" name="TextBox 7"/>
          <p:cNvSpPr txBox="1"/>
          <p:nvPr/>
        </p:nvSpPr>
        <p:spPr>
          <a:xfrm>
            <a:off x="345592" y="252695"/>
            <a:ext cx="6130212" cy="707886"/>
          </a:xfrm>
          <a:prstGeom prst="rect">
            <a:avLst/>
          </a:prstGeom>
          <a:noFill/>
        </p:spPr>
        <p:txBody>
          <a:bodyPr wrap="square">
            <a:spAutoFit/>
          </a:bodyPr>
          <a:lstStyle/>
          <a:p>
            <a:r>
              <a:rPr lang="en-US" sz="4000" b="1" dirty="0"/>
              <a:t>PROPOSED METHODOLOGY</a:t>
            </a:r>
            <a:endParaRPr lang="en-IN" sz="4000" b="1" dirty="0"/>
          </a:p>
        </p:txBody>
      </p:sp>
      <p:sp>
        <p:nvSpPr>
          <p:cNvPr id="5" name="Text Box 4"/>
          <p:cNvSpPr txBox="1"/>
          <p:nvPr/>
        </p:nvSpPr>
        <p:spPr>
          <a:xfrm>
            <a:off x="730885" y="3535045"/>
            <a:ext cx="8413115" cy="1408430"/>
          </a:xfrm>
          <a:prstGeom prst="rect">
            <a:avLst/>
          </a:prstGeom>
          <a:noFill/>
        </p:spPr>
        <p:txBody>
          <a:bodyPr wrap="square" rtlCol="0" anchor="t">
            <a:noAutofit/>
          </a:bodyPr>
          <a:p>
            <a:r>
              <a:rPr lang="en-US" altLang="en-US" dirty="0">
                <a:sym typeface="+mn-ea"/>
              </a:rPr>
              <a:t>1.Sensor calibration for accurate measurements</a:t>
            </a:r>
            <a:endParaRPr lang="en-US" altLang="en-US" dirty="0"/>
          </a:p>
          <a:p>
            <a:r>
              <a:rPr lang="en-US" altLang="en-US" dirty="0">
                <a:sym typeface="+mn-ea"/>
              </a:rPr>
              <a:t>2.Real-time simulation and response validation</a:t>
            </a:r>
            <a:endParaRPr lang="en-US" altLang="en-US" dirty="0"/>
          </a:p>
          <a:p>
            <a:r>
              <a:rPr lang="en-US" altLang="en-US" dirty="0">
                <a:sym typeface="+mn-ea"/>
              </a:rPr>
              <a:t>3.System accuracy testing under varied conditions</a:t>
            </a:r>
            <a:endParaRPr lang="en-US"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6061" y="53149"/>
            <a:ext cx="5593070" cy="707886"/>
          </a:xfrm>
          <a:prstGeom prst="rect">
            <a:avLst/>
          </a:prstGeom>
          <a:noFill/>
        </p:spPr>
        <p:txBody>
          <a:bodyPr wrap="none" rtlCol="0">
            <a:spAutoFit/>
          </a:bodyPr>
          <a:lstStyle/>
          <a:p>
            <a:r>
              <a:rPr lang="en-US" sz="4000" dirty="0"/>
              <a:t>PROCESS FLOW DIAGRAM</a:t>
            </a:r>
            <a:endParaRPr lang="en-IN" sz="4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pic>
        <p:nvPicPr>
          <p:cNvPr id="6" name="Picture 5" descr="ss ppt"/>
          <p:cNvPicPr>
            <a:picLocks noChangeAspect="1"/>
          </p:cNvPicPr>
          <p:nvPr/>
        </p:nvPicPr>
        <p:blipFill>
          <a:blip r:embed="rId2"/>
          <a:stretch>
            <a:fillRect/>
          </a:stretch>
        </p:blipFill>
        <p:spPr>
          <a:xfrm>
            <a:off x="3557270" y="52705"/>
            <a:ext cx="6547485" cy="616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5" name="TextBox 4"/>
          <p:cNvSpPr txBox="1"/>
          <p:nvPr/>
        </p:nvSpPr>
        <p:spPr>
          <a:xfrm>
            <a:off x="833120" y="1257935"/>
            <a:ext cx="10566400" cy="4584700"/>
          </a:xfrm>
          <a:prstGeom prst="rect">
            <a:avLst/>
          </a:prstGeom>
          <a:noFill/>
        </p:spPr>
        <p:txBody>
          <a:bodyPr wrap="square">
            <a:noAutofit/>
          </a:bodyPr>
          <a:lstStyle/>
          <a:p>
            <a:pPr>
              <a:lnSpc>
                <a:spcPct val="150000"/>
              </a:lnSpc>
            </a:pPr>
            <a:r>
              <a:rPr lang="en-US" b="1" dirty="0"/>
              <a:t>Technical Requirements</a:t>
            </a:r>
            <a:endParaRPr lang="en-US" b="1" dirty="0"/>
          </a:p>
          <a:p>
            <a:pPr>
              <a:lnSpc>
                <a:spcPct val="150000"/>
              </a:lnSpc>
              <a:buFont typeface="Arial" panose="020B0604020202020204" pitchFamily="34" charset="0"/>
              <a:buChar char="•"/>
            </a:pPr>
            <a:r>
              <a:rPr lang="en-US" b="1" dirty="0"/>
              <a:t>Front-End</a:t>
            </a:r>
            <a:r>
              <a:rPr lang="en-US" dirty="0"/>
              <a:t>:</a:t>
            </a:r>
            <a:endParaRPr lang="en-US" dirty="0"/>
          </a:p>
          <a:p>
            <a:pPr indent="0">
              <a:lnSpc>
                <a:spcPct val="150000"/>
              </a:lnSpc>
              <a:buFont typeface="Arial" panose="020B0604020202020204" pitchFamily="34" charset="0"/>
              <a:buNone/>
            </a:pPr>
            <a:r>
              <a:rPr lang="en-US" dirty="0"/>
              <a:t>         </a:t>
            </a:r>
            <a:r>
              <a:rPr lang="en-US" altLang="en-US" dirty="0"/>
              <a:t>HTML, CSS, and JavaScript for displaying IV status, alerts, and logs to users (nurses, staff).</a:t>
            </a:r>
            <a:r>
              <a:rPr lang="en-US" dirty="0"/>
              <a:t> </a:t>
            </a:r>
            <a:endParaRPr lang="en-US" dirty="0"/>
          </a:p>
          <a:p>
            <a:pPr>
              <a:lnSpc>
                <a:spcPct val="150000"/>
              </a:lnSpc>
              <a:buFont typeface="Arial" panose="020B0604020202020204" pitchFamily="34" charset="0"/>
              <a:buChar char="•"/>
            </a:pPr>
            <a:r>
              <a:rPr lang="en-US" b="1" dirty="0"/>
              <a:t>Back-End</a:t>
            </a:r>
            <a:r>
              <a:rPr lang="en-US" dirty="0"/>
              <a:t>:</a:t>
            </a:r>
            <a:endParaRPr lang="en-US" dirty="0"/>
          </a:p>
          <a:p>
            <a:pPr indent="0">
              <a:lnSpc>
                <a:spcPct val="150000"/>
              </a:lnSpc>
              <a:buFont typeface="Arial" panose="020B0604020202020204" pitchFamily="34" charset="0"/>
              <a:buNone/>
            </a:pPr>
            <a:r>
              <a:rPr lang="en-US" dirty="0"/>
              <a:t>       </a:t>
            </a:r>
            <a:r>
              <a:rPr lang="en-US" altLang="en-US" dirty="0"/>
              <a:t>Python with Flask or Node.js to process sensor data and manage alert logic.</a:t>
            </a:r>
            <a:endParaRPr lang="en-US" dirty="0"/>
          </a:p>
          <a:p>
            <a:pPr>
              <a:lnSpc>
                <a:spcPct val="150000"/>
              </a:lnSpc>
              <a:buFont typeface="Arial" panose="020B0604020202020204" pitchFamily="34" charset="0"/>
              <a:buChar char="•"/>
            </a:pPr>
            <a:r>
              <a:rPr lang="en-US" b="1" dirty="0"/>
              <a:t>Database</a:t>
            </a:r>
            <a:endParaRPr lang="en-US" b="1" dirty="0"/>
          </a:p>
          <a:p>
            <a:pPr indent="0">
              <a:lnSpc>
                <a:spcPct val="150000"/>
              </a:lnSpc>
              <a:buFont typeface="Arial" panose="020B0604020202020204" pitchFamily="34" charset="0"/>
              <a:buNone/>
            </a:pPr>
            <a:r>
              <a:rPr lang="en-US" b="1" dirty="0"/>
              <a:t>       </a:t>
            </a:r>
            <a:r>
              <a:rPr lang="en-US" altLang="en-US" dirty="0">
                <a:sym typeface="+mn-ea"/>
              </a:rPr>
              <a:t>Firebase or MongoDB to store sensor readings, alert logs, and user activity data</a:t>
            </a:r>
            <a:r>
              <a:rPr lang="en-US" dirty="0">
                <a:sym typeface="+mn-ea"/>
              </a:rPr>
              <a:t>.</a:t>
            </a:r>
            <a:endParaRPr lang="en-US" altLang="en-US" b="1" dirty="0">
              <a:sym typeface="+mn-ea"/>
            </a:endParaRPr>
          </a:p>
          <a:p>
            <a:pPr marL="0" lvl="1">
              <a:lnSpc>
                <a:spcPct val="150000"/>
              </a:lnSpc>
              <a:buFont typeface="Arial" panose="020B0604020202020204" pitchFamily="34" charset="0"/>
              <a:buChar char="•"/>
            </a:pPr>
            <a:r>
              <a:rPr lang="en-US" altLang="en-US" b="1" dirty="0">
                <a:sym typeface="+mn-ea"/>
              </a:rPr>
              <a:t>Hardware Requirements</a:t>
            </a:r>
            <a:endParaRPr lang="en-US" altLang="en-US" b="1" dirty="0">
              <a:sym typeface="+mn-ea"/>
            </a:endParaRPr>
          </a:p>
          <a:p>
            <a:pPr marL="0" lvl="1" indent="0">
              <a:lnSpc>
                <a:spcPct val="150000"/>
              </a:lnSpc>
              <a:buFont typeface="Arial" panose="020B0604020202020204" pitchFamily="34" charset="0"/>
              <a:buNone/>
            </a:pPr>
            <a:r>
              <a:rPr lang="en-US" dirty="0"/>
              <a:t>        </a:t>
            </a:r>
            <a:r>
              <a:rPr lang="en-US" altLang="en-US" dirty="0"/>
              <a:t>Weight sensor or load cell for fluid level detection</a:t>
            </a:r>
            <a:endParaRPr lang="en-US" altLang="en-US" dirty="0"/>
          </a:p>
          <a:p>
            <a:pPr marL="0" lvl="1" indent="0">
              <a:lnSpc>
                <a:spcPct val="150000"/>
              </a:lnSpc>
              <a:buFont typeface="Arial" panose="020B0604020202020204" pitchFamily="34" charset="0"/>
              <a:buNone/>
            </a:pPr>
            <a:r>
              <a:rPr lang="en-US" altLang="en-US" dirty="0"/>
              <a:t>        Microcontroller (e.g., Arduino, ESP32, Raspberry Pi)</a:t>
            </a:r>
            <a:endParaRPr lang="en-US" altLang="en-US" dirty="0"/>
          </a:p>
        </p:txBody>
      </p:sp>
      <p:sp>
        <p:nvSpPr>
          <p:cNvPr id="7" name="TextBox 6"/>
          <p:cNvSpPr txBox="1"/>
          <p:nvPr/>
        </p:nvSpPr>
        <p:spPr>
          <a:xfrm>
            <a:off x="656303" y="381735"/>
            <a:ext cx="6130412" cy="707886"/>
          </a:xfrm>
          <a:prstGeom prst="rect">
            <a:avLst/>
          </a:prstGeom>
          <a:noFill/>
        </p:spPr>
        <p:txBody>
          <a:bodyPr wrap="square">
            <a:spAutoFit/>
          </a:bodyPr>
          <a:lstStyle/>
          <a:p>
            <a:r>
              <a:rPr lang="en-IN" sz="4000" b="1" dirty="0"/>
              <a:t>REQUIREMENTS</a:t>
            </a:r>
            <a:endParaRPr lang="en-IN" sz="4000" b="1"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rcRect l="4569" t="96137" r="4105"/>
          <a:stretch>
            <a:fillRect/>
          </a:stretch>
        </p:blipFill>
        <p:spPr>
          <a:xfrm>
            <a:off x="0" y="6374466"/>
            <a:ext cx="12260424" cy="483534"/>
          </a:xfrm>
          <a:prstGeom prst="rect">
            <a:avLst/>
          </a:prstGeom>
        </p:spPr>
      </p:pic>
      <p:sp>
        <p:nvSpPr>
          <p:cNvPr id="5" name="TextBox 4"/>
          <p:cNvSpPr txBox="1"/>
          <p:nvPr/>
        </p:nvSpPr>
        <p:spPr>
          <a:xfrm>
            <a:off x="833285" y="1257791"/>
            <a:ext cx="6130412" cy="369332"/>
          </a:xfrm>
          <a:prstGeom prst="rect">
            <a:avLst/>
          </a:prstGeom>
          <a:noFill/>
        </p:spPr>
        <p:txBody>
          <a:bodyPr wrap="square">
            <a:spAutoFit/>
          </a:bodyPr>
          <a:lstStyle/>
          <a:p>
            <a:endParaRPr lang="en-US" dirty="0"/>
          </a:p>
        </p:txBody>
      </p:sp>
      <p:sp>
        <p:nvSpPr>
          <p:cNvPr id="7" name="TextBox 6"/>
          <p:cNvSpPr txBox="1"/>
          <p:nvPr/>
        </p:nvSpPr>
        <p:spPr>
          <a:xfrm>
            <a:off x="656303" y="381735"/>
            <a:ext cx="6130412" cy="707886"/>
          </a:xfrm>
          <a:prstGeom prst="rect">
            <a:avLst/>
          </a:prstGeom>
          <a:noFill/>
        </p:spPr>
        <p:txBody>
          <a:bodyPr wrap="square">
            <a:spAutoFit/>
          </a:bodyPr>
          <a:lstStyle/>
          <a:p>
            <a:r>
              <a:rPr lang="en-IN" sz="4000" b="1" dirty="0"/>
              <a:t>MODULES</a:t>
            </a:r>
            <a:endParaRPr lang="en-IN" sz="4000" b="1" dirty="0"/>
          </a:p>
        </p:txBody>
      </p:sp>
      <p:sp>
        <p:nvSpPr>
          <p:cNvPr id="8" name="TextBox 7"/>
          <p:cNvSpPr txBox="1"/>
          <p:nvPr/>
        </p:nvSpPr>
        <p:spPr>
          <a:xfrm>
            <a:off x="757083" y="1303957"/>
            <a:ext cx="10726994" cy="4246245"/>
          </a:xfrm>
          <a:prstGeom prst="rect">
            <a:avLst/>
          </a:prstGeom>
          <a:noFill/>
        </p:spPr>
        <p:txBody>
          <a:bodyPr wrap="square">
            <a:spAutoFit/>
          </a:bodyPr>
          <a:lstStyle/>
          <a:p>
            <a:pPr marL="285750" indent="-285750">
              <a:buFont typeface="Arial" panose="020B0604020202020204" pitchFamily="34" charset="0"/>
              <a:buChar char="•"/>
            </a:pPr>
            <a:r>
              <a:rPr lang="en-US" altLang="en-IN" b="1" dirty="0"/>
              <a:t>Sensor  Interface</a:t>
            </a:r>
            <a:r>
              <a:rPr lang="en-IN" b="1" dirty="0"/>
              <a:t>: </a:t>
            </a:r>
            <a:endParaRPr lang="en-IN" b="1" dirty="0"/>
          </a:p>
          <a:p>
            <a:r>
              <a:rPr lang="en-IN" sz="1800" dirty="0"/>
              <a:t>	</a:t>
            </a:r>
            <a:r>
              <a:rPr lang="en-US" altLang="en-US" dirty="0"/>
              <a:t>Initializes and calibrates sensors</a:t>
            </a:r>
            <a:endParaRPr lang="en-US" altLang="en-US" dirty="0"/>
          </a:p>
          <a:p>
            <a:r>
              <a:rPr lang="en-US" altLang="en-US" dirty="0"/>
              <a:t>                  Continuously reads raw sensor data</a:t>
            </a:r>
            <a:endParaRPr lang="en-US" altLang="en-US" dirty="0"/>
          </a:p>
          <a:p>
            <a:endParaRPr lang="en-US" dirty="0"/>
          </a:p>
          <a:p>
            <a:pPr marL="285750" indent="-285750">
              <a:buFont typeface="Arial" panose="020B0604020202020204" pitchFamily="34" charset="0"/>
              <a:buChar char="•"/>
            </a:pPr>
            <a:r>
              <a:rPr lang="en-US" altLang="en-US" b="1" dirty="0"/>
              <a:t>Data Processing Module:</a:t>
            </a:r>
            <a:endParaRPr lang="en-US" b="1" dirty="0"/>
          </a:p>
          <a:p>
            <a:pPr lvl="1"/>
            <a:r>
              <a:rPr lang="en-US" altLang="en-US" sz="1800" b="1" dirty="0"/>
              <a:t>         </a:t>
            </a:r>
            <a:r>
              <a:rPr lang="en-US" altLang="en-US" sz="1800" dirty="0"/>
              <a:t>Calculates remaining fluid volume</a:t>
            </a:r>
            <a:endParaRPr lang="en-US" altLang="en-US" sz="1800" dirty="0"/>
          </a:p>
          <a:p>
            <a:pPr lvl="1"/>
            <a:r>
              <a:rPr lang="en-US" altLang="en-US" sz="1800" dirty="0"/>
              <a:t>         Flags abnormal or low‐level conditions</a:t>
            </a:r>
            <a:endParaRPr lang="en-US" altLang="en-US" sz="1800" dirty="0"/>
          </a:p>
          <a:p>
            <a:pPr lvl="1"/>
            <a:endParaRPr lang="en-US" altLang="en-US" sz="1800" dirty="0"/>
          </a:p>
          <a:p>
            <a:pPr marL="285750" indent="-285750">
              <a:buFont typeface="Arial" panose="020B0604020202020204" pitchFamily="34" charset="0"/>
              <a:buChar char="•"/>
            </a:pPr>
            <a:r>
              <a:rPr lang="en-US" altLang="en-US" sz="1800" b="1" dirty="0"/>
              <a:t>Alert System Module</a:t>
            </a:r>
            <a:r>
              <a:rPr lang="en-US" sz="1800" b="1" dirty="0"/>
              <a:t>:</a:t>
            </a:r>
            <a:endParaRPr lang="en-US" sz="1800" b="1" dirty="0"/>
          </a:p>
          <a:p>
            <a:r>
              <a:rPr lang="en-US" sz="1800" dirty="0"/>
              <a:t>	</a:t>
            </a:r>
            <a:r>
              <a:rPr lang="en-US" altLang="en-US" sz="1800" dirty="0"/>
              <a:t>Displays on‐device warnings (LEDs, screen)</a:t>
            </a:r>
            <a:endParaRPr lang="en-US" altLang="en-US" sz="1800" dirty="0"/>
          </a:p>
          <a:p>
            <a:r>
              <a:rPr lang="en-US" altLang="en-US" sz="1800" dirty="0"/>
              <a:t>                  Triggers buzzers or alarms</a:t>
            </a:r>
            <a:endParaRPr lang="en-US" altLang="en-US" sz="1800" dirty="0"/>
          </a:p>
          <a:p>
            <a:endParaRPr lang="en-US" altLang="en-US" sz="1800" dirty="0"/>
          </a:p>
          <a:p>
            <a:pPr marL="285750" indent="-285750">
              <a:buFont typeface="Arial" panose="020B0604020202020204" pitchFamily="34" charset="0"/>
              <a:buChar char="•"/>
            </a:pPr>
            <a:r>
              <a:rPr lang="en-US" altLang="en-US" sz="1800" b="1" dirty="0"/>
              <a:t>User Interface Module:</a:t>
            </a:r>
            <a:endParaRPr lang="en-US" altLang="en-US" sz="1800" b="1" dirty="0"/>
          </a:p>
          <a:p>
            <a:r>
              <a:rPr lang="en-US" sz="1800" dirty="0"/>
              <a:t>	S</a:t>
            </a:r>
            <a:r>
              <a:rPr lang="en-US" altLang="en-US" sz="1800" dirty="0"/>
              <a:t>hows real‐time IV bag level and trend graph</a:t>
            </a:r>
            <a:endParaRPr lang="en-US" altLang="en-US" sz="1800" dirty="0"/>
          </a:p>
          <a:p>
            <a:r>
              <a:rPr lang="en-US" altLang="en-US" sz="1800" dirty="0"/>
              <a:t>                  Lists active and historical alerts</a:t>
            </a:r>
            <a:endParaRPr lang="en-US" altLang="en-US" sz="1800" dirty="0"/>
          </a:p>
        </p:txBody>
      </p:sp>
    </p:spTree>
  </p:cSld>
  <p:clrMapOvr>
    <a:masterClrMapping/>
  </p:clrMapOvr>
  <p:transition spd="slow">
    <p:randomBar dir="vert"/>
  </p:transition>
</p:sld>
</file>

<file path=ppt/tags/tag1.xml><?xml version="1.0" encoding="utf-8"?>
<p:tagLst xmlns:p="http://schemas.openxmlformats.org/presentationml/2006/main">
  <p:tag name="TABLE_ENDDRAG_ORIGIN_RECT" val="441*166"/>
  <p:tag name="TABLE_ENDDRAG_RECT" val="480*257*441*16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4332</Words>
  <Application>WPS Slides</Application>
  <PresentationFormat>Widescreen</PresentationFormat>
  <Paragraphs>159</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Calibri</vt:lpstr>
      <vt:lpstr>Microsoft YaHei</vt:lpstr>
      <vt:lpstr>Arial Unicode MS</vt:lpstr>
      <vt:lpstr>Calibri Light</vt:lpstr>
      <vt:lpstr>Calibri</vt:lpstr>
      <vt:lpstr>Bahnschrift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Name</dc:title>
  <dc:creator>Vivek</dc:creator>
  <cp:lastModifiedBy>nivet</cp:lastModifiedBy>
  <cp:revision>40</cp:revision>
  <dcterms:created xsi:type="dcterms:W3CDTF">2020-01-20T09:58:00Z</dcterms:created>
  <dcterms:modified xsi:type="dcterms:W3CDTF">2025-04-24T13:04:14Z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8B856CA166904D79916CED0AA3CBBB67_13</vt:lpwstr>
  </property>
  <property fmtid="{D5CDD505-2E9C-101B-9397-08002B2CF9AE}" pid="3" name="KSOProductBuildVer">
    <vt:lpwstr>1033-12.2.0.20782</vt:lpwstr>
  </property>
</Properties>
</file>