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C119D-B799-4B7D-A684-5DC0B0FD12C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987558-83A9-433B-9E80-1431E0FF3F47}">
      <dgm:prSet phldrT="[Text]"/>
      <dgm:spPr/>
      <dgm:t>
        <a:bodyPr/>
        <a:lstStyle/>
        <a:p>
          <a:r>
            <a:rPr lang="en-IN" dirty="0" smtClean="0"/>
            <a:t>Below are the Snapshots</a:t>
          </a:r>
          <a:endParaRPr lang="en-IN" dirty="0"/>
        </a:p>
      </dgm:t>
    </dgm:pt>
    <dgm:pt modelId="{41CA6BDA-B8AF-4E1C-95CF-8CE73025D549}" type="sibTrans" cxnId="{AC85669A-BF2D-4B6F-9040-0348F49C8230}">
      <dgm:prSet/>
      <dgm:spPr/>
      <dgm:t>
        <a:bodyPr/>
        <a:lstStyle/>
        <a:p>
          <a:endParaRPr lang="en-IN"/>
        </a:p>
      </dgm:t>
    </dgm:pt>
    <dgm:pt modelId="{BC0B56F3-507D-4C3A-AC2D-36937EFDCC72}" type="parTrans" cxnId="{AC85669A-BF2D-4B6F-9040-0348F49C8230}">
      <dgm:prSet/>
      <dgm:spPr/>
      <dgm:t>
        <a:bodyPr/>
        <a:lstStyle/>
        <a:p>
          <a:endParaRPr lang="en-IN"/>
        </a:p>
      </dgm:t>
    </dgm:pt>
    <dgm:pt modelId="{103AE332-CEC2-4D03-916E-D25D4E44603A}" type="pres">
      <dgm:prSet presAssocID="{A74C119D-B799-4B7D-A684-5DC0B0FD12C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0D6E07C-6D6C-4696-B24D-CA63BFB96B1D}" type="pres">
      <dgm:prSet presAssocID="{C1987558-83A9-433B-9E80-1431E0FF3F47}" presName="upArrow" presStyleLbl="node1" presStyleIdx="0" presStyleCnt="1" custAng="10800000"/>
      <dgm:spPr/>
    </dgm:pt>
    <dgm:pt modelId="{23409E27-CD76-4772-8902-09DAA76C6A00}" type="pres">
      <dgm:prSet presAssocID="{C1987558-83A9-433B-9E80-1431E0FF3F47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5BC2DD9-5073-4DBA-976F-4AD044DB4599}" type="presOf" srcId="{C1987558-83A9-433B-9E80-1431E0FF3F47}" destId="{23409E27-CD76-4772-8902-09DAA76C6A00}" srcOrd="0" destOrd="0" presId="urn:microsoft.com/office/officeart/2005/8/layout/arrow4"/>
    <dgm:cxn modelId="{F11EA360-C9ED-4EE7-B935-EEBCF7E52F0C}" type="presOf" srcId="{A74C119D-B799-4B7D-A684-5DC0B0FD12C9}" destId="{103AE332-CEC2-4D03-916E-D25D4E44603A}" srcOrd="0" destOrd="0" presId="urn:microsoft.com/office/officeart/2005/8/layout/arrow4"/>
    <dgm:cxn modelId="{AC85669A-BF2D-4B6F-9040-0348F49C8230}" srcId="{A74C119D-B799-4B7D-A684-5DC0B0FD12C9}" destId="{C1987558-83A9-433B-9E80-1431E0FF3F47}" srcOrd="0" destOrd="0" parTransId="{BC0B56F3-507D-4C3A-AC2D-36937EFDCC72}" sibTransId="{41CA6BDA-B8AF-4E1C-95CF-8CE73025D549}"/>
    <dgm:cxn modelId="{A47E650A-FF0C-488C-9F77-F3FA05992F70}" type="presParOf" srcId="{103AE332-CEC2-4D03-916E-D25D4E44603A}" destId="{A0D6E07C-6D6C-4696-B24D-CA63BFB96B1D}" srcOrd="0" destOrd="0" presId="urn:microsoft.com/office/officeart/2005/8/layout/arrow4"/>
    <dgm:cxn modelId="{56A2D622-E6C9-46B7-BD3C-79FF62053ED2}" type="presParOf" srcId="{103AE332-CEC2-4D03-916E-D25D4E44603A}" destId="{23409E27-CD76-4772-8902-09DAA76C6A00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0D6E07C-6D6C-4696-B24D-CA63BFB96B1D}">
      <dsp:nvSpPr>
        <dsp:cNvPr id="0" name=""/>
        <dsp:cNvSpPr/>
      </dsp:nvSpPr>
      <dsp:spPr>
        <a:xfrm rot="10800000">
          <a:off x="241973" y="0"/>
          <a:ext cx="1595426" cy="401623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09E27-CD76-4772-8902-09DAA76C6A00}">
      <dsp:nvSpPr>
        <dsp:cNvPr id="0" name=""/>
        <dsp:cNvSpPr/>
      </dsp:nvSpPr>
      <dsp:spPr>
        <a:xfrm>
          <a:off x="1885262" y="0"/>
          <a:ext cx="2707391" cy="401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0" rIns="277368" bIns="277368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Below are the Snapshots </a:t>
          </a:r>
          <a:endParaRPr lang="en-IN" sz="3900" kern="1200" dirty="0"/>
        </a:p>
      </dsp:txBody>
      <dsp:txXfrm>
        <a:off x="1885262" y="0"/>
        <a:ext cx="2707391" cy="4016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026464-2921-44A2-8D39-735C60F04EB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C5B70B-DAC9-49F1-9365-B9564B64A0D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3BCB7B-D4F1-4EC0-894C-59E7CA216A4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343892-4C9E-4AAA-B229-FFBA30ADD71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5130B3-AB1A-4DE6-963C-2411C3DFF2A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07C6D0-EF3E-40F1-A5A9-00060C8B892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183BC3-84FF-4FB4-BEF0-C02CA8314BB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B97ECA-D095-40A3-A5DD-AFFDB08F2C0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0DFF8E-271C-4858-8264-106AA07B667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F68E84-E3EC-4EA5-9591-665ABE3BFE4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0DC1BF-A5C7-40E8-9A5C-8DE5D9BFCAE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9C9D4E-51C0-41A0-89F9-0DDF32009D4D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FD580-0056-47A9-AA60-ED9FCD3B778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B634E2-6C03-4067-9477-7670DA003FB9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8B1CD1-ECE0-454B-8606-459533EA516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7F95C-05A2-43DE-812F-711EDDF7C9C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FC8CEE-BB48-4FD3-AAF3-A21CC72EC44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5F21E-7952-446A-B622-5EC4B593312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01398-1F21-46CF-9E9A-893592433C9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3FDEA-C258-48B9-918C-010F50863D9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484D6-AEC7-4940-87E0-1CCD3AD5A7C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2B82C1-15DB-4EE4-8CB0-21E2B6B1A00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64149-B99B-466C-99F6-CC0CC52DD0D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816552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0069200" y="363456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6184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816552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10069200" y="3905280"/>
            <a:ext cx="181260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7F057-437B-4391-AB9B-F026BBF3ACC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71520" y="260280"/>
            <a:ext cx="1152000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5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6880" y="390528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6184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6880" y="3634560"/>
            <a:ext cx="27471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61840" y="3905280"/>
            <a:ext cx="56296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1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3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00160" y="0"/>
            <a:ext cx="1199160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571680" y="0"/>
            <a:ext cx="6033600" cy="68576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0"/>
            <a:ext cx="37116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905520" y="1512720"/>
            <a:ext cx="4986000" cy="326196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lt1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6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0" y="0"/>
            <a:ext cx="12191760" cy="638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0" y="0"/>
            <a:ext cx="51375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chemeClr val="accent1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6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320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8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8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"/>
          </p:nvPr>
        </p:nvSpPr>
        <p:spPr>
          <a:xfrm>
            <a:off x="10939320" y="647712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4200B6-4B57-470F-82B5-69F8BE5BF0FE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117440" y="1015920"/>
            <a:ext cx="5137560" cy="497808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55" name="Rectangle 3"/>
          <p:cNvSpPr/>
          <p:nvPr/>
        </p:nvSpPr>
        <p:spPr>
          <a:xfrm>
            <a:off x="0" y="5994360"/>
            <a:ext cx="4092840" cy="863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2162520" y="873360"/>
            <a:ext cx="4092840" cy="138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>
            <a:off x="0" y="1436040"/>
            <a:ext cx="1219176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680" dir="5400000" dist="1008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0"/>
            <a:ext cx="1219176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11229840" y="6512040"/>
            <a:ext cx="961560" cy="3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0" y="260280"/>
            <a:ext cx="299520" cy="755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7" name="Rectangle 6"/>
          <p:cNvSpPr/>
          <p:nvPr/>
        </p:nvSpPr>
        <p:spPr>
          <a:xfrm>
            <a:off x="0" y="0"/>
            <a:ext cx="12191760" cy="214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orbe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lt1"/>
                </a:solidFill>
                <a:latin typeface="Corbel"/>
              </a:rPr>
              <a:t>Click to edit Master title style</a:t>
            </a:r>
            <a:endParaRPr b="0" lang="en-US" sz="45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"/>
          </p:nvPr>
        </p:nvSpPr>
        <p:spPr>
          <a:xfrm>
            <a:off x="10939320" y="647712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F6CD2E-31BA-49B3-B9A0-5CC6E900B9CE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61840" y="3634560"/>
            <a:ext cx="5629680" cy="518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61840" y="4247280"/>
            <a:ext cx="5629680" cy="195300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28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4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4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371520" y="3634560"/>
            <a:ext cx="5581800" cy="518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71520" y="4247280"/>
            <a:ext cx="5581800" cy="195300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  <a:p>
            <a:pPr lvl="1" marL="731520" indent="-274320">
              <a:lnSpc>
                <a:spcPct val="100000"/>
              </a:lnSpc>
              <a:spcBef>
                <a:spcPts val="320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Corbe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orbel"/>
            </a:endParaRPr>
          </a:p>
          <a:p>
            <a:pPr lvl="2" marL="996840" indent="-228600">
              <a:lnSpc>
                <a:spcPct val="100000"/>
              </a:lnSpc>
              <a:spcBef>
                <a:spcPts val="28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1400" spc="-1" strike="noStrike">
                <a:solidFill>
                  <a:schemeClr val="dk1"/>
                </a:solidFill>
                <a:latin typeface="Corbe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orbel"/>
            </a:endParaRPr>
          </a:p>
          <a:p>
            <a:pPr lvl="3" marL="1216080" indent="-182880">
              <a:lnSpc>
                <a:spcPct val="100000"/>
              </a:lnSpc>
              <a:spcBef>
                <a:spcPts val="241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  <a:p>
            <a:pPr lvl="4" marL="1426320" indent="-182880">
              <a:lnSpc>
                <a:spcPct val="100000"/>
              </a:lnSpc>
              <a:spcBef>
                <a:spcPts val="241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1200" spc="-1" strike="noStrike">
                <a:solidFill>
                  <a:schemeClr val="dk1"/>
                </a:solidFill>
                <a:latin typeface="Corbe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371520" y="1593720"/>
            <a:ext cx="5581800" cy="192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6281640" y="1593720"/>
            <a:ext cx="5581800" cy="192924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orbel"/>
              </a:rPr>
              <a:t>Click icon to add picture</a:t>
            </a:r>
            <a:endParaRPr b="0" lang="en-US" sz="18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71800" y="1260000"/>
            <a:ext cx="10961280" cy="396180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chemeClr val="lt1"/>
                </a:solidFill>
                <a:latin typeface="Corbel"/>
              </a:rPr>
              <a:t>Super Market Sales Analysis</a:t>
            </a:r>
            <a:endParaRPr b="0" lang="en-US" sz="7200" spc="-1" strike="noStrike">
              <a:solidFill>
                <a:schemeClr val="dk1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619320" y="2390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Gender and Customer type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619320" y="229392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showing the more number of products purchased by female who are members.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754920" y="1014840"/>
            <a:ext cx="5489280" cy="446652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3" descr="E:\naan mudhalvan\shaik\project\Assignments\Team Lead\Assignment_01\_ New exploration - Google Chrome 4_24_2023 4_25_51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BA617C-06C2-4364-A5AC-8476269C771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619320" y="2714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gross income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619320" y="21502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the Branch “C” is making more gross income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788400" y="1004040"/>
            <a:ext cx="5627880" cy="44571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E:\naan mudhalvan\shaik\project\Assignments\Team Lead\Assignment_01\_ New exploration - Google Chrome 4_24_2023 4_51_25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A1AD7C-6415-49A4-BD19-62534F2330C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016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gross income including it’s city and branch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619320" y="22172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that in city “Naypiyaw” the branch “C” is Giving more gross income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3"/>
          </p:nvPr>
        </p:nvSpPr>
        <p:spPr>
          <a:xfrm>
            <a:off x="10939320" y="6485760"/>
            <a:ext cx="978120" cy="27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276D0A-03A0-43EA-A59E-1B612FB19939}" type="slidenum">
              <a:rPr b="0" lang="en-US" sz="1200" spc="-1" strike="noStrike">
                <a:solidFill>
                  <a:schemeClr val="dk1">
                    <a:tint val="95000"/>
                  </a:schemeClr>
                </a:solidFill>
                <a:latin typeface="Corbel"/>
              </a:rPr>
              <a:t>12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Picture 6" descr=""/>
          <p:cNvPicPr/>
          <p:nvPr/>
        </p:nvPicPr>
        <p:blipFill>
          <a:blip r:embed="rId1"/>
          <a:stretch/>
        </p:blipFill>
        <p:spPr>
          <a:xfrm>
            <a:off x="779760" y="1009080"/>
            <a:ext cx="5457600" cy="4376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2" descr="E:\naan mudhalvan\shaik\project\Assignments\Team Lead\Assignment_01\_ New exploration - Google Chrome 4_24_2023 4_56_09 AM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61932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Taxes according to the quantity of products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619320" y="23248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The diagram is showing as number of Quantity is increasing the Tax also increasing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81" name="Picture 8" descr=""/>
          <p:cNvPicPr/>
          <p:nvPr/>
        </p:nvPicPr>
        <p:blipFill>
          <a:blip r:embed="rId1"/>
          <a:stretch/>
        </p:blipFill>
        <p:spPr>
          <a:xfrm>
            <a:off x="765000" y="1025280"/>
            <a:ext cx="5509800" cy="425988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2" descr="E:\naan mudhalvan\shaik\project\Assignments\Team Lead\Assignment_01\_ New exploration - Google Chrome 4_24_2023 5_04_35 AM.png"/>
          <p:cNvPicPr/>
          <p:nvPr/>
        </p:nvPicPr>
        <p:blipFill>
          <a:blip r:embed="rId2"/>
          <a:stretch/>
        </p:blipFill>
        <p:spPr>
          <a:xfrm>
            <a:off x="0" y="-219960"/>
            <a:ext cx="12191760" cy="7077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FA66DF-4FEE-43C8-9E81-1FFFADE97DB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71520" y="260280"/>
            <a:ext cx="11520000" cy="7552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ctr">
            <a:normAutofit fontScale="98191"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lt1"/>
                </a:solidFill>
                <a:latin typeface="Corbel"/>
              </a:rPr>
              <a:t>Conclusion</a:t>
            </a:r>
            <a:endParaRPr b="0" lang="en-US" sz="45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509280" y="2500200"/>
            <a:ext cx="8749440" cy="397656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Data Analysis for Super Market is done successfully by uploading the dataset to Cognos Analytics, deleting the unnecessary columns, creating a data module, exploring and visualization of  the dataset.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By Roopesh S (310820104076)  -  Jeppiaar Engineering College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– 0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   </a:t>
            </a: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           --    Data Analytics 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lead             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Nivethitha 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01 --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Melvin 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02 --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Nanditha  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Team Member 03 --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Roopesh 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Thank you 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000404-F233-4C09-8F1A-17049022BB1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619320" y="495000"/>
            <a:ext cx="5272560" cy="80748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br>
              <a:rPr sz="4000"/>
            </a:br>
            <a:r>
              <a:rPr b="1" lang="en-IN" sz="4000" spc="-1" strike="noStrike">
                <a:solidFill>
                  <a:srgbClr val="202124"/>
                </a:solidFill>
                <a:latin typeface="inherit"/>
              </a:rPr>
              <a:t>About Dataset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520680" y="1459800"/>
            <a:ext cx="5469120" cy="433692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growth of supermarkets in most populated cities is increasing and market competitions are also high.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dataset is one of the historical sales of supermarket company which has recorded in 3 different branches for 3 months data.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Here is the image of dataset window in kaggle.com website.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2" descr="E:\naan mudhalvan\shaik\project\Assignments\Team Lead\Assignment_01\WhatsApp - Google Chrome 4_24_2023 5_37_33 AM.png"/>
          <p:cNvPicPr/>
          <p:nvPr/>
        </p:nvPicPr>
        <p:blipFill>
          <a:blip r:embed="rId1"/>
          <a:stretch/>
        </p:blipFill>
        <p:spPr>
          <a:xfrm>
            <a:off x="0" y="897120"/>
            <a:ext cx="6273360" cy="477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14CB7F-D5A0-4B50-9BC4-8CE21360532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619320" y="45072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Uploading data set to Cognos Data Analytics 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619320" y="2729880"/>
            <a:ext cx="5207400" cy="26870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Here are snapshots of how I upload .csv files to my Cognos data analytics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Downloaded .csv file from kaggle is uploaded using the upload feature on the cognos website</a:t>
            </a: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48" name="Picture 3" descr="E:\naan mudhalvan\shaik\project\Assignments\Team Lead\Assignment_01\uploading_data.png"/>
          <p:cNvPicPr/>
          <p:nvPr/>
        </p:nvPicPr>
        <p:blipFill>
          <a:blip r:embed="rId1"/>
          <a:stretch/>
        </p:blipFill>
        <p:spPr>
          <a:xfrm>
            <a:off x="0" y="0"/>
            <a:ext cx="6590160" cy="626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9C0448-FAE3-4B9A-A051-0483A2FB11E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11480" y="2714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Delete the unnecessary columns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619320" y="2579040"/>
            <a:ext cx="5272560" cy="295884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Removal of unnecessary coloumns are done here and they have been saved as another data module 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You can see that few columns are not displayed as they have been removed.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093303416"/>
              </p:ext>
            </p:extLst>
          </p:nvPr>
        </p:nvGraphicFramePr>
        <p:xfrm>
          <a:off x="125640" y="1090440"/>
          <a:ext cx="4834440" cy="401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8FDEC6-B83D-4B6C-84C0-B35728D1E77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3" name="Picture 3" descr="E:\naan mudhalvan\shaik\project\Assignments\Team Lead\Assignment_01\_ final_data_module - Google Chrome 4_24_2023 1_29_18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AE8F82-F0C6-4C49-B586-1D34D75F5D9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6" name="Picture 2" descr="E:\naan mudhalvan\shaik\project\Assignments\Team Lead\Assignment_01\_ final_data_module - Google Chrome 4_24_2023 1_29_32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7A5834-945C-431E-B695-2F52853DDF9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619320" y="129600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buNone/>
            </a:pPr>
            <a:endParaRPr b="1" lang="en-US" sz="4000" spc="-1" strike="noStrike">
              <a:solidFill>
                <a:schemeClr val="accent1"/>
              </a:solidFill>
              <a:latin typeface="Corbe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619320" y="307404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59" name="Picture 2" descr="E:\naan mudhalvan\shaik\project\Assignments\Team Lead\Assignment_01\_ final_data_module - Google Chrome 4_24_2023 1_29_36 AM.png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EF6513-50A2-476C-9D4A-4D33D6CD79E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619320" y="296640"/>
            <a:ext cx="5272560" cy="22910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alibri"/>
              </a:rPr>
              <a:t>Analysis of Gender by Gender in a Pie Chart Representation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619320" y="3683520"/>
            <a:ext cx="5272560" cy="23374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The diagram is a Pie Chart representation of Genders of two kinds.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Hence it has two colours</a:t>
            </a: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.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2" name="Picture 2" descr="E:\naan mudhalvan\shaik\project\Assignments\Team Lead\Assignment_01\_ New exploration - Google Chrome 4_24_2023 4_15_07 AM.png"/>
          <p:cNvPicPr/>
          <p:nvPr/>
        </p:nvPicPr>
        <p:blipFill>
          <a:blip r:embed="rId1"/>
          <a:stretch/>
        </p:blipFill>
        <p:spPr>
          <a:xfrm>
            <a:off x="0" y="836640"/>
            <a:ext cx="6633360" cy="5316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9B72D3-AD78-4582-A543-CE542258F9B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619320" y="69840"/>
            <a:ext cx="5272560" cy="1551240"/>
          </a:xfrm>
          <a:prstGeom prst="rect">
            <a:avLst/>
          </a:prstGeom>
          <a:noFill/>
          <a:ln w="0">
            <a:noFill/>
          </a:ln>
        </p:spPr>
        <p:txBody>
          <a:bodyPr rIns="4572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chemeClr val="accent1"/>
                </a:solidFill>
                <a:latin typeface="Corbel"/>
              </a:rPr>
              <a:t>Analysis of quantity of products</a:t>
            </a:r>
            <a:endParaRPr b="0" lang="en-US" sz="4000" spc="-1" strike="noStrike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619320" y="2285280"/>
            <a:ext cx="5272560" cy="2557080"/>
          </a:xfrm>
          <a:prstGeom prst="rect">
            <a:avLst/>
          </a:prstGeom>
          <a:noFill/>
          <a:ln w="0">
            <a:noFill/>
          </a:ln>
        </p:spPr>
        <p:txBody>
          <a:bodyPr lIns="54720" rIns="90000" tIns="91440" bIns="45000" anchor="t">
            <a:normAutofit/>
          </a:bodyPr>
          <a:p>
            <a:pPr marL="438840" indent="-32004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IN" sz="2400" spc="-1" strike="noStrike">
                <a:solidFill>
                  <a:schemeClr val="dk1"/>
                </a:solidFill>
                <a:latin typeface="Corbel"/>
              </a:rPr>
              <a:t>According to Diagram we can see we having more amount of Electronic accessories product </a:t>
            </a:r>
            <a:endParaRPr b="0" lang="en-US" sz="2400" spc="-1" strike="noStrike">
              <a:solidFill>
                <a:schemeClr val="dk1"/>
              </a:solidFill>
              <a:latin typeface="Corbel"/>
            </a:endParaRPr>
          </a:p>
        </p:txBody>
      </p:sp>
      <p:pic>
        <p:nvPicPr>
          <p:cNvPr id="165" name="Picture 2" descr="E:\naan mudhalvan\shaik\project\Assignments\Team Lead\Assignment_01\_ New exploration - Google Chrome 4_24_2023 4_24_39 AM.png"/>
          <p:cNvPicPr/>
          <p:nvPr/>
        </p:nvPicPr>
        <p:blipFill>
          <a:blip r:embed="rId1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1DE200-3DA6-46E6-AEDA-935307FC3B5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47500"/>
              </a:schemeClr>
            </a:gs>
            <a:gs pos="55000">
              <a:schemeClr val="phClr">
                <a:shade val="69000"/>
              </a:schemeClr>
            </a:gs>
            <a:gs pos="100000">
              <a:schemeClr val="phClr">
                <a:shade val="98000"/>
              </a:schemeClr>
            </a:gs>
          </a:gsLst>
          <a:lin ang="16200000" scaled="0"/>
          <a:tileRect l="0" t="0" r="0" b="0"/>
        </a:gradFill>
      </a:fillStyleLst>
      <a:lnStyleLst>
        <a:ln w="6350" cap="rnd" cmpd="sng" algn="ctr">
          <a:prstDash val="solid"/>
        </a:ln>
        <a:ln w="48000" cap="flat" cmpd="thickThin" algn="ctr">
          <a:prstDash val="solid"/>
        </a:ln>
        <a:ln w="48500" cap="flat" cmpd="thickThin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8000"/>
              </a:schemeClr>
            </a:gs>
            <a:gs pos="12000">
              <a:schemeClr val="phClr">
                <a:tint val="48000"/>
              </a:schemeClr>
            </a:gs>
            <a:gs pos="20000">
              <a:schemeClr val="phClr">
                <a:tint val="49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  <a:tileRect l="0" t="0" r="0" b="0"/>
        </a:gradFill>
        <a:blipFill rotWithShape="0">
          <a:blip r:embed="rId1"/>
          <a:srcRect l="0" t="0" r="0" b="0"/>
          <a:tile tx="0" ty="0" sx="38000" sy="38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2023-04-22T19:07:15Z</dcterms:created>
  <dc:creator>Sameer Khan</dc:creator>
  <dc:description/>
  <dc:language>en-IN</dc:language>
  <cp:lastModifiedBy/>
  <dcterms:modified xsi:type="dcterms:W3CDTF">2023-09-30T11:41:22Z</dcterms:modified>
  <cp:revision>3</cp:revision>
  <dc:subject/>
  <dc:title>Super Market Sales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95158fe5698e4d83b4ec4a4b703b3555</vt:lpwstr>
  </property>
</Properties>
</file>