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</p:sldMasterIdLst>
  <p:notesMasterIdLst>
    <p:notesMasterId r:id="rId14"/>
  </p:notesMasterIdLst>
  <p:handoutMasterIdLst>
    <p:handoutMasterId r:id="rId18"/>
  </p:handoutMasterIdLst>
  <p:sldIdLst>
    <p:sldId id="256" r:id="rId3"/>
    <p:sldId id="257" r:id="rId4"/>
    <p:sldId id="360" r:id="rId5"/>
    <p:sldId id="348" r:id="rId6"/>
    <p:sldId id="349" r:id="rId7"/>
    <p:sldId id="330" r:id="rId8"/>
    <p:sldId id="305" r:id="rId9"/>
    <p:sldId id="339" r:id="rId10"/>
    <p:sldId id="335" r:id="rId11"/>
    <p:sldId id="340" r:id="rId12"/>
    <p:sldId id="274" r:id="rId13"/>
    <p:sldId id="347" r:id="rId15"/>
    <p:sldId id="341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2" autoAdjust="0"/>
    <p:restoredTop sz="93725" autoAdjust="0"/>
  </p:normalViewPr>
  <p:slideViewPr>
    <p:cSldViewPr snapToGrid="0" showGuides="1">
      <p:cViewPr>
        <p:scale>
          <a:sx n="100" d="100"/>
          <a:sy n="100" d="100"/>
        </p:scale>
        <p:origin x="-562" y="-523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ustomXml" Target="../customXml/item3.xml"/><Relationship Id="rId23" Type="http://schemas.openxmlformats.org/officeDocument/2006/relationships/customXml" Target="../customXml/item2.xml"/><Relationship Id="rId22" Type="http://schemas.openxmlformats.org/officeDocument/2006/relationships/customXml" Target="../customXml/item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/>
          <p:cNvPicPr/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indent="-228600"/>
            <a:endParaRPr lang="en-US" sz="20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0" name="Date Placeholder 3"/>
          <p:cNvSpPr txBox="1"/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/>
          <p:cNvSpPr txBox="1"/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/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/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Transcrypta.ai -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Audio Transcription and Insights Generation App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5"/>
          </p:nvPr>
        </p:nvSpPr>
        <p:spPr>
          <a:xfrm>
            <a:off x="1527175" y="4538980"/>
            <a:ext cx="9144000" cy="1512570"/>
          </a:xfrm>
        </p:spPr>
        <p:txBody>
          <a:bodyPr/>
          <a:lstStyle/>
          <a:p>
            <a:r>
              <a:rPr lang="en-IN" altLang="en-US" i="1" dirty="0">
                <a:latin typeface="Times New Roman" panose="02020603050405020304" charset="0"/>
                <a:cs typeface="Times New Roman" panose="02020603050405020304" charset="0"/>
              </a:rPr>
              <a:t>Nivetha S S - AI &amp; DS</a:t>
            </a:r>
            <a:endParaRPr lang="en-IN" alt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923290" y="1516380"/>
            <a:ext cx="40640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Keyword Extraction: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KeyBERT: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Purpose: Extracts relevant keywords based on sentence embeddings.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Helps in quickly identifying important phrases or terms.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2060" y="2090420"/>
            <a:ext cx="630174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88645" y="607060"/>
            <a:ext cx="492696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Metadata Extraction: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Librosa: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Purpose: Extracts the duration of the audio and key statistics.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Crucial for analyzing audio properties and word frequency.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Duration of Audio: Helps understand the length of the conversation.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Language of Conversation: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poken language for translation purposes.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Word Count and Frequency: 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verview of the spoken words and their repetitions.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5610" y="2124075"/>
            <a:ext cx="568642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844951-7827-47D4-8276-7DDE1FA7D85A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5665" y="671830"/>
            <a:ext cx="5219700" cy="539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Insights Generation: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Purpose: Extract meaningful information from raw transcription, such as summarization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help users quickly understand the key points of the audio.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Hugging Face Summarization Model: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model leverages a pre-trained transformer-based pipeline to summarize long texts, extracting the most important information. It condenses input data into concise, coherent summaries, making it easier to digest large volumes of text efficiently.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365" y="2547620"/>
            <a:ext cx="5546725" cy="1386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ular Callout 16"/>
          <p:cNvSpPr/>
          <p:nvPr/>
        </p:nvSpPr>
        <p:spPr>
          <a:xfrm>
            <a:off x="4573270" y="2408555"/>
            <a:ext cx="6215380" cy="1522095"/>
          </a:xfrm>
          <a:prstGeom prst="wedgeRoundRectCallout">
            <a:avLst/>
          </a:prstGeom>
          <a:gradFill>
            <a:gsLst>
              <a:gs pos="63000">
                <a:srgbClr val="FFBEE8">
                  <a:alpha val="100000"/>
                </a:srgbClr>
              </a:gs>
              <a:gs pos="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30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91540" y="1420495"/>
            <a:ext cx="9897110" cy="442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app provides a comprehensive way to analyze audio conversations with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Transcription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Topics generation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Keyword extraction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Emotion Detection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Sentimental Analysis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Insights generation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Metadata Extraction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019175" y="71945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Conclusion: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963795" y="2583815"/>
            <a:ext cx="6501765" cy="1449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latin typeface="Californian FB" panose="0207040306080B030204" charset="0"/>
                <a:cs typeface="Californian FB" panose="0207040306080B030204" charset="0"/>
                <a:sym typeface="+mn-ea"/>
              </a:rPr>
              <a:t>"</a:t>
            </a:r>
            <a:r>
              <a:rPr lang="en-US" sz="3200" i="1">
                <a:latin typeface="Californian FB" panose="0207040306080B030204" charset="0"/>
                <a:cs typeface="Californian FB" panose="0207040306080B030204" charset="0"/>
                <a:sym typeface="+mn-ea"/>
              </a:rPr>
              <a:t>From voice to vision—where every conversation tells a story.</a:t>
            </a:r>
            <a:r>
              <a:rPr lang="en-US" sz="3200">
                <a:latin typeface="Californian FB" panose="0207040306080B030204" charset="0"/>
                <a:cs typeface="Californian FB" panose="0207040306080B030204" charset="0"/>
                <a:sym typeface="+mn-ea"/>
              </a:rPr>
              <a:t>"</a:t>
            </a:r>
            <a:endParaRPr lang="en-US" sz="3200"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pic>
        <p:nvPicPr>
          <p:cNvPr id="6" name="Picture Placeholder 5" descr="Photo of a bunch of clean artist paintbrush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776" y="484632"/>
            <a:ext cx="11210544" cy="3191256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/>
          <a:lstStyle/>
          <a:p>
            <a:r>
              <a:rPr lang="en-US" dirty="0"/>
              <a:t>Presenter name</a:t>
            </a:r>
            <a:endParaRPr lang="en-US" dirty="0"/>
          </a:p>
          <a:p>
            <a:r>
              <a:rPr lang="en-US" dirty="0"/>
              <a:t>Email address</a:t>
            </a:r>
            <a:endParaRPr lang="en-US" dirty="0"/>
          </a:p>
          <a:p>
            <a:r>
              <a:rPr lang="en-US" dirty="0"/>
              <a:t>Website address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pic>
        <p:nvPicPr>
          <p:cNvPr id="4" name="Picture 3" descr="thank you"/>
          <p:cNvPicPr>
            <a:picLocks noChangeAspect="1"/>
          </p:cNvPicPr>
          <p:nvPr/>
        </p:nvPicPr>
        <p:blipFill>
          <a:blip r:embed="rId2"/>
          <a:srcRect b="9407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380230" cy="2122805"/>
          </a:xfrm>
        </p:spPr>
        <p:txBody>
          <a:bodyPr/>
          <a:lstStyle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Features Overview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665" y="914400"/>
            <a:ext cx="5144135" cy="3098800"/>
          </a:xfrm>
        </p:spPr>
        <p:txBody>
          <a:bodyPr>
            <a:normAutofit fontScale="7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alpha val="7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Audio Transcription using Whisper</a:t>
            </a:r>
            <a:endParaRPr lang="en-US" sz="3000" dirty="0">
              <a:solidFill>
                <a:schemeClr val="tx1">
                  <a:alpha val="7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alpha val="7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Sentiment Analysis (VADER, TextBlob)</a:t>
            </a:r>
            <a:endParaRPr lang="en-US" sz="3000" dirty="0">
              <a:solidFill>
                <a:schemeClr val="tx1">
                  <a:alpha val="7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alpha val="7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Emotion Detection (RoBERTa-based model)</a:t>
            </a:r>
            <a:endParaRPr lang="en-US" sz="3000" dirty="0">
              <a:solidFill>
                <a:schemeClr val="tx1">
                  <a:alpha val="7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alpha val="7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Metadata Extraction (Duration, Language, Word Count, Frequency)</a:t>
            </a:r>
            <a:endParaRPr lang="en-US" sz="3000" dirty="0">
              <a:solidFill>
                <a:schemeClr val="tx1">
                  <a:alpha val="7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alpha val="7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Insights Generation and Visualization</a:t>
            </a:r>
            <a:endParaRPr lang="en-US" sz="3000" dirty="0">
              <a:solidFill>
                <a:schemeClr val="tx1">
                  <a:alpha val="7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Picture Placeholder 3"/>
          <p:cNvSpPr/>
          <p:nvPr>
            <p:ph type="pic" sz="quarter" idx="14"/>
          </p:nvPr>
        </p:nvSpPr>
        <p:spPr/>
      </p:sp>
      <p:sp>
        <p:nvSpPr>
          <p:cNvPr id="6" name="Picture Placeholder 5"/>
          <p:cNvSpPr/>
          <p:nvPr>
            <p:ph type="pic" sz="quarter" idx="16"/>
          </p:nvPr>
        </p:nvSpPr>
        <p:spPr/>
      </p:sp>
      <p:pic>
        <p:nvPicPr>
          <p:cNvPr id="8" name="Picture Placeholder 7" descr="restream-audio-to-text-transcription-fb-x.cad34050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t="17383"/>
          <a:stretch>
            <a:fillRect/>
          </a:stretch>
        </p:blipFill>
        <p:spPr>
          <a:xfrm>
            <a:off x="490855" y="4060190"/>
            <a:ext cx="5608320" cy="2321560"/>
          </a:xfrm>
          <a:prstGeom prst="rect">
            <a:avLst/>
          </a:prstGeom>
        </p:spPr>
      </p:pic>
      <p:pic>
        <p:nvPicPr>
          <p:cNvPr id="10" name="Picture Placeholder 9" descr="Sentiment-analysis-HUB-Final"/>
          <p:cNvPicPr>
            <a:picLocks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6099175" y="4058285"/>
            <a:ext cx="5614035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gptsflowchart_17264707858603-S7sGsqp4V-transformed"/>
          <p:cNvPicPr>
            <a:picLocks noChangeAspect="1"/>
          </p:cNvPicPr>
          <p:nvPr/>
        </p:nvPicPr>
        <p:blipFill>
          <a:blip r:embed="rId1"/>
          <a:srcRect b="59407"/>
          <a:stretch>
            <a:fillRect/>
          </a:stretch>
        </p:blipFill>
        <p:spPr>
          <a:xfrm>
            <a:off x="542925" y="1115060"/>
            <a:ext cx="6372860" cy="4584065"/>
          </a:xfrm>
          <a:prstGeom prst="rect">
            <a:avLst/>
          </a:prstGeom>
        </p:spPr>
      </p:pic>
      <p:pic>
        <p:nvPicPr>
          <p:cNvPr id="11" name="Picture 10" descr="gptsflowchart_17264707858603-S7sGsqp4V-transformed"/>
          <p:cNvPicPr>
            <a:picLocks noChangeAspect="1"/>
          </p:cNvPicPr>
          <p:nvPr/>
        </p:nvPicPr>
        <p:blipFill>
          <a:blip r:embed="rId1"/>
          <a:srcRect l="10702" t="40231" r="32921" b="5233"/>
          <a:stretch>
            <a:fillRect/>
          </a:stretch>
        </p:blipFill>
        <p:spPr>
          <a:xfrm>
            <a:off x="7409815" y="551180"/>
            <a:ext cx="3361690" cy="5761990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flipV="1">
            <a:off x="2851785" y="535305"/>
            <a:ext cx="6088380" cy="5187950"/>
          </a:xfrm>
          <a:prstGeom prst="bentConnector3">
            <a:avLst>
              <a:gd name="adj1" fmla="val 5001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00405" y="623570"/>
            <a:ext cx="376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Workflow</a:t>
            </a:r>
            <a:endParaRPr lang="en-I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844951-7827-47D4-8276-7DDE1FA7D85A}" type="slidenum">
              <a:rPr lang="en-US" smtClean="0"/>
            </a:fld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79600" y="8947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Dataset upload page:</a:t>
            </a:r>
            <a:endParaRPr lang="en-I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6575" y="1494790"/>
            <a:ext cx="60388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1035050" y="910590"/>
            <a:ext cx="742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After uploading completed, Results page will open:</a:t>
            </a:r>
            <a:endParaRPr lang="en-I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4510" y="1487170"/>
            <a:ext cx="8602345" cy="4835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-14605" y="-43815"/>
            <a:ext cx="12220575" cy="1597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75" y="264160"/>
            <a:ext cx="5915025" cy="917575"/>
          </a:xfrm>
        </p:spPr>
        <p:txBody>
          <a:bodyPr/>
          <a:lstStyle/>
          <a:p>
            <a:r>
              <a:rPr lang="en-IN" altLang="en-US" sz="4400" dirty="0">
                <a:latin typeface="Times New Roman" panose="02020603050405020304" charset="0"/>
                <a:cs typeface="Times New Roman" panose="02020603050405020304" charset="0"/>
              </a:rPr>
              <a:t>Models Used</a:t>
            </a:r>
            <a:endParaRPr lang="en-IN" altLang="en-US" sz="4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375" y="1999615"/>
            <a:ext cx="3347720" cy="3735070"/>
          </a:xfrm>
        </p:spPr>
        <p:txBody>
          <a:bodyPr>
            <a:normAutofit/>
          </a:bodyPr>
          <a:lstStyle/>
          <a:p>
            <a:r>
              <a:rPr lang="en-IN" altLang="en-US" sz="2400" b="1" dirty="0">
                <a:latin typeface="Times New Roman" panose="02020603050405020304" charset="0"/>
                <a:cs typeface="Times New Roman" panose="02020603050405020304" charset="0"/>
              </a:rPr>
              <a:t>Audio Transcription: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Whisper (ASR Model):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Purpose: Converts audio files to text.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State-of-the-art for automatic speech recognition with high accuracy.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3675" y="1999615"/>
            <a:ext cx="601980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725" y="1863090"/>
            <a:ext cx="475361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2665" b="1" dirty="0">
                <a:latin typeface="Times New Roman" panose="02020603050405020304" charset="0"/>
                <a:cs typeface="Times New Roman" panose="02020603050405020304" charset="0"/>
              </a:rPr>
              <a:t>Sentiment Analysis:</a:t>
            </a:r>
            <a:br>
              <a:rPr lang="en-US" sz="2665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sz="2665">
                <a:latin typeface="Times New Roman" panose="02020603050405020304" charset="0"/>
                <a:cs typeface="Times New Roman" panose="02020603050405020304" charset="0"/>
                <a:sym typeface="+mn-ea"/>
              </a:rPr>
              <a:t>VADER &amp; TextBlob</a:t>
            </a:r>
            <a:r>
              <a:rPr lang="en-IN" altLang="en-US" sz="2665">
                <a:latin typeface="Times New Roman" panose="02020603050405020304" charset="0"/>
                <a:cs typeface="Times New Roman" panose="02020603050405020304" charset="0"/>
                <a:sym typeface="+mn-ea"/>
              </a:rPr>
              <a:t> model:</a:t>
            </a:r>
            <a:br>
              <a:rPr lang="en-US" sz="2665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 dirty="0">
                <a:latin typeface="Times New Roman" panose="02020603050405020304" charset="0"/>
                <a:cs typeface="Times New Roman" panose="02020603050405020304" charset="0"/>
              </a:rPr>
              <a:t>Purpose: Detects the sentiment (positive, negative, or neutral).</a:t>
            </a:r>
            <a:br>
              <a:rPr lang="en-US" sz="2665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665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665" dirty="0">
                <a:latin typeface="Times New Roman" panose="02020603050405020304" charset="0"/>
                <a:cs typeface="Times New Roman" panose="02020603050405020304" charset="0"/>
              </a:rPr>
              <a:t>Lightweight models suitable for text polarity analysis.</a:t>
            </a:r>
            <a:endParaRPr lang="en-US" sz="266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4690" y="1092835"/>
            <a:ext cx="5628005" cy="4477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80415" y="1596390"/>
            <a:ext cx="4844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Emotion Detection: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RoBERTa Emotion Model: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Purpose: Classifies text into emotions like happiness, anger, etc.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Pre-trained on emotion-specific datasets for robust emotion classification.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830" y="1114425"/>
            <a:ext cx="569595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28090" y="1868170"/>
            <a:ext cx="4064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Topic Extraction: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Gensim LDA: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Purpose: Extracts key topics from the transcription.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Provides insights into the main themes of the conversation.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1440" y="2171065"/>
            <a:ext cx="6423660" cy="2054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8 "   m a : c o n t e n t T y p e D e s c r i p t i o n = " C r e a t e   a   n e w   d o c u m e n t . "   m a : c o n t e n t T y p e S c o p e = " "   m a : v e r s i o n I D = " 2 2 a 2 6 6 b 9 f a 9 a 2 3 0 c 5 a 5 1 2 6 6 9 d 8 b 2 9 8 c 3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e d d c 3 3 f f f 6 b 1 4 1 4 1 e e 5 c 7 4 a 0 d 2 9 e a 6 a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2 : I m a g e "   m i n O c c u r s = " 0 " / >  
 < x s d : e l e m e n t   r e f = " n s 2 : l c f 7 6 f 1 5 5 c e d 4 d d c b 4 0 9 7 1 3 4 f f 3 c 3 3 2 f "   m i n O c c u r s = " 0 " / >  
 < x s d : e l e m e n t   r e f = " n s 4 : T a x C a t c h A l l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2 2 "   n i l l a b l e = " t r u e "   m a : d i s p l a y N a m e = " I m a g e "   m a : f o r m a t = " I m a g e "   m a : i n t e r n a l N a m e = " I m a g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l c f 7 6 f 1 5 5 c e d 4 d d c b 4 0 9 7 1 3 4 f f 3 c 3 3 2 f "   m a : i n d e x = " 2 4 "   n i l l a b l e = " t r u e "   m a : t a x o n o m y = " t r u e "   m a : i n t e r n a l N a m e = " l c f 7 6 f 1 5 5 c e d 4 d d c b 4 0 9 7 1 3 4 f f 3 c 3 3 2 f "   m a : t a x o n o m y F i e l d N a m e = " M e d i a S e r v i c e A I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4 e 9 0 - 9 8 1 4 - 8 d 6 2 1 f f 8 f b 8 4 "   m a : a n c h o r I d = " 0 0 0 0 0 0 0 0 - 0 0 0 0 - 0 0 0 0 - 0 0 0 0 - 0 0 0 0 0 0 0 0 0 0 0 0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5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_ i p _ U n i f i e d C o m p l i a n c e P o l i c y P r o p e r t i e s   x m l n s = " h t t p : / / s c h e m a s . m i c r o s o f t . c o m / s h a r e p o i n t / v 3 "   x s i : n i l = " t r u e " / > < l c f 7 6 f 1 5 5 c e d 4 d d c b 4 0 9 7 1 3 4 f f 3 c 3 3 2 f   x m l n s = " 7 1 a f 3 2 4 3 - 3 d d 4 - 4 a 8 d - 8 c 0 d - d d 7 6 d a 1 f 0 2 a 5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2 3 0 e 9 d f 3 - b e 6 5 - 4 c 7 3 - a 9 3 b - d 1 2 3 6 e b d 6 7 7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C4F9A873-407D-42B0-99B8-A577ED76CAD4}">
  <ds:schemaRefs/>
</ds:datastoreItem>
</file>

<file path=customXml/itemProps2.xml><?xml version="1.0" encoding="utf-8"?>
<ds:datastoreItem xmlns:ds="http://schemas.openxmlformats.org/officeDocument/2006/customXml" ds:itemID="{1F887BEC-12B5-41C3-87A8-94840B217273}">
  <ds:schemaRefs/>
</ds:datastoreItem>
</file>

<file path=customXml/itemProps3.xml><?xml version="1.0" encoding="utf-8"?>
<ds:datastoreItem xmlns:ds="http://schemas.openxmlformats.org/officeDocument/2006/customXml" ds:itemID="{7A22E404-1C8D-48DE-80FC-4CA5DFE37C3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_LuminousVTI</Template>
  <TotalTime>0</TotalTime>
  <Words>2353</Words>
  <Application>WPS Presentation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Angsana New</vt:lpstr>
      <vt:lpstr>Microsoft Sans Serif</vt:lpstr>
      <vt:lpstr>Cambria</vt:lpstr>
      <vt:lpstr>Sabon Next LT</vt:lpstr>
      <vt:lpstr>Times New Roman</vt:lpstr>
      <vt:lpstr>Wingdings</vt:lpstr>
      <vt:lpstr>Californian FB</vt:lpstr>
      <vt:lpstr>Avenir Next LT Pro</vt:lpstr>
      <vt:lpstr>Segoe Print</vt:lpstr>
      <vt:lpstr>Microsoft YaHei</vt:lpstr>
      <vt:lpstr>Arial Unicode MS</vt:lpstr>
      <vt:lpstr>Segoe UI Symbol</vt:lpstr>
      <vt:lpstr>Calibri</vt:lpstr>
      <vt:lpstr>LuminousVTI</vt:lpstr>
      <vt:lpstr>Transcrypta - Audio Transcription and Insights Generation App</vt:lpstr>
      <vt:lpstr>Features Overview</vt:lpstr>
      <vt:lpstr>PowerPoint 演示文稿</vt:lpstr>
      <vt:lpstr>PowerPoint 演示文稿</vt:lpstr>
      <vt:lpstr>PowerPoint 演示文稿</vt:lpstr>
      <vt:lpstr>Models Used</vt:lpstr>
      <vt:lpstr>Sentiment Analysis: VADER &amp; TextBlob model: Purpose: Detects the sentiment (positive, negative, or neutral).  Lightweight models suitable for text polarity analysis.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6</cp:revision>
  <dcterms:created xsi:type="dcterms:W3CDTF">2021-02-25T19:22:00Z</dcterms:created>
  <dcterms:modified xsi:type="dcterms:W3CDTF">2024-09-16T09:16:56Z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B84B5F1EDF9845C1AD720AED474CF532_13</vt:lpwstr>
  </property>
  <property fmtid="{D5CDD505-2E9C-101B-9397-08002B2CF9AE}" pid="4" name="KSOProductBuildVer">
    <vt:lpwstr>1033-12.2.0.17562</vt:lpwstr>
  </property>
</Properties>
</file>