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4" r:id="rId2"/>
  </p:sldMasterIdLst>
  <p:sldIdLst>
    <p:sldId id="264" r:id="rId3"/>
    <p:sldId id="318" r:id="rId4"/>
    <p:sldId id="319" r:id="rId5"/>
    <p:sldId id="320" r:id="rId6"/>
    <p:sldId id="321" r:id="rId7"/>
    <p:sldId id="322" r:id="rId8"/>
    <p:sldId id="324" r:id="rId9"/>
    <p:sldId id="326" r:id="rId10"/>
    <p:sldId id="325" r:id="rId11"/>
    <p:sldId id="323" r:id="rId12"/>
    <p:sldId id="317" r:id="rId13"/>
    <p:sldId id="304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75" d="100"/>
          <a:sy n="75" d="100"/>
        </p:scale>
        <p:origin x="-1074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05/09/2018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05/09/2018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05/09/2018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lum bright="48000" contrast="-50000"/>
          </a:blip>
          <a:srcRect/>
          <a:stretch>
            <a:fillRect/>
          </a:stretch>
        </p:blipFill>
        <p:spPr bwMode="auto">
          <a:xfrm>
            <a:off x="0" y="0"/>
            <a:ext cx="1835696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53536"/>
            <a:ext cx="6635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646237"/>
            <a:ext cx="6779096" cy="4526280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extBox 8"/>
          <p:cNvSpPr txBox="1"/>
          <p:nvPr userDrawn="1"/>
        </p:nvSpPr>
        <p:spPr>
          <a:xfrm>
            <a:off x="251520" y="5951021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Alan Turing</a:t>
            </a:r>
          </a:p>
          <a:p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(1912-1954)</a:t>
            </a:r>
            <a:endParaRPr lang="pt-BR" b="1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1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1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1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1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535113"/>
            <a:ext cx="4041775" cy="639763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62201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9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1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1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1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05/09/2018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8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635" y="327986"/>
            <a:ext cx="6264695" cy="166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m para ada lovelace"/>
          <p:cNvPicPr>
            <a:picLocks noChangeAspect="1" noChangeArrowheads="1"/>
          </p:cNvPicPr>
          <p:nvPr userDrawn="1"/>
        </p:nvPicPr>
        <p:blipFill>
          <a:blip r:embed="rId2" cstate="print">
            <a:lum bright="8000" contrast="-66000"/>
          </a:blip>
          <a:srcRect/>
          <a:stretch>
            <a:fillRect/>
          </a:stretch>
        </p:blipFill>
        <p:spPr bwMode="auto">
          <a:xfrm>
            <a:off x="-396552" y="0"/>
            <a:ext cx="2447925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05/09/2018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05/09/2018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05/09/2018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05/09/2018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05/09/2018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05/09/2018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05/09/2018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05/09/2018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" y="1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271"/>
          <a:stretch/>
        </p:blipFill>
        <p:spPr bwMode="auto">
          <a:xfrm>
            <a:off x="6964201" y="6073602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05/09/2018</a:t>
            </a:fld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8" r:id="rId13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251520" y="4293097"/>
            <a:ext cx="7419280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Arial" pitchFamily="34" charset="0"/>
              </a:rPr>
              <a:t>28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agosto </a:t>
            </a: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2018</a:t>
            </a:r>
            <a:endParaRPr lang="pt-BR" sz="2200" b="1" dirty="0">
              <a:solidFill>
                <a:schemeClr val="accent5">
                  <a:lumMod val="20000"/>
                  <a:lumOff val="8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251521" y="2795094"/>
            <a:ext cx="8927405" cy="138499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Lógica de Programação: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Python - Revisão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Nivia Cruz Quental, Dra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1720" y="56612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chemeClr val="accent6">
                    <a:lumMod val="10000"/>
                  </a:schemeClr>
                </a:solidFill>
              </a:rPr>
              <a:t>“Eu acredito que às vezes são as pessoas que ninguém espera nada que fazem as coisas que ninguém consegue imaginar.”</a:t>
            </a:r>
            <a:endParaRPr lang="pt-BR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3016" y="0"/>
            <a:ext cx="25509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51720" y="2204864"/>
          <a:ext cx="7092280" cy="442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140"/>
                <a:gridCol w="3546140"/>
              </a:tblGrid>
              <a:tr h="496550">
                <a:tc>
                  <a:txBody>
                    <a:bodyPr/>
                    <a:lstStyle/>
                    <a:p>
                      <a:r>
                        <a:rPr lang="pt-BR" dirty="0" smtClean="0"/>
                        <a:t>Diagrama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Python</a:t>
                      </a:r>
                      <a:endParaRPr lang="pt-BR" dirty="0"/>
                    </a:p>
                  </a:txBody>
                  <a:tcPr/>
                </a:tc>
              </a:tr>
              <a:tr h="1591682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while</a:t>
                      </a:r>
                      <a:r>
                        <a:rPr lang="pt-BR" b="0" dirty="0" smtClean="0"/>
                        <a:t> (valor </a:t>
                      </a:r>
                      <a:r>
                        <a:rPr lang="pt-BR" b="0" dirty="0" smtClean="0"/>
                        <a:t>&lt; </a:t>
                      </a:r>
                      <a:r>
                        <a:rPr lang="pt-BR" b="0" dirty="0" smtClean="0"/>
                        <a:t>0):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 smtClean="0"/>
                        <a:t>    valor = valor - 1</a:t>
                      </a:r>
                    </a:p>
                    <a:p>
                      <a:endParaRPr lang="pt-B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de repetição</a:t>
            </a:r>
            <a:endParaRPr lang="pt-BR" dirty="0"/>
          </a:p>
        </p:txBody>
      </p:sp>
      <p:sp>
        <p:nvSpPr>
          <p:cNvPr id="59" name="Diamond 58"/>
          <p:cNvSpPr/>
          <p:nvPr/>
        </p:nvSpPr>
        <p:spPr>
          <a:xfrm>
            <a:off x="2843808" y="3356992"/>
            <a:ext cx="1656184" cy="12241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 &lt; 0 ?</a:t>
            </a:r>
            <a:endParaRPr lang="pt-BR" dirty="0"/>
          </a:p>
        </p:txBody>
      </p:sp>
      <p:sp>
        <p:nvSpPr>
          <p:cNvPr id="60" name="Rectangle 59"/>
          <p:cNvSpPr/>
          <p:nvPr/>
        </p:nvSpPr>
        <p:spPr>
          <a:xfrm>
            <a:off x="2699792" y="5013176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 </a:t>
            </a:r>
            <a:r>
              <a:rPr lang="pt-BR" dirty="0" smtClean="0">
                <a:latin typeface="Times New Roman"/>
                <a:cs typeface="Times New Roman"/>
              </a:rPr>
              <a:t>←</a:t>
            </a:r>
            <a:r>
              <a:rPr lang="pt-BR" dirty="0" smtClean="0"/>
              <a:t> valor -1</a:t>
            </a:r>
            <a:endParaRPr lang="pt-BR" dirty="0"/>
          </a:p>
        </p:txBody>
      </p:sp>
      <p:sp>
        <p:nvSpPr>
          <p:cNvPr id="61" name="Oval 60"/>
          <p:cNvSpPr/>
          <p:nvPr/>
        </p:nvSpPr>
        <p:spPr>
          <a:xfrm>
            <a:off x="3563888" y="285293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Oval 61"/>
          <p:cNvSpPr/>
          <p:nvPr/>
        </p:nvSpPr>
        <p:spPr>
          <a:xfrm>
            <a:off x="3707904" y="60932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Straight Arrow Connector 62"/>
          <p:cNvCxnSpPr>
            <a:stCxn id="61" idx="4"/>
            <a:endCxn id="59" idx="0"/>
          </p:cNvCxnSpPr>
          <p:nvPr/>
        </p:nvCxnSpPr>
        <p:spPr>
          <a:xfrm>
            <a:off x="3671900" y="3068960"/>
            <a:ext cx="0" cy="28803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15"/>
          <p:cNvCxnSpPr>
            <a:stCxn id="59" idx="3"/>
            <a:endCxn id="62" idx="6"/>
          </p:cNvCxnSpPr>
          <p:nvPr/>
        </p:nvCxnSpPr>
        <p:spPr>
          <a:xfrm flipH="1">
            <a:off x="3923928" y="3969060"/>
            <a:ext cx="576064" cy="2232248"/>
          </a:xfrm>
          <a:prstGeom prst="bentConnector3">
            <a:avLst>
              <a:gd name="adj1" fmla="val -39683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2" idx="4"/>
          </p:cNvCxnSpPr>
          <p:nvPr/>
        </p:nvCxnSpPr>
        <p:spPr>
          <a:xfrm>
            <a:off x="3815916" y="6309320"/>
            <a:ext cx="36004" cy="31541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75856" y="45811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16016" y="36450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N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>
            <a:stCxn id="59" idx="2"/>
            <a:endCxn id="60" idx="0"/>
          </p:cNvCxnSpPr>
          <p:nvPr/>
        </p:nvCxnSpPr>
        <p:spPr>
          <a:xfrm>
            <a:off x="3671900" y="4581128"/>
            <a:ext cx="0" cy="432048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15"/>
          <p:cNvCxnSpPr>
            <a:stCxn id="60" idx="1"/>
            <a:endCxn id="61" idx="2"/>
          </p:cNvCxnSpPr>
          <p:nvPr/>
        </p:nvCxnSpPr>
        <p:spPr>
          <a:xfrm rot="10800000" flipH="1">
            <a:off x="2699792" y="2960948"/>
            <a:ext cx="864096" cy="2412268"/>
          </a:xfrm>
          <a:prstGeom prst="bentConnector3">
            <a:avLst>
              <a:gd name="adj1" fmla="val -26455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Traduza o diagrama abaixo para python</a:t>
            </a:r>
            <a:endParaRPr lang="pt-BR" dirty="0"/>
          </a:p>
        </p:txBody>
      </p:sp>
      <p:sp>
        <p:nvSpPr>
          <p:cNvPr id="4" name="Diamond 3"/>
          <p:cNvSpPr/>
          <p:nvPr/>
        </p:nvSpPr>
        <p:spPr>
          <a:xfrm>
            <a:off x="4211960" y="3789040"/>
            <a:ext cx="1656184" cy="12241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 = 0 ?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2411760" y="4725144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 &lt;- A / B</a:t>
            </a:r>
            <a:endParaRPr lang="pt-BR" dirty="0"/>
          </a:p>
        </p:txBody>
      </p:sp>
      <p:sp>
        <p:nvSpPr>
          <p:cNvPr id="6" name="Oval 5"/>
          <p:cNvSpPr/>
          <p:nvPr/>
        </p:nvSpPr>
        <p:spPr>
          <a:xfrm>
            <a:off x="4860032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/>
          <p:cNvCxnSpPr>
            <a:stCxn id="21" idx="2"/>
            <a:endCxn id="14" idx="0"/>
          </p:cNvCxnSpPr>
          <p:nvPr/>
        </p:nvCxnSpPr>
        <p:spPr>
          <a:xfrm>
            <a:off x="5004048" y="2609528"/>
            <a:ext cx="0" cy="23346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hape 7"/>
          <p:cNvCxnSpPr>
            <a:stCxn id="4" idx="1"/>
            <a:endCxn id="5" idx="0"/>
          </p:cNvCxnSpPr>
          <p:nvPr/>
        </p:nvCxnSpPr>
        <p:spPr>
          <a:xfrm rot="10800000" flipV="1">
            <a:off x="3275856" y="4401108"/>
            <a:ext cx="936104" cy="324036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hape 8"/>
          <p:cNvCxnSpPr>
            <a:stCxn id="4" idx="3"/>
            <a:endCxn id="16" idx="0"/>
          </p:cNvCxnSpPr>
          <p:nvPr/>
        </p:nvCxnSpPr>
        <p:spPr>
          <a:xfrm>
            <a:off x="5868144" y="4401108"/>
            <a:ext cx="828092" cy="468052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16" idx="2"/>
            <a:endCxn id="6" idx="6"/>
          </p:cNvCxnSpPr>
          <p:nvPr/>
        </p:nvCxnSpPr>
        <p:spPr>
          <a:xfrm rot="5400000">
            <a:off x="5724128" y="4941168"/>
            <a:ext cx="324036" cy="1620180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17" idx="0"/>
          </p:cNvCxnSpPr>
          <p:nvPr/>
        </p:nvCxnSpPr>
        <p:spPr>
          <a:xfrm>
            <a:off x="4968044" y="6021288"/>
            <a:ext cx="0" cy="36004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1880" y="37890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38610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Flowchart: Manual Input 13"/>
          <p:cNvSpPr/>
          <p:nvPr/>
        </p:nvSpPr>
        <p:spPr>
          <a:xfrm>
            <a:off x="4355976" y="2780928"/>
            <a:ext cx="1296144" cy="620688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A,B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14" idx="2"/>
            <a:endCxn id="4" idx="0"/>
          </p:cNvCxnSpPr>
          <p:nvPr/>
        </p:nvCxnSpPr>
        <p:spPr>
          <a:xfrm>
            <a:off x="5004048" y="3401616"/>
            <a:ext cx="36004" cy="38742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isplay 15"/>
          <p:cNvSpPr/>
          <p:nvPr/>
        </p:nvSpPr>
        <p:spPr>
          <a:xfrm>
            <a:off x="5580112" y="4869160"/>
            <a:ext cx="2232248" cy="72008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Operação ilegal: divisão por zero</a:t>
            </a:r>
            <a:endParaRPr lang="pt-BR" sz="1400" dirty="0"/>
          </a:p>
        </p:txBody>
      </p:sp>
      <p:sp>
        <p:nvSpPr>
          <p:cNvPr id="17" name="Flowchart: Terminator 16"/>
          <p:cNvSpPr/>
          <p:nvPr/>
        </p:nvSpPr>
        <p:spPr>
          <a:xfrm>
            <a:off x="4211960" y="6381328"/>
            <a:ext cx="1512168" cy="476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18" name="Flowchart: Display 17"/>
          <p:cNvSpPr/>
          <p:nvPr/>
        </p:nvSpPr>
        <p:spPr>
          <a:xfrm>
            <a:off x="2483768" y="5661248"/>
            <a:ext cx="1584176" cy="57606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</a:t>
            </a:r>
            <a:endParaRPr lang="pt-BR" sz="1600" dirty="0"/>
          </a:p>
        </p:txBody>
      </p:sp>
      <p:cxnSp>
        <p:nvCxnSpPr>
          <p:cNvPr id="19" name="Straight Arrow Connector 18"/>
          <p:cNvCxnSpPr>
            <a:stCxn id="5" idx="2"/>
            <a:endCxn id="18" idx="0"/>
          </p:cNvCxnSpPr>
          <p:nvPr/>
        </p:nvCxnSpPr>
        <p:spPr>
          <a:xfrm>
            <a:off x="3275856" y="5445224"/>
            <a:ext cx="0" cy="21602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6" idx="2"/>
          </p:cNvCxnSpPr>
          <p:nvPr/>
        </p:nvCxnSpPr>
        <p:spPr>
          <a:xfrm flipV="1">
            <a:off x="4067944" y="5913276"/>
            <a:ext cx="792088" cy="3600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/>
          <p:cNvSpPr/>
          <p:nvPr/>
        </p:nvSpPr>
        <p:spPr>
          <a:xfrm>
            <a:off x="4139952" y="2132856"/>
            <a:ext cx="1728192" cy="476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Aprendendo com Python: Edição interativa (usando Python 3.x)</a:t>
            </a:r>
          </a:p>
          <a:p>
            <a:pPr lvl="2"/>
            <a:r>
              <a:rPr lang="pt-BR" dirty="0" smtClean="0"/>
              <a:t>https://panda.ime.usp.br/pensepy/static/pensepy</a:t>
            </a:r>
          </a:p>
          <a:p>
            <a:pPr lvl="1"/>
            <a:r>
              <a:rPr lang="pt-BR" dirty="0" smtClean="0"/>
              <a:t>Programando em Python - DCC/UFRJ</a:t>
            </a:r>
          </a:p>
          <a:p>
            <a:pPr lvl="2"/>
            <a:r>
              <a:rPr lang="pt-BR" dirty="0" smtClean="0"/>
              <a:t>https://www.dcc.ufrj.br/~fabiom/mab225/02tipos.pdf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Linguagem de alto nível</a:t>
            </a:r>
          </a:p>
          <a:p>
            <a:r>
              <a:rPr lang="pt-BR" dirty="0" smtClean="0"/>
              <a:t>Portável</a:t>
            </a:r>
          </a:p>
          <a:p>
            <a:r>
              <a:rPr lang="pt-BR" dirty="0" smtClean="0"/>
              <a:t>Interpretada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Modos</a:t>
            </a:r>
          </a:p>
          <a:p>
            <a:pPr lvl="1"/>
            <a:r>
              <a:rPr lang="pt-BR" dirty="0" smtClean="0"/>
              <a:t>Terminal</a:t>
            </a:r>
          </a:p>
          <a:p>
            <a:pPr lvl="2"/>
            <a:r>
              <a:rPr lang="pt-BR" dirty="0" smtClean="0"/>
              <a:t>É só digitar “python”</a:t>
            </a:r>
          </a:p>
          <a:p>
            <a:pPr lvl="1"/>
            <a:r>
              <a:rPr lang="pt-BR" dirty="0" smtClean="0"/>
              <a:t>Script</a:t>
            </a:r>
          </a:p>
          <a:p>
            <a:pPr lvl="2"/>
            <a:r>
              <a:rPr lang="pt-BR" dirty="0" smtClean="0"/>
              <a:t>Salve um arquivo com as instruções e execute</a:t>
            </a:r>
          </a:p>
          <a:p>
            <a:pPr lvl="2"/>
            <a:r>
              <a:rPr lang="pt-BR" dirty="0" smtClean="0"/>
              <a:t>Python &lt;nome do script&gt;</a:t>
            </a:r>
          </a:p>
          <a:p>
            <a:endParaRPr lang="pt-BR" dirty="0"/>
          </a:p>
        </p:txBody>
      </p:sp>
      <p:pic>
        <p:nvPicPr>
          <p:cNvPr id="1026" name="Picture 2" descr="ilustraÃ§Ã£o: interpretad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3905250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Experimente no terminal do Python:</a:t>
            </a:r>
          </a:p>
          <a:p>
            <a:pPr lvl="1"/>
            <a:r>
              <a:rPr lang="pt-BR" dirty="0" smtClean="0"/>
              <a:t>2*3</a:t>
            </a:r>
          </a:p>
          <a:p>
            <a:pPr lvl="1"/>
            <a:r>
              <a:rPr lang="pt-BR" dirty="0" smtClean="0"/>
              <a:t>(1+1)*2</a:t>
            </a:r>
          </a:p>
          <a:p>
            <a:pPr lvl="1"/>
            <a:r>
              <a:rPr lang="pt-BR" dirty="0" smtClean="0"/>
              <a:t>1+1*2</a:t>
            </a:r>
          </a:p>
          <a:p>
            <a:pPr lvl="1"/>
            <a:r>
              <a:rPr lang="pt-BR" dirty="0" smtClean="0"/>
              <a:t>2**3</a:t>
            </a:r>
          </a:p>
          <a:p>
            <a:pPr lvl="1"/>
            <a:r>
              <a:rPr lang="pt-BR" dirty="0" smtClean="0"/>
              <a:t>2**3*2</a:t>
            </a:r>
          </a:p>
          <a:p>
            <a:pPr lvl="1"/>
            <a:r>
              <a:rPr lang="pt-BR" dirty="0" smtClean="0"/>
              <a:t>(2**3)*2</a:t>
            </a:r>
          </a:p>
          <a:p>
            <a:pPr lvl="1"/>
            <a:r>
              <a:rPr lang="pt-BR" dirty="0" smtClean="0"/>
              <a:t>2**(3*2)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em 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Tipos primitivos</a:t>
            </a:r>
          </a:p>
          <a:p>
            <a:pPr lvl="1"/>
            <a:r>
              <a:rPr lang="pt-BR" dirty="0" smtClean="0"/>
              <a:t>Simples</a:t>
            </a:r>
          </a:p>
          <a:p>
            <a:pPr lvl="2"/>
            <a:r>
              <a:rPr lang="pt-BR" dirty="0" smtClean="0"/>
              <a:t>Embutidos na linguagem</a:t>
            </a:r>
          </a:p>
          <a:p>
            <a:pPr lvl="2"/>
            <a:r>
              <a:rPr lang="pt-BR" dirty="0" smtClean="0"/>
              <a:t>int, float, str, bool, complex</a:t>
            </a:r>
          </a:p>
          <a:p>
            <a:pPr lvl="1"/>
            <a:r>
              <a:rPr lang="pt-BR" dirty="0" smtClean="0"/>
              <a:t>Compostos</a:t>
            </a:r>
          </a:p>
          <a:p>
            <a:pPr lvl="2"/>
            <a:r>
              <a:rPr lang="pt-BR" dirty="0" smtClean="0"/>
              <a:t>Estruturas de dados</a:t>
            </a:r>
          </a:p>
          <a:p>
            <a:pPr lvl="2"/>
            <a:r>
              <a:rPr lang="pt-BR" dirty="0" smtClean="0"/>
              <a:t>list, tuple, dict, set</a:t>
            </a:r>
          </a:p>
          <a:p>
            <a:r>
              <a:rPr lang="pt-BR" dirty="0" smtClean="0"/>
              <a:t>Tipos definidos pelo usuário</a:t>
            </a:r>
          </a:p>
          <a:p>
            <a:pPr lvl="1"/>
            <a:r>
              <a:rPr lang="pt-BR" dirty="0" smtClean="0"/>
              <a:t>Orientação a objetos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em 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endParaRPr lang="pt-BR" dirty="0" smtClean="0"/>
          </a:p>
          <a:p>
            <a:r>
              <a:rPr lang="pt-BR" dirty="0" smtClean="0"/>
              <a:t>Experimente executar:</a:t>
            </a:r>
          </a:p>
          <a:p>
            <a:pPr lvl="1"/>
            <a:r>
              <a:rPr lang="pt-BR" dirty="0" smtClean="0"/>
              <a:t>type("Oi")</a:t>
            </a:r>
          </a:p>
          <a:p>
            <a:pPr lvl="1"/>
            <a:r>
              <a:rPr lang="pt-BR" dirty="0" smtClean="0"/>
              <a:t>type(23)</a:t>
            </a:r>
          </a:p>
          <a:p>
            <a:pPr lvl="1"/>
            <a:r>
              <a:rPr lang="pt-BR" dirty="0" smtClean="0"/>
              <a:t>type(3.14)</a:t>
            </a:r>
          </a:p>
          <a:p>
            <a:pPr lvl="1"/>
            <a:r>
              <a:rPr lang="pt-BR" dirty="0" smtClean="0"/>
              <a:t>type(True)</a:t>
            </a:r>
          </a:p>
          <a:p>
            <a:pPr lvl="1"/>
            <a:r>
              <a:rPr lang="pt-BR" dirty="0" smtClean="0"/>
              <a:t>type(1j)</a:t>
            </a:r>
          </a:p>
          <a:p>
            <a:pPr lvl="1"/>
            <a:r>
              <a:rPr lang="pt-BR" dirty="0" smtClean="0"/>
              <a:t>type((1,2))</a:t>
            </a:r>
          </a:p>
          <a:p>
            <a:pPr lvl="1"/>
            <a:r>
              <a:rPr lang="pt-BR" dirty="0" smtClean="0"/>
              <a:t>type([1,2,3])</a:t>
            </a:r>
          </a:p>
          <a:p>
            <a:pPr lvl="1"/>
            <a:r>
              <a:rPr lang="pt-BR" dirty="0" smtClean="0"/>
              <a:t>type({1,2,3})</a:t>
            </a:r>
          </a:p>
          <a:p>
            <a:pPr lvl="1"/>
            <a:r>
              <a:rPr lang="pt-BR" dirty="0" smtClean="0"/>
              <a:t>type({'vento':'ar em movimento', 'ilha':'porção de terra cercada de água por todos os lados'})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booleanas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Expressões lógicas cujo valor pode ser True ou False</a:t>
            </a:r>
          </a:p>
          <a:p>
            <a:r>
              <a:rPr lang="pt-BR" dirty="0" smtClean="0"/>
              <a:t>Operadores:</a:t>
            </a:r>
          </a:p>
          <a:p>
            <a:pPr lvl="1">
              <a:buNone/>
            </a:pPr>
            <a:r>
              <a:rPr lang="pt-BR" dirty="0" smtClean="0"/>
              <a:t>&gt; (maior);</a:t>
            </a:r>
          </a:p>
          <a:p>
            <a:pPr lvl="1">
              <a:buNone/>
            </a:pPr>
            <a:r>
              <a:rPr lang="pt-BR" dirty="0" smtClean="0"/>
              <a:t>&gt;= (maior ou igual);</a:t>
            </a:r>
          </a:p>
          <a:p>
            <a:pPr lvl="1">
              <a:buNone/>
            </a:pPr>
            <a:r>
              <a:rPr lang="pt-BR" dirty="0" smtClean="0"/>
              <a:t>&lt; (menor);</a:t>
            </a:r>
          </a:p>
          <a:p>
            <a:pPr lvl="1">
              <a:buNone/>
            </a:pPr>
            <a:r>
              <a:rPr lang="pt-BR" dirty="0" smtClean="0"/>
              <a:t>&lt;= (menor ou igual);</a:t>
            </a:r>
          </a:p>
          <a:p>
            <a:pPr lvl="1">
              <a:buNone/>
            </a:pPr>
            <a:r>
              <a:rPr lang="pt-BR" dirty="0" smtClean="0"/>
              <a:t>== (igual); ou</a:t>
            </a:r>
          </a:p>
          <a:p>
            <a:pPr lvl="1">
              <a:buNone/>
            </a:pPr>
            <a:r>
              <a:rPr lang="pt-BR" dirty="0" smtClean="0"/>
              <a:t>!= (diferente)</a:t>
            </a:r>
          </a:p>
          <a:p>
            <a:pPr lvl="1">
              <a:buNone/>
            </a:pPr>
            <a:r>
              <a:rPr lang="pt-BR" dirty="0" smtClean="0"/>
              <a:t>and, or e not;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Área da memória reservada para guardar valores</a:t>
            </a:r>
          </a:p>
          <a:p>
            <a:pPr lvl="1"/>
            <a:r>
              <a:rPr lang="pt-BR" dirty="0" smtClean="0"/>
              <a:t>Composto de letras e/ou números</a:t>
            </a:r>
          </a:p>
          <a:p>
            <a:pPr lvl="2"/>
            <a:r>
              <a:rPr lang="pt-BR" dirty="0" smtClean="0"/>
              <a:t>Não pode começar com número!</a:t>
            </a:r>
          </a:p>
          <a:p>
            <a:pPr lvl="2"/>
            <a:r>
              <a:rPr lang="pt-BR" dirty="0" smtClean="0"/>
              <a:t>Não pode usar palavras reservadas!</a:t>
            </a:r>
          </a:p>
          <a:p>
            <a:pPr lvl="3"/>
            <a:r>
              <a:rPr lang="pt-BR" dirty="0" smtClean="0"/>
              <a:t>if, while, break, return, def, import, class, ...</a:t>
            </a:r>
          </a:p>
          <a:p>
            <a:pPr lvl="1"/>
            <a:r>
              <a:rPr lang="pt-BR" dirty="0" smtClean="0"/>
              <a:t>Criada e modificada com ajuda de uma atribuição</a:t>
            </a:r>
            <a:endParaRPr lang="pt-B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71800" y="5085184"/>
          <a:ext cx="6096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Diagrama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Python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 =3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31840" y="558924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 </a:t>
            </a:r>
            <a:r>
              <a:rPr lang="pt-BR" dirty="0" smtClean="0">
                <a:latin typeface="Times New Roman"/>
                <a:cs typeface="Times New Roman"/>
              </a:rPr>
              <a:t>←</a:t>
            </a:r>
            <a:r>
              <a:rPr lang="pt-BR" dirty="0" smtClean="0"/>
              <a:t> 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51720" y="2204864"/>
          <a:ext cx="7092280" cy="442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140"/>
                <a:gridCol w="3546140"/>
              </a:tblGrid>
              <a:tr h="496550">
                <a:tc>
                  <a:txBody>
                    <a:bodyPr/>
                    <a:lstStyle/>
                    <a:p>
                      <a:r>
                        <a:rPr lang="pt-BR" dirty="0" smtClean="0"/>
                        <a:t>Diagrama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Python</a:t>
                      </a:r>
                      <a:endParaRPr lang="pt-BR" dirty="0"/>
                    </a:p>
                  </a:txBody>
                  <a:tcPr/>
                </a:tc>
              </a:tr>
              <a:tr h="1591682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 = input()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 = input()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print (a,b)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Entradas e saídas</a:t>
            </a:r>
            <a:endParaRPr lang="pt-BR" dirty="0"/>
          </a:p>
        </p:txBody>
      </p:sp>
      <p:cxnSp>
        <p:nvCxnSpPr>
          <p:cNvPr id="14" name="Straight Arrow Connector 13"/>
          <p:cNvCxnSpPr>
            <a:stCxn id="19" idx="2"/>
          </p:cNvCxnSpPr>
          <p:nvPr/>
        </p:nvCxnSpPr>
        <p:spPr>
          <a:xfrm>
            <a:off x="3707904" y="5229200"/>
            <a:ext cx="0" cy="432048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Manual Input 17"/>
          <p:cNvSpPr/>
          <p:nvPr/>
        </p:nvSpPr>
        <p:spPr>
          <a:xfrm>
            <a:off x="3059832" y="3212976"/>
            <a:ext cx="1296144" cy="620688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A,B</a:t>
            </a:r>
            <a:endParaRPr lang="pt-BR" dirty="0"/>
          </a:p>
        </p:txBody>
      </p:sp>
      <p:sp>
        <p:nvSpPr>
          <p:cNvPr id="19" name="Flowchart: Display 18"/>
          <p:cNvSpPr/>
          <p:nvPr/>
        </p:nvSpPr>
        <p:spPr>
          <a:xfrm>
            <a:off x="2915816" y="4653136"/>
            <a:ext cx="1584176" cy="57606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A, B</a:t>
            </a:r>
            <a:endParaRPr lang="pt-BR" sz="1600" dirty="0"/>
          </a:p>
        </p:txBody>
      </p:sp>
      <p:cxnSp>
        <p:nvCxnSpPr>
          <p:cNvPr id="22" name="Straight Arrow Connector 21"/>
          <p:cNvCxnSpPr>
            <a:stCxn id="18" idx="2"/>
            <a:endCxn id="19" idx="0"/>
          </p:cNvCxnSpPr>
          <p:nvPr/>
        </p:nvCxnSpPr>
        <p:spPr>
          <a:xfrm>
            <a:off x="3707904" y="3833664"/>
            <a:ext cx="0" cy="81947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51720" y="2204864"/>
          <a:ext cx="7092280" cy="442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140"/>
                <a:gridCol w="3546140"/>
              </a:tblGrid>
              <a:tr h="496550">
                <a:tc>
                  <a:txBody>
                    <a:bodyPr/>
                    <a:lstStyle/>
                    <a:p>
                      <a:r>
                        <a:rPr lang="pt-BR" dirty="0" smtClean="0"/>
                        <a:t>Diagrama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Python</a:t>
                      </a:r>
                      <a:endParaRPr lang="pt-BR" dirty="0"/>
                    </a:p>
                  </a:txBody>
                  <a:tcPr/>
                </a:tc>
              </a:tr>
              <a:tr h="1591682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if (valor == 0):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res = valor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res = 100 / valor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de decisão</a:t>
            </a:r>
            <a:endParaRPr lang="pt-BR" dirty="0"/>
          </a:p>
        </p:txBody>
      </p:sp>
      <p:sp>
        <p:nvSpPr>
          <p:cNvPr id="4" name="Diamond 3"/>
          <p:cNvSpPr/>
          <p:nvPr/>
        </p:nvSpPr>
        <p:spPr>
          <a:xfrm>
            <a:off x="2987824" y="3717032"/>
            <a:ext cx="1440160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valor=0?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979712" y="4941168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res</a:t>
            </a:r>
            <a:r>
              <a:rPr lang="pt-BR" sz="1600" dirty="0" smtClean="0">
                <a:latin typeface="Times New Roman"/>
                <a:cs typeface="Times New Roman"/>
              </a:rPr>
              <a:t> ←</a:t>
            </a:r>
            <a:r>
              <a:rPr lang="pt-BR" sz="1600" dirty="0" smtClean="0"/>
              <a:t> 100/valor</a:t>
            </a:r>
            <a:endParaRPr lang="pt-BR" sz="1600" dirty="0"/>
          </a:p>
        </p:txBody>
      </p:sp>
      <p:sp>
        <p:nvSpPr>
          <p:cNvPr id="6" name="Rectangle 5"/>
          <p:cNvSpPr/>
          <p:nvPr/>
        </p:nvSpPr>
        <p:spPr>
          <a:xfrm>
            <a:off x="4211960" y="494116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res</a:t>
            </a:r>
            <a:r>
              <a:rPr lang="pt-BR" sz="1600" dirty="0" smtClean="0">
                <a:latin typeface="Times New Roman"/>
                <a:cs typeface="Times New Roman"/>
              </a:rPr>
              <a:t> ←</a:t>
            </a:r>
            <a:r>
              <a:rPr lang="pt-BR" sz="1600" dirty="0" smtClean="0"/>
              <a:t> valor</a:t>
            </a:r>
            <a:endParaRPr lang="pt-BR" sz="1600" dirty="0"/>
          </a:p>
        </p:txBody>
      </p:sp>
      <p:sp>
        <p:nvSpPr>
          <p:cNvPr id="7" name="Oval 6"/>
          <p:cNvSpPr/>
          <p:nvPr/>
        </p:nvSpPr>
        <p:spPr>
          <a:xfrm>
            <a:off x="3563888" y="314096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3491880" y="594928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>
            <a:stCxn id="7" idx="4"/>
            <a:endCxn id="4" idx="0"/>
          </p:cNvCxnSpPr>
          <p:nvPr/>
        </p:nvCxnSpPr>
        <p:spPr>
          <a:xfrm>
            <a:off x="3671900" y="3356992"/>
            <a:ext cx="36004" cy="36004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4" idx="1"/>
            <a:endCxn id="5" idx="0"/>
          </p:cNvCxnSpPr>
          <p:nvPr/>
        </p:nvCxnSpPr>
        <p:spPr>
          <a:xfrm rot="10800000" flipV="1">
            <a:off x="2879812" y="4149080"/>
            <a:ext cx="108012" cy="792088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4" idx="3"/>
            <a:endCxn id="6" idx="0"/>
          </p:cNvCxnSpPr>
          <p:nvPr/>
        </p:nvCxnSpPr>
        <p:spPr>
          <a:xfrm>
            <a:off x="4427984" y="4149080"/>
            <a:ext cx="396044" cy="792088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5" idx="2"/>
            <a:endCxn id="8" idx="2"/>
          </p:cNvCxnSpPr>
          <p:nvPr/>
        </p:nvCxnSpPr>
        <p:spPr>
          <a:xfrm rot="16200000" flipH="1">
            <a:off x="2843808" y="5409220"/>
            <a:ext cx="684076" cy="612068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6" idx="2"/>
            <a:endCxn id="8" idx="6"/>
          </p:cNvCxnSpPr>
          <p:nvPr/>
        </p:nvCxnSpPr>
        <p:spPr>
          <a:xfrm rot="5400000">
            <a:off x="3923928" y="5157192"/>
            <a:ext cx="684076" cy="1116124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</p:cNvCxnSpPr>
          <p:nvPr/>
        </p:nvCxnSpPr>
        <p:spPr>
          <a:xfrm>
            <a:off x="3599892" y="6165304"/>
            <a:ext cx="36004" cy="50405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3728" y="39330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4008" y="40050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4636</TotalTime>
  <Words>382</Words>
  <Application>Microsoft Office PowerPoint</Application>
  <PresentationFormat>On-screen Show (4:3)</PresentationFormat>
  <Paragraphs>167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Custom Design</vt:lpstr>
      <vt:lpstr>Foundry</vt:lpstr>
      <vt:lpstr>Slide 1</vt:lpstr>
      <vt:lpstr>Python</vt:lpstr>
      <vt:lpstr>Exemplos</vt:lpstr>
      <vt:lpstr>Tipos em python</vt:lpstr>
      <vt:lpstr>Tipos em python</vt:lpstr>
      <vt:lpstr>Expressões booleanas</vt:lpstr>
      <vt:lpstr>Variáveis</vt:lpstr>
      <vt:lpstr>Entradas e saídas</vt:lpstr>
      <vt:lpstr>Estruturas de decisão</vt:lpstr>
      <vt:lpstr>Estruturas de repetição</vt:lpstr>
      <vt:lpstr>Exercício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210</cp:revision>
  <dcterms:created xsi:type="dcterms:W3CDTF">2011-01-18T08:59:35Z</dcterms:created>
  <dcterms:modified xsi:type="dcterms:W3CDTF">2018-09-07T01:48:32Z</dcterms:modified>
</cp:coreProperties>
</file>