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20"/>
  </p:notesMasterIdLst>
  <p:sldIdLst>
    <p:sldId id="257" r:id="rId3"/>
    <p:sldId id="601" r:id="rId4"/>
    <p:sldId id="603" r:id="rId5"/>
    <p:sldId id="604" r:id="rId6"/>
    <p:sldId id="606" r:id="rId7"/>
    <p:sldId id="607" r:id="rId8"/>
    <p:sldId id="605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02" r:id="rId19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31/08/2016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ObOVClMZX" TargetMode="Externa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01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de setembro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2016</a:t>
            </a: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107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		  </a:t>
            </a:r>
            <a:r>
              <a:rPr lang="pt-BR" altLang="pt-BR" sz="2400" b="1" dirty="0" smtClean="0">
                <a:solidFill>
                  <a:schemeClr val="accent2"/>
                </a:solidFill>
              </a:rPr>
              <a:t>TCP – Controle de Fluxo e congestionamento</a:t>
            </a:r>
            <a:endParaRPr lang="pt-BR" altLang="pt-BR" sz="2800" b="1" dirty="0" smtClean="0">
              <a:solidFill>
                <a:schemeClr val="accent2"/>
              </a:solidFill>
            </a:endParaRP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Modos</a:t>
            </a:r>
          </a:p>
          <a:p>
            <a:pPr lvl="1"/>
            <a:r>
              <a:rPr lang="pt-BR" dirty="0" smtClean="0"/>
              <a:t>Controle de congestionamento fim a fim</a:t>
            </a:r>
          </a:p>
          <a:p>
            <a:pPr lvl="2"/>
            <a:r>
              <a:rPr lang="pt-BR" dirty="0" smtClean="0"/>
              <a:t>Camada de rede não fornece suporte expliícito</a:t>
            </a:r>
          </a:p>
          <a:p>
            <a:pPr lvl="2"/>
            <a:r>
              <a:rPr lang="pt-BR" dirty="0" smtClean="0"/>
              <a:t>Implementado no TCP</a:t>
            </a:r>
          </a:p>
          <a:p>
            <a:pPr lvl="1"/>
            <a:r>
              <a:rPr lang="pt-BR" dirty="0" smtClean="0"/>
              <a:t>Controle de congestionamento asistido pela rede</a:t>
            </a:r>
          </a:p>
          <a:p>
            <a:pPr lvl="2"/>
            <a:r>
              <a:rPr lang="pt-BR" dirty="0" smtClean="0"/>
              <a:t>Roteadores fornecem informação do estado do congestionamento</a:t>
            </a:r>
          </a:p>
          <a:p>
            <a:pPr lvl="2"/>
            <a:r>
              <a:rPr lang="pt-BR" dirty="0" smtClean="0"/>
              <a:t>Usado no ATM</a:t>
            </a:r>
          </a:p>
          <a:p>
            <a:pPr lvl="2"/>
            <a:r>
              <a:rPr lang="pt-BR" dirty="0" smtClean="0"/>
              <a:t>Há uma proposta para TCP (não usado na maioria das redes) 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pt-BR" sz="2800" dirty="0" smtClean="0"/>
              <a:t>Janela de congestionamento (w)</a:t>
            </a:r>
          </a:p>
          <a:p>
            <a:pPr lvl="1"/>
            <a:r>
              <a:rPr lang="pt-BR" sz="2400" dirty="0" smtClean="0"/>
              <a:t>Número permitido de segmentos não reconhecidos</a:t>
            </a:r>
          </a:p>
          <a:p>
            <a:pPr lvl="2"/>
            <a:r>
              <a:rPr lang="pt-BR" sz="2000" dirty="0" smtClean="0"/>
              <a:t>Segmentos que o emissor pode mandar sem esperar ACK</a:t>
            </a:r>
          </a:p>
          <a:p>
            <a:pPr lvl="1"/>
            <a:r>
              <a:rPr lang="pt-BR" sz="2400" dirty="0" smtClean="0"/>
              <a:t>W deve começar pequeno</a:t>
            </a:r>
          </a:p>
          <a:p>
            <a:pPr lvl="1"/>
            <a:r>
              <a:rPr lang="pt-BR" sz="2400" dirty="0" smtClean="0"/>
              <a:t>TCP aumenta w até que ocorra perda de segmento</a:t>
            </a:r>
          </a:p>
          <a:p>
            <a:pPr lvl="2"/>
            <a:r>
              <a:rPr lang="pt-BR" sz="2000" dirty="0" smtClean="0"/>
              <a:t>Timeout OU</a:t>
            </a:r>
          </a:p>
          <a:p>
            <a:pPr lvl="2"/>
            <a:r>
              <a:rPr lang="pt-BR" sz="2000" dirty="0" smtClean="0"/>
              <a:t>3 acks repetidos</a:t>
            </a:r>
          </a:p>
          <a:p>
            <a:pPr lvl="1"/>
            <a:r>
              <a:rPr lang="pt-BR" sz="2400" dirty="0" smtClean="0"/>
              <a:t>Nesse caso w é reduzido a um nóvel seguro</a:t>
            </a:r>
          </a:p>
          <a:p>
            <a:pPr lvl="2"/>
            <a:r>
              <a:rPr lang="pt-BR" sz="2000" dirty="0" smtClean="0"/>
              <a:t>Pode voltar a crescer </a:t>
            </a:r>
          </a:p>
          <a:p>
            <a:r>
              <a:rPr lang="pt-BR" sz="2800" dirty="0" smtClean="0"/>
              <a:t>Vazão (throughput)</a:t>
            </a:r>
          </a:p>
          <a:p>
            <a:pPr lvl="1"/>
            <a:r>
              <a:rPr lang="pt-BR" sz="2400" dirty="0" smtClean="0"/>
              <a:t>Taxa com que trasmite dados para o destinatário (bytes/s)</a:t>
            </a:r>
            <a:endParaRPr lang="pt-B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6215082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Vazão= (w . MSS)/RTT </a:t>
            </a:r>
            <a:endParaRPr lang="pt-BR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1ª fase: Partida lenta</a:t>
            </a:r>
          </a:p>
          <a:p>
            <a:pPr lvl="1"/>
            <a:r>
              <a:rPr lang="pt-BR" dirty="0" smtClean="0"/>
              <a:t>inicializa: Congwin = 1</a:t>
            </a:r>
          </a:p>
          <a:p>
            <a:pPr lvl="1"/>
            <a:r>
              <a:rPr lang="pt-BR" dirty="0" smtClean="0"/>
              <a:t>for (cada segmento c/ ACK)</a:t>
            </a:r>
          </a:p>
          <a:p>
            <a:pPr lvl="2"/>
            <a:r>
              <a:rPr lang="pt-BR" dirty="0" smtClean="0"/>
              <a:t>Congwin++</a:t>
            </a:r>
          </a:p>
          <a:p>
            <a:pPr lvl="1"/>
            <a:r>
              <a:rPr lang="pt-BR" dirty="0" smtClean="0"/>
              <a:t>until (evento de perda OR CongWin &gt; </a:t>
            </a:r>
            <a:r>
              <a:rPr lang="pt-BR" b="1" dirty="0" smtClean="0"/>
              <a:t>threshold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12" y="1643050"/>
            <a:ext cx="9001188" cy="177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238" cy="4525963"/>
          </a:xfrm>
        </p:spPr>
        <p:txBody>
          <a:bodyPr/>
          <a:lstStyle/>
          <a:p>
            <a:r>
              <a:rPr lang="pt-BR" dirty="0" smtClean="0"/>
              <a:t>1ª fase: Partida lenta</a:t>
            </a:r>
          </a:p>
          <a:p>
            <a:pPr lvl="1"/>
            <a:r>
              <a:rPr lang="pt-BR" dirty="0" smtClean="0"/>
              <a:t>aumento exponencial (por RTT) no tamanho da janela</a:t>
            </a:r>
          </a:p>
          <a:p>
            <a:pPr lvl="1"/>
            <a:r>
              <a:rPr lang="pt-BR" dirty="0" smtClean="0"/>
              <a:t>(não muito lenta!)</a:t>
            </a:r>
          </a:p>
          <a:p>
            <a:pPr lvl="1"/>
            <a:r>
              <a:rPr lang="pt-BR" dirty="0" smtClean="0"/>
              <a:t> evento de perda:</a:t>
            </a:r>
          </a:p>
          <a:p>
            <a:pPr lvl="2"/>
            <a:r>
              <a:rPr lang="pt-BR" dirty="0" smtClean="0"/>
              <a:t>temporizador (Tahoe TCP)</a:t>
            </a:r>
          </a:p>
          <a:p>
            <a:pPr lvl="2"/>
            <a:r>
              <a:rPr lang="pt-BR" dirty="0" smtClean="0"/>
              <a:t>e/ou três ACKs duplicados (Reno TCP)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1500174"/>
            <a:ext cx="3500462" cy="439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2ª. Fase: prevenção do congestionamento</a:t>
            </a:r>
          </a:p>
          <a:p>
            <a:pPr lvl="1"/>
            <a:r>
              <a:rPr lang="pt-BR" dirty="0" smtClean="0"/>
              <a:t>Quando CongWin passa do threshold</a:t>
            </a:r>
          </a:p>
          <a:p>
            <a:pPr lvl="1"/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886096"/>
            <a:ext cx="32004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3" y="2630480"/>
            <a:ext cx="5367332" cy="422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2ª. Fase: prevenção do congestionamento</a:t>
            </a:r>
          </a:p>
          <a:p>
            <a:r>
              <a:rPr lang="pt-BR" dirty="0" smtClean="0"/>
              <a:t>Abordagem: aumentar taxa de transmissão (tamanho da janela), sondar bw ainda utilizável, até ocorrência de perda de pacote</a:t>
            </a:r>
          </a:p>
          <a:p>
            <a:r>
              <a:rPr lang="pt-BR" dirty="0" smtClean="0"/>
              <a:t>Aumento Aditivo: aumenta CongWin de 1 MSS a cada RTT até perda ser detectada</a:t>
            </a:r>
          </a:p>
          <a:p>
            <a:r>
              <a:rPr lang="pt-BR" dirty="0" smtClean="0"/>
              <a:t>Redução Multiplicativa: reduz CongWin pela metade após detectar perda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Animações:</a:t>
            </a:r>
          </a:p>
          <a:p>
            <a:pPr lvl="1"/>
            <a:r>
              <a:rPr lang="pt-BR" dirty="0" smtClean="0">
                <a:hlinkClick r:id="rId2"/>
              </a:rPr>
              <a:t>https://www.youtube.com/watch?v=ObOVClMZX</a:t>
            </a:r>
            <a:endParaRPr lang="pt-BR" dirty="0" smtClean="0"/>
          </a:p>
          <a:p>
            <a:pPr lvl="1"/>
            <a:r>
              <a:rPr lang="pt-BR" dirty="0" smtClean="0"/>
              <a:t>https://youtu.be/6PDpahVQmH0GM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3214686"/>
            <a:ext cx="73723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Cap 3 Kurose</a:t>
            </a:r>
          </a:p>
          <a:p>
            <a:r>
              <a:rPr lang="pt-BR" dirty="0" smtClean="0"/>
              <a:t>Exercícios complementares - Kurose</a:t>
            </a:r>
          </a:p>
          <a:p>
            <a:pPr lvl="1"/>
            <a:r>
              <a:rPr lang="pt-BR" dirty="0" smtClean="0"/>
              <a:t>http://wps.aw.com/br_kurose_redes_3/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Controle de fluxo</a:t>
            </a:r>
          </a:p>
          <a:p>
            <a:pPr lvl="1"/>
            <a:r>
              <a:rPr lang="pt-BR" sz="2400" dirty="0" smtClean="0"/>
              <a:t>Garantia de que emissor não vai enviar segmentos a uma taxa maior que o receptor pode processar</a:t>
            </a:r>
          </a:p>
          <a:p>
            <a:pPr lvl="1"/>
            <a:r>
              <a:rPr lang="pt-BR" sz="2400" dirty="0" smtClean="0"/>
              <a:t>Preocupação com as bordas</a:t>
            </a:r>
          </a:p>
          <a:p>
            <a:r>
              <a:rPr lang="pt-BR" sz="2800" dirty="0" smtClean="0"/>
              <a:t>Controle de congestionamento</a:t>
            </a:r>
          </a:p>
          <a:p>
            <a:pPr lvl="1"/>
            <a:r>
              <a:rPr lang="pt-BR" sz="2400" dirty="0" smtClean="0"/>
              <a:t>Garantia de que o emissor não enviar segmentos a uma taxa maior que a Internet pode processar</a:t>
            </a:r>
          </a:p>
          <a:p>
            <a:pPr lvl="1"/>
            <a:r>
              <a:rPr lang="pt-BR" sz="2400" dirty="0" smtClean="0"/>
              <a:t>Filas grandes em roteadores no caminho, pacotes descartados</a:t>
            </a:r>
          </a:p>
          <a:p>
            <a:pPr lvl="1"/>
            <a:r>
              <a:rPr lang="pt-BR" sz="2400" dirty="0" smtClean="0"/>
              <a:t>Preocupação com o núcleo</a:t>
            </a:r>
            <a:endParaRPr lang="pt-B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solidFill>
            <a:schemeClr val="bg1"/>
          </a:solidFill>
        </p:spPr>
        <p:txBody>
          <a:bodyPr/>
          <a:lstStyle/>
          <a:p>
            <a:r>
              <a:rPr lang="pt-BR" dirty="0" smtClean="0"/>
              <a:t>A velocidade que um emissor envia segmentos pode ser maior que o receptor para processá-los</a:t>
            </a:r>
          </a:p>
          <a:p>
            <a:r>
              <a:rPr lang="pt-BR" dirty="0" smtClean="0"/>
              <a:t>Buffer no receptor: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Objetivo: casar taxa de envio e processamento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857628"/>
            <a:ext cx="5715040" cy="226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Janela de recepção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Receptor envia essa informação no cabeçalho “janela do receptor”</a:t>
            </a:r>
          </a:p>
          <a:p>
            <a:pPr lvl="1"/>
            <a:r>
              <a:rPr lang="pt-BR" dirty="0" smtClean="0"/>
              <a:t>Emissor regula transmissão baseado nesse valor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643446"/>
            <a:ext cx="5715040" cy="226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>
            <a:off x="5429256" y="4214818"/>
            <a:ext cx="357190" cy="764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Down Arrow 5"/>
          <p:cNvSpPr/>
          <p:nvPr/>
        </p:nvSpPr>
        <p:spPr>
          <a:xfrm>
            <a:off x="4143372" y="4236542"/>
            <a:ext cx="357190" cy="764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6000760" y="4071942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Último byte lido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4357686" y="4071942"/>
            <a:ext cx="128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Último byte recebido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2285992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RcvWindow=RcvBuffer – (LastByteRecv-LastByteRead)</a:t>
            </a:r>
            <a:endParaRPr lang="pt-BR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sz="2800" dirty="0" smtClean="0"/>
              <a:t>Emissor mantém duas variáveis</a:t>
            </a:r>
          </a:p>
          <a:p>
            <a:pPr lvl="1"/>
            <a:r>
              <a:rPr lang="pt-BR" sz="2400" dirty="0" smtClean="0"/>
              <a:t>lastByteSent</a:t>
            </a:r>
          </a:p>
          <a:p>
            <a:pPr lvl="1"/>
            <a:r>
              <a:rPr lang="pt-BR" sz="2400" dirty="0" smtClean="0"/>
              <a:t>lastByteAck</a:t>
            </a:r>
          </a:p>
          <a:p>
            <a:r>
              <a:rPr lang="pt-BR" sz="2800" dirty="0" smtClean="0"/>
              <a:t>Num bytes não reconhecidos = lastByteSent – lastByteAck</a:t>
            </a:r>
          </a:p>
          <a:p>
            <a:r>
              <a:rPr lang="pt-BR" dirty="0" smtClean="0"/>
              <a:t>Num bytes não reconhecidos NÃO pode ser maior que a janela do receptor (</a:t>
            </a:r>
            <a:r>
              <a:rPr lang="pt-BR" b="1" dirty="0" smtClean="0"/>
              <a:t>RcvWindow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9044022" cy="4525963"/>
          </a:xfrm>
        </p:spPr>
        <p:txBody>
          <a:bodyPr/>
          <a:lstStyle/>
          <a:p>
            <a:r>
              <a:rPr lang="pt-BR" dirty="0" smtClean="0"/>
              <a:t>E se RcvWindow for zero em algum momento?</a:t>
            </a:r>
          </a:p>
          <a:p>
            <a:pPr lvl="1"/>
            <a:r>
              <a:rPr lang="pt-BR" dirty="0" smtClean="0"/>
              <a:t>Emissor não poderá enviar NUNCA MAIS??</a:t>
            </a:r>
          </a:p>
          <a:p>
            <a:pPr lvl="2"/>
            <a:r>
              <a:rPr lang="pt-BR" dirty="0" smtClean="0"/>
              <a:t>PODE SIM! Desde que o segmento só tenha 1 byte de tamanho</a:t>
            </a:r>
          </a:p>
          <a:p>
            <a:pPr lvl="2"/>
            <a:r>
              <a:rPr lang="pt-BR" dirty="0" smtClean="0"/>
              <a:t>Desta forma, pode ver nas respostas o RcvWindow  eventualmente diminuindo</a:t>
            </a:r>
          </a:p>
          <a:p>
            <a:endParaRPr lang="pt-BR" dirty="0" smtClean="0"/>
          </a:p>
          <a:p>
            <a:r>
              <a:rPr lang="pt-BR" dirty="0" smtClean="0"/>
              <a:t>Veja o fluxo aqui!</a:t>
            </a:r>
          </a:p>
          <a:p>
            <a:pPr lvl="1"/>
            <a:r>
              <a:rPr lang="pt-BR" dirty="0" smtClean="0"/>
              <a:t>http://www.ccs-labs.org/teaching/rn/animations/flow/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  <a:solidFill>
            <a:schemeClr val="bg1"/>
          </a:solidFill>
        </p:spPr>
        <p:txBody>
          <a:bodyPr/>
          <a:lstStyle/>
          <a:p>
            <a:r>
              <a:rPr lang="pt-BR" sz="2800" dirty="0" smtClean="0"/>
              <a:t>Manifestações de congestionamento:</a:t>
            </a:r>
          </a:p>
          <a:p>
            <a:pPr lvl="1"/>
            <a:r>
              <a:rPr lang="pt-BR" sz="2400" dirty="0" smtClean="0"/>
              <a:t>Pacotes perdidos (“estouro” de buffer nos roteadores)</a:t>
            </a:r>
          </a:p>
          <a:p>
            <a:pPr lvl="1"/>
            <a:r>
              <a:rPr lang="pt-BR" sz="2400" dirty="0" smtClean="0"/>
              <a:t>Atrasos elevados (“enfileiramento” em buffers nos roteadores)</a:t>
            </a:r>
          </a:p>
          <a:p>
            <a:r>
              <a:rPr lang="pt-BR" sz="2800" dirty="0" smtClean="0"/>
              <a:t>Métrica : RTT</a:t>
            </a:r>
          </a:p>
          <a:p>
            <a:pPr lvl="1"/>
            <a:r>
              <a:rPr lang="pt-BR" sz="2400" dirty="0" smtClean="0"/>
              <a:t>Round Time Trip</a:t>
            </a:r>
          </a:p>
          <a:p>
            <a:pPr lvl="1"/>
            <a:r>
              <a:rPr lang="pt-BR" sz="2400" dirty="0" smtClean="0"/>
              <a:t>Tempo desde que um segmento é enviado até ser reconhecido</a:t>
            </a:r>
          </a:p>
          <a:p>
            <a:r>
              <a:rPr lang="pt-BR" sz="2800" dirty="0" smtClean="0"/>
              <a:t>Tempo de retransmissão deve ser maior que RTT</a:t>
            </a:r>
          </a:p>
          <a:p>
            <a:pPr lvl="1"/>
            <a:r>
              <a:rPr lang="pt-BR" sz="2400" dirty="0" smtClean="0"/>
              <a:t>Mas não muito maior</a:t>
            </a:r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RTT e temporização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segmento tem o seu RTT</a:t>
            </a:r>
          </a:p>
          <a:p>
            <a:pPr lvl="1"/>
            <a:r>
              <a:rPr lang="pt-BR" dirty="0" smtClean="0"/>
              <a:t>Vamos chamar Sample RTT</a:t>
            </a:r>
          </a:p>
          <a:p>
            <a:r>
              <a:rPr lang="pt-BR" dirty="0" smtClean="0"/>
              <a:t>É possível estimar o RTT com base nos SampleRTTs </a:t>
            </a:r>
          </a:p>
          <a:p>
            <a:pPr lvl="1"/>
            <a:r>
              <a:rPr lang="pt-BR" dirty="0" smtClean="0"/>
              <a:t>Média ponderada com peso maior na estimativa mais recente</a:t>
            </a:r>
          </a:p>
          <a:p>
            <a:pPr lvl="1"/>
            <a:r>
              <a:rPr lang="pt-BR" dirty="0" smtClean="0"/>
              <a:t>X é um fator de valor típico 0,125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5406110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EstimatedRTT = (1-x).EstimatedRTT + x . SampleRTT </a:t>
            </a:r>
            <a:endParaRPr lang="pt-BR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RTT e temporização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Cálculo do temporizador</a:t>
            </a:r>
          </a:p>
          <a:p>
            <a:pPr lvl="1"/>
            <a:r>
              <a:rPr lang="pt-BR" dirty="0" smtClean="0"/>
              <a:t>Com base no EstimatedRTT mais um desvio</a:t>
            </a:r>
          </a:p>
          <a:p>
            <a:pPr lvl="1"/>
            <a:r>
              <a:rPr lang="pt-BR" dirty="0" smtClean="0"/>
              <a:t>Desvio proporcional à variação do RTT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3429000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Temporização = EstimatedRTT + 4 . Desvio </a:t>
            </a:r>
            <a:endParaRPr lang="pt-BR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4429132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Desvio= (1-x).Desvio + x . |SampleRTT - EstimatedRTT| </a:t>
            </a:r>
            <a:endParaRPr lang="pt-BR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10355</TotalTime>
  <Words>672</Words>
  <Application>Microsoft Office PowerPoint</Application>
  <PresentationFormat>On-screen Show (4:3)</PresentationFormat>
  <Paragraphs>118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Tema do Office</vt:lpstr>
      <vt:lpstr>Custom Design</vt:lpstr>
      <vt:lpstr>Slide 1</vt:lpstr>
      <vt:lpstr>TCP</vt:lpstr>
      <vt:lpstr>Controle de fluxo TCP</vt:lpstr>
      <vt:lpstr>Controle de fluxo TCP</vt:lpstr>
      <vt:lpstr>Controle de fluxo TCP</vt:lpstr>
      <vt:lpstr>Controle de fluxo TCP</vt:lpstr>
      <vt:lpstr>Controle de congestionamento TCP</vt:lpstr>
      <vt:lpstr>RTT e temporização</vt:lpstr>
      <vt:lpstr>RTT e temporização</vt:lpstr>
      <vt:lpstr>Controle de congestionamento TCP</vt:lpstr>
      <vt:lpstr>Controle de congestionamento TCP</vt:lpstr>
      <vt:lpstr>Controle de congestionamento TCP</vt:lpstr>
      <vt:lpstr>Controle de congestionamento TCP</vt:lpstr>
      <vt:lpstr>Controle de congestionamento TCP</vt:lpstr>
      <vt:lpstr>Controle de congestionamento TCP</vt:lpstr>
      <vt:lpstr>Controle de congestionamento TCP</vt:lpstr>
      <vt:lpstr>Referêcias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396</cp:revision>
  <dcterms:created xsi:type="dcterms:W3CDTF">2010-11-12T14:56:26Z</dcterms:created>
  <dcterms:modified xsi:type="dcterms:W3CDTF">2016-09-01T03:39:07Z</dcterms:modified>
</cp:coreProperties>
</file>