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32"/>
  </p:notesMasterIdLst>
  <p:sldIdLst>
    <p:sldId id="257" r:id="rId3"/>
    <p:sldId id="581" r:id="rId4"/>
    <p:sldId id="583" r:id="rId5"/>
    <p:sldId id="582" r:id="rId6"/>
    <p:sldId id="584" r:id="rId7"/>
    <p:sldId id="587" r:id="rId8"/>
    <p:sldId id="586" r:id="rId9"/>
    <p:sldId id="585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2" r:id="rId24"/>
    <p:sldId id="603" r:id="rId25"/>
    <p:sldId id="605" r:id="rId26"/>
    <p:sldId id="606" r:id="rId27"/>
    <p:sldId id="607" r:id="rId28"/>
    <p:sldId id="604" r:id="rId29"/>
    <p:sldId id="608" r:id="rId30"/>
    <p:sldId id="601" r:id="rId31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3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03/08/2016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blicapis.com/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.com.br/tutoriais/dominando-ssh/pagina2.html" TargetMode="External"/><Relationship Id="rId2" Type="http://schemas.openxmlformats.org/officeDocument/2006/relationships/hyperlink" Target="http://www.cisco.com/c/en/us/about/press/internet-protocol-journal/back-issues/table-contents-46/124-ssh.html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04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 de agosto 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Aplicação - Http e SSH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HTTP: hypertext transfer protocol</a:t>
            </a:r>
          </a:p>
          <a:p>
            <a:pPr lvl="1"/>
            <a:r>
              <a:rPr lang="pt-BR" sz="2400" dirty="0" smtClean="0"/>
              <a:t>Versão atual: 1.1</a:t>
            </a:r>
          </a:p>
          <a:p>
            <a:r>
              <a:rPr lang="pt-BR" sz="2800" dirty="0" smtClean="0"/>
              <a:t>Obtenção e configuração de recursos por meio de requisições</a:t>
            </a:r>
          </a:p>
          <a:p>
            <a:pPr lvl="1"/>
            <a:r>
              <a:rPr lang="pt-BR" sz="2400" dirty="0" smtClean="0"/>
              <a:t>Páginas</a:t>
            </a:r>
          </a:p>
          <a:p>
            <a:pPr lvl="1"/>
            <a:r>
              <a:rPr lang="pt-BR" sz="2400" dirty="0" smtClean="0"/>
              <a:t>Imagens</a:t>
            </a:r>
          </a:p>
          <a:p>
            <a:pPr lvl="1"/>
            <a:r>
              <a:rPr lang="pt-BR" sz="2400" dirty="0" smtClean="0"/>
              <a:t>Arquivos</a:t>
            </a:r>
          </a:p>
          <a:p>
            <a:pPr lvl="1"/>
            <a:r>
              <a:rPr lang="pt-BR" sz="2400" dirty="0" smtClean="0"/>
              <a:t>streaming</a:t>
            </a:r>
          </a:p>
          <a:p>
            <a:r>
              <a:rPr lang="pt-BR" sz="2800" dirty="0" smtClean="0"/>
              <a:t>Recursos localizados via URL (Universal Resource Locator)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1438" y="6286520"/>
            <a:ext cx="928690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esquema://domínio:porta/caminho/recurso?querystring#fragmento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Stateless</a:t>
            </a:r>
          </a:p>
          <a:p>
            <a:pPr lvl="1"/>
            <a:r>
              <a:rPr lang="pt-BR" dirty="0" smtClean="0"/>
              <a:t>Servidor não mantém informações sobre requisições passadas de clientes</a:t>
            </a:r>
          </a:p>
          <a:p>
            <a:r>
              <a:rPr lang="pt-BR" dirty="0" smtClean="0"/>
              <a:t>Conexões persistentes (Http/1.1)</a:t>
            </a:r>
          </a:p>
          <a:p>
            <a:pPr lvl="1"/>
            <a:r>
              <a:rPr lang="pt-BR" dirty="0" smtClean="0"/>
              <a:t>Servidor mantém a conexão aberta após enviar resposta</a:t>
            </a:r>
          </a:p>
          <a:p>
            <a:pPr lvl="1"/>
            <a:r>
              <a:rPr lang="pt-BR" sz="2400" dirty="0" smtClean="0"/>
              <a:t> </a:t>
            </a:r>
            <a:r>
              <a:rPr lang="pt-BR" dirty="0" smtClean="0"/>
              <a:t>Mensagens HTTP subsequentes entre cliente/servidor enviadas através da conexão aberta</a:t>
            </a:r>
          </a:p>
          <a:p>
            <a:pPr lvl="1"/>
            <a:r>
              <a:rPr lang="pt-BR" dirty="0" smtClean="0"/>
              <a:t>Ex: baixando uma página html</a:t>
            </a:r>
          </a:p>
          <a:p>
            <a:pPr lvl="2"/>
            <a:r>
              <a:rPr lang="pt-BR" dirty="0" smtClean="0"/>
              <a:t>Dentro dela, há várias imagens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144000" y="500042"/>
            <a:ext cx="7643866" cy="59093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&lt;html&gt;</a:t>
            </a:r>
          </a:p>
          <a:p>
            <a:r>
              <a:rPr lang="pt-BR" dirty="0" smtClean="0"/>
              <a:t>&lt;head&gt;</a:t>
            </a:r>
          </a:p>
          <a:p>
            <a:r>
              <a:rPr lang="pt-BR" dirty="0" smtClean="0"/>
              <a:t>&lt;title&gt;</a:t>
            </a:r>
          </a:p>
          <a:p>
            <a:r>
              <a:rPr lang="pt-BR" dirty="0" smtClean="0"/>
              <a:t>Título na barra de título</a:t>
            </a:r>
          </a:p>
          <a:p>
            <a:r>
              <a:rPr lang="pt-BR" dirty="0" smtClean="0"/>
              <a:t>&lt;/title&gt;</a:t>
            </a:r>
          </a:p>
          <a:p>
            <a:r>
              <a:rPr lang="pt-BR" dirty="0" smtClean="0"/>
              <a:t>&lt;/head&gt;</a:t>
            </a:r>
          </a:p>
          <a:p>
            <a:r>
              <a:rPr lang="pt-BR" dirty="0" smtClean="0"/>
              <a:t>&lt;body&gt;</a:t>
            </a:r>
          </a:p>
          <a:p>
            <a:r>
              <a:rPr lang="pt-BR" dirty="0" smtClean="0"/>
              <a:t>&lt;center&gt;&lt;b&gt;&lt;font size= 4&gt;Nivia Cruz Quental&lt;/font&gt;&lt;/b&gt;&lt;/center&gt;&lt;br&gt;&lt;br&gt;</a:t>
            </a:r>
          </a:p>
          <a:p>
            <a:endParaRPr lang="pt-BR" dirty="0" smtClean="0"/>
          </a:p>
          <a:p>
            <a:r>
              <a:rPr lang="pt-BR" dirty="0" smtClean="0"/>
              <a:t>&lt;center&gt;&lt;img src= "images/emconstrucao.gif"&gt;&lt;/center&gt;</a:t>
            </a:r>
          </a:p>
          <a:p>
            <a:r>
              <a:rPr lang="pt-BR" dirty="0" smtClean="0"/>
              <a:t>&lt;center&gt;&lt;i&gt;Página em construção&lt;/i&gt;&lt;/center&gt;</a:t>
            </a:r>
          </a:p>
          <a:p>
            <a:endParaRPr lang="pt-BR" dirty="0" smtClean="0"/>
          </a:p>
          <a:p>
            <a:r>
              <a:rPr lang="pt-BR" dirty="0" smtClean="0"/>
              <a:t>&lt;br&gt;</a:t>
            </a:r>
          </a:p>
          <a:p>
            <a:endParaRPr lang="pt-BR" dirty="0" smtClean="0"/>
          </a:p>
          <a:p>
            <a:r>
              <a:rPr lang="pt-BR" dirty="0" smtClean="0"/>
              <a:t>&lt;img src= "images/outraImagem.jpeg"&gt;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&lt;/body&gt;</a:t>
            </a:r>
          </a:p>
          <a:p>
            <a:r>
              <a:rPr lang="pt-BR" dirty="0" smtClean="0"/>
              <a:t>&lt;/html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2.25717E-6 L -0.97743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Aproveita a conexão para baixar tudo que a página html referencia</a:t>
            </a:r>
          </a:p>
          <a:p>
            <a:pPr lvl="1"/>
            <a:r>
              <a:rPr lang="pt-BR" sz="2400" dirty="0" smtClean="0"/>
              <a:t>Com ou sem pipelining</a:t>
            </a:r>
            <a:endParaRPr lang="pt-BR" sz="2400" dirty="0"/>
          </a:p>
        </p:txBody>
      </p:sp>
      <p:pic>
        <p:nvPicPr>
          <p:cNvPr id="35842" name="Picture 2" descr="https://upload.wikimedia.org/wikipedia/commons/thumb/d/d5/HTTP_persistent_connection.svg/450px-HTTP_persistent_connection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911471"/>
            <a:ext cx="6572296" cy="4089429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>
          <a:xfrm>
            <a:off x="7358082" y="2643182"/>
            <a:ext cx="1785918" cy="785818"/>
          </a:xfrm>
          <a:prstGeom prst="wedgeRectCallout">
            <a:avLst>
              <a:gd name="adj1" fmla="val -83497"/>
              <a:gd name="adj2" fmla="val 135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Baixando index.html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7286644" y="3643314"/>
            <a:ext cx="1857356" cy="785818"/>
          </a:xfrm>
          <a:prstGeom prst="wedgeRectCallout">
            <a:avLst>
              <a:gd name="adj1" fmla="val -82733"/>
              <a:gd name="adj2" fmla="val 83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Baixando emconstrucao.gif</a:t>
            </a:r>
            <a:endParaRPr lang="pt-BR" dirty="0"/>
          </a:p>
        </p:txBody>
      </p:sp>
      <p:sp>
        <p:nvSpPr>
          <p:cNvPr id="7" name="Rectangular Callout 6"/>
          <p:cNvSpPr/>
          <p:nvPr/>
        </p:nvSpPr>
        <p:spPr>
          <a:xfrm>
            <a:off x="7215206" y="5286388"/>
            <a:ext cx="1928794" cy="714380"/>
          </a:xfrm>
          <a:prstGeom prst="wedgeRectCallout">
            <a:avLst>
              <a:gd name="adj1" fmla="val -88847"/>
              <a:gd name="adj2" fmla="val -31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Baixando outraImagem.jpeg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Requisições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Respostas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75" y="3810000"/>
            <a:ext cx="6524625" cy="304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1857" y="1147765"/>
            <a:ext cx="5972175" cy="2638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Requisições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GET, POST, HEAD</a:t>
            </a:r>
          </a:p>
          <a:p>
            <a:pPr lvl="1"/>
            <a:r>
              <a:rPr lang="pt-BR" dirty="0" smtClean="0"/>
              <a:t> PUT</a:t>
            </a:r>
          </a:p>
          <a:p>
            <a:pPr lvl="2"/>
            <a:r>
              <a:rPr lang="pt-BR" dirty="0" smtClean="0"/>
              <a:t> Faz upload de arquivo no campo “entity body” para o caminho especificado no campo URL</a:t>
            </a:r>
          </a:p>
          <a:p>
            <a:pPr lvl="1"/>
            <a:r>
              <a:rPr lang="pt-BR" dirty="0" smtClean="0"/>
              <a:t> DELETE</a:t>
            </a:r>
          </a:p>
          <a:p>
            <a:pPr lvl="2"/>
            <a:r>
              <a:rPr lang="pt-BR" dirty="0" smtClean="0"/>
              <a:t> Apaga arquivo especificado no campo URL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 smtClean="0"/>
              <a:t>Status é composto por 3 dígitos</a:t>
            </a:r>
          </a:p>
          <a:p>
            <a:r>
              <a:rPr lang="pt-BR" sz="2400" b="1" dirty="0" smtClean="0"/>
              <a:t>Tipos de status</a:t>
            </a:r>
          </a:p>
          <a:p>
            <a:pPr lvl="1"/>
            <a:r>
              <a:rPr lang="pt-BR" sz="2000" b="1" dirty="0" smtClean="0"/>
              <a:t>1xx: Informação</a:t>
            </a:r>
          </a:p>
          <a:p>
            <a:pPr lvl="2"/>
            <a:r>
              <a:rPr lang="pt-BR" sz="1600" dirty="0" smtClean="0"/>
              <a:t>requisição foi recebida e está sendo processada</a:t>
            </a:r>
          </a:p>
          <a:p>
            <a:pPr lvl="1"/>
            <a:r>
              <a:rPr lang="pt-BR" sz="2000" b="1" dirty="0" smtClean="0"/>
              <a:t>2xx: Sucesso</a:t>
            </a:r>
          </a:p>
          <a:p>
            <a:pPr lvl="2"/>
            <a:r>
              <a:rPr lang="pt-BR" sz="1600" dirty="0" smtClean="0"/>
              <a:t>requisição do cliente foi bem sucedida</a:t>
            </a:r>
          </a:p>
          <a:p>
            <a:pPr lvl="1"/>
            <a:r>
              <a:rPr lang="pt-BR" sz="2000" b="1" dirty="0" smtClean="0"/>
              <a:t>3xx: Redirecionamento</a:t>
            </a:r>
          </a:p>
          <a:p>
            <a:pPr lvl="2"/>
            <a:r>
              <a:rPr lang="pt-BR" sz="1600" dirty="0" smtClean="0"/>
              <a:t> ação adicional que deve ser tomada para completar a requisição</a:t>
            </a:r>
          </a:p>
          <a:p>
            <a:pPr lvl="1"/>
            <a:r>
              <a:rPr lang="pt-BR" sz="2000" b="1" dirty="0" smtClean="0"/>
              <a:t>4xx: Erro do Cliente</a:t>
            </a:r>
          </a:p>
          <a:p>
            <a:pPr lvl="2"/>
            <a:r>
              <a:rPr lang="pt-BR" sz="1600" dirty="0" smtClean="0"/>
              <a:t>cliente fez uma requisição que não pode ser atendida</a:t>
            </a:r>
          </a:p>
          <a:p>
            <a:pPr lvl="1"/>
            <a:r>
              <a:rPr lang="pt-BR" sz="2000" b="1" dirty="0" smtClean="0"/>
              <a:t>5xx: Erro do Servidor</a:t>
            </a:r>
          </a:p>
          <a:p>
            <a:pPr lvl="2"/>
            <a:r>
              <a:rPr lang="pt-BR" sz="1600" dirty="0" smtClean="0"/>
              <a:t> ocorreu um erro no servidor ao cumprir uma requisição válida</a:t>
            </a:r>
          </a:p>
          <a:p>
            <a:r>
              <a:rPr lang="pt-BR" sz="2400" dirty="0" smtClean="0"/>
              <a:t>Mais info em:</a:t>
            </a:r>
          </a:p>
          <a:p>
            <a:pPr lvl="1"/>
            <a:r>
              <a:rPr lang="pt-BR" sz="2000" dirty="0" smtClean="0"/>
              <a:t>HTTP 1.1 RFC 2616 </a:t>
            </a:r>
          </a:p>
          <a:p>
            <a:pPr lvl="2"/>
            <a:r>
              <a:rPr lang="pt-BR" sz="1600" dirty="0" smtClean="0"/>
              <a:t>http://www.ietf.org/rfc/rfc2616.txt</a:t>
            </a:r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Respostas Http/1.1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Exemplos</a:t>
            </a:r>
          </a:p>
          <a:p>
            <a:pPr lvl="1"/>
            <a:r>
              <a:rPr lang="pt-BR" sz="2400" b="1" dirty="0" smtClean="0"/>
              <a:t>200 OK</a:t>
            </a:r>
          </a:p>
          <a:p>
            <a:pPr lvl="2"/>
            <a:r>
              <a:rPr lang="pt-BR" sz="2000" dirty="0" smtClean="0"/>
              <a:t> Requisição bem sucessida, objeto requisitado a seguir nesta mensagem</a:t>
            </a:r>
          </a:p>
          <a:p>
            <a:pPr lvl="1"/>
            <a:r>
              <a:rPr lang="pt-BR" sz="2400" b="1" dirty="0" smtClean="0"/>
              <a:t>301 Moved Permanently</a:t>
            </a:r>
          </a:p>
          <a:p>
            <a:pPr lvl="2"/>
            <a:r>
              <a:rPr lang="pt-BR" sz="2000" dirty="0" smtClean="0"/>
              <a:t> Objeto requisitado movido, nova localização especificada a seguir nesta mensagem (Location:)</a:t>
            </a:r>
          </a:p>
          <a:p>
            <a:pPr lvl="1"/>
            <a:r>
              <a:rPr lang="pt-BR" sz="2400" b="1" dirty="0" smtClean="0"/>
              <a:t>400 Bad Request</a:t>
            </a:r>
          </a:p>
          <a:p>
            <a:pPr lvl="2"/>
            <a:r>
              <a:rPr lang="pt-BR" sz="2000" dirty="0" smtClean="0"/>
              <a:t> Mensagem de requisição não compreendida pelo servidor</a:t>
            </a:r>
          </a:p>
          <a:p>
            <a:pPr lvl="1"/>
            <a:r>
              <a:rPr lang="pt-BR" sz="2400" b="1" dirty="0" smtClean="0"/>
              <a:t>404 Not Found</a:t>
            </a:r>
          </a:p>
          <a:p>
            <a:pPr lvl="2"/>
            <a:r>
              <a:rPr lang="pt-BR" sz="2000" dirty="0" smtClean="0"/>
              <a:t> Documento requisitado não foi encontrado neste servidor</a:t>
            </a:r>
          </a:p>
          <a:p>
            <a:pPr lvl="1"/>
            <a:r>
              <a:rPr lang="en-US" sz="2400" b="1" dirty="0" smtClean="0"/>
              <a:t>505 HTTP Version Not Supported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Cookies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Ajuda o servisor a identificar um usuário sem precisar de autenticação</a:t>
            </a:r>
          </a:p>
          <a:p>
            <a:pPr lvl="1"/>
            <a:r>
              <a:rPr lang="pt-BR" dirty="0" smtClean="0"/>
              <a:t>Ex: carrinho de compras em site de vendas</a:t>
            </a:r>
          </a:p>
          <a:p>
            <a:pPr lvl="1"/>
            <a:r>
              <a:rPr lang="pt-BR" dirty="0" smtClean="0"/>
              <a:t>Guardar preferências para realizar recomendações</a:t>
            </a:r>
          </a:p>
          <a:p>
            <a:r>
              <a:rPr lang="pt-BR" dirty="0" smtClean="0"/>
              <a:t>Resposta que inclui cabeçalho “Set-Cookie”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caches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2122" cy="4525963"/>
          </a:xfrm>
        </p:spPr>
        <p:txBody>
          <a:bodyPr/>
          <a:lstStyle/>
          <a:p>
            <a:r>
              <a:rPr lang="pt-BR" dirty="0" smtClean="0"/>
              <a:t>Hosts podem acessar a internet por meio de Proxies</a:t>
            </a:r>
          </a:p>
          <a:p>
            <a:pPr lvl="1"/>
            <a:r>
              <a:rPr lang="pt-BR" dirty="0" smtClean="0"/>
              <a:t>Máquinas que repassam as requisições no lugar do host original</a:t>
            </a:r>
          </a:p>
          <a:p>
            <a:pPr lvl="1"/>
            <a:r>
              <a:rPr lang="pt-BR" dirty="0" smtClean="0"/>
              <a:t>Podem manter cache de respostas do servidor</a:t>
            </a:r>
          </a:p>
          <a:p>
            <a:pPr lvl="1"/>
            <a:r>
              <a:rPr lang="pt-BR" dirty="0" smtClean="0"/>
              <a:t>Economizam tráfego </a:t>
            </a:r>
          </a:p>
          <a:p>
            <a:pPr lvl="1"/>
            <a:r>
              <a:rPr lang="pt-BR" dirty="0" smtClean="0"/>
              <a:t>Reduz latência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643050"/>
            <a:ext cx="32766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cache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Proxy é server e cliente ao mesmo tempo</a:t>
            </a:r>
          </a:p>
          <a:p>
            <a:r>
              <a:rPr lang="pt-BR" dirty="0" smtClean="0"/>
              <a:t>Proxy faz GET condicional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990850"/>
            <a:ext cx="39624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Mensagens instantâneas</a:t>
            </a:r>
          </a:p>
          <a:p>
            <a:r>
              <a:rPr lang="pt-BR" dirty="0" smtClean="0"/>
              <a:t>Chamadas de voz e vídeo</a:t>
            </a:r>
          </a:p>
          <a:p>
            <a:r>
              <a:rPr lang="pt-BR" dirty="0" smtClean="0"/>
              <a:t>Navegação</a:t>
            </a:r>
          </a:p>
          <a:p>
            <a:r>
              <a:rPr lang="pt-BR" dirty="0" smtClean="0"/>
              <a:t>Compartilhamento de arquivos</a:t>
            </a:r>
          </a:p>
          <a:p>
            <a:r>
              <a:rPr lang="pt-BR" dirty="0" smtClean="0"/>
              <a:t>E-mails</a:t>
            </a:r>
          </a:p>
          <a:p>
            <a:r>
              <a:rPr lang="pt-BR" dirty="0" smtClean="0"/>
              <a:t>Acesso Remoto</a:t>
            </a:r>
          </a:p>
          <a:p>
            <a:r>
              <a:rPr lang="pt-BR" dirty="0" smtClean="0"/>
              <a:t>Redes sociais</a:t>
            </a:r>
          </a:p>
          <a:p>
            <a:r>
              <a:rPr lang="pt-BR" dirty="0" smtClean="0"/>
              <a:t>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Secure Shell</a:t>
            </a:r>
          </a:p>
          <a:p>
            <a:r>
              <a:rPr lang="pt-BR" sz="2800" dirty="0" smtClean="0"/>
              <a:t>Acesso a máquinas remotas</a:t>
            </a:r>
          </a:p>
          <a:p>
            <a:pPr lvl="1"/>
            <a:r>
              <a:rPr lang="pt-BR" sz="2400" dirty="0" smtClean="0"/>
              <a:t>Execução de comandos</a:t>
            </a:r>
          </a:p>
          <a:p>
            <a:pPr lvl="1"/>
            <a:r>
              <a:rPr lang="pt-BR" sz="2400" dirty="0" smtClean="0"/>
              <a:t>Transferência de arquivos</a:t>
            </a:r>
          </a:p>
          <a:p>
            <a:pPr lvl="1"/>
            <a:r>
              <a:rPr lang="pt-BR" sz="2400" dirty="0" smtClean="0"/>
              <a:t>X11</a:t>
            </a:r>
          </a:p>
          <a:p>
            <a:pPr lvl="1"/>
            <a:r>
              <a:rPr lang="pt-BR" sz="2400" i="1" dirty="0" smtClean="0"/>
              <a:t>Port forwarding</a:t>
            </a:r>
          </a:p>
          <a:p>
            <a:r>
              <a:rPr lang="pt-BR" sz="2800" dirty="0" smtClean="0"/>
              <a:t>Criptografia de chaves públicas</a:t>
            </a:r>
          </a:p>
          <a:p>
            <a:r>
              <a:rPr lang="pt-BR" sz="2800" dirty="0" smtClean="0"/>
              <a:t>Roda sobre TCP</a:t>
            </a:r>
          </a:p>
          <a:p>
            <a:r>
              <a:rPr lang="pt-BR" sz="2800" dirty="0" smtClean="0"/>
              <a:t>Máquina remota tem que ter ssh server instalado</a:t>
            </a:r>
          </a:p>
          <a:p>
            <a:r>
              <a:rPr lang="pt-BR" sz="2800" dirty="0" smtClean="0"/>
              <a:t>Clientes ssh: ex putty (windows), ssh-client (linux)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Organizado em 3 protocolos</a:t>
            </a:r>
          </a:p>
          <a:p>
            <a:pPr lvl="1"/>
            <a:r>
              <a:rPr lang="en-US" i="1" dirty="0" smtClean="0"/>
              <a:t>Transport Layer Protocol: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Envio</a:t>
            </a:r>
            <a:r>
              <a:rPr lang="en-US" dirty="0" smtClean="0"/>
              <a:t> de </a:t>
            </a:r>
            <a:r>
              <a:rPr lang="en-US" dirty="0" err="1" smtClean="0"/>
              <a:t>chaves</a:t>
            </a:r>
            <a:endParaRPr lang="en-US" dirty="0" smtClean="0"/>
          </a:p>
          <a:p>
            <a:pPr lvl="2"/>
            <a:r>
              <a:rPr lang="en-US" dirty="0" err="1" smtClean="0"/>
              <a:t>Garante</a:t>
            </a:r>
            <a:r>
              <a:rPr lang="en-US" dirty="0" smtClean="0"/>
              <a:t> </a:t>
            </a:r>
            <a:r>
              <a:rPr lang="en-US" dirty="0" err="1" smtClean="0"/>
              <a:t>confidencialidade</a:t>
            </a:r>
            <a:r>
              <a:rPr lang="en-US" dirty="0" smtClean="0"/>
              <a:t> e </a:t>
            </a:r>
            <a:r>
              <a:rPr lang="en-US" dirty="0" err="1" smtClean="0"/>
              <a:t>integridade</a:t>
            </a:r>
            <a:r>
              <a:rPr lang="en-US" dirty="0" smtClean="0"/>
              <a:t> dos dados</a:t>
            </a:r>
          </a:p>
          <a:p>
            <a:pPr lvl="2"/>
            <a:r>
              <a:rPr lang="en-US" dirty="0" err="1" smtClean="0"/>
              <a:t>Compressão</a:t>
            </a:r>
            <a:r>
              <a:rPr lang="en-US" dirty="0" smtClean="0"/>
              <a:t> é </a:t>
            </a:r>
            <a:r>
              <a:rPr lang="en-US" dirty="0" err="1" smtClean="0"/>
              <a:t>opcional</a:t>
            </a:r>
            <a:endParaRPr lang="en-US" dirty="0" smtClean="0"/>
          </a:p>
          <a:p>
            <a:pPr lvl="1"/>
            <a:r>
              <a:rPr lang="en-US" i="1" dirty="0" smtClean="0"/>
              <a:t>User Authentication Protocol</a:t>
            </a:r>
          </a:p>
          <a:p>
            <a:pPr lvl="2"/>
            <a:r>
              <a:rPr lang="en-US" dirty="0" err="1" smtClean="0"/>
              <a:t>Autentica</a:t>
            </a:r>
            <a:r>
              <a:rPr lang="en-US" dirty="0" smtClean="0"/>
              <a:t> </a:t>
            </a:r>
            <a:r>
              <a:rPr lang="en-US" dirty="0" err="1" smtClean="0"/>
              <a:t>usuário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(login e </a:t>
            </a:r>
            <a:r>
              <a:rPr lang="en-US" dirty="0" err="1" smtClean="0"/>
              <a:t>senha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Connection Protocol</a:t>
            </a:r>
          </a:p>
          <a:p>
            <a:pPr lvl="2"/>
            <a:r>
              <a:rPr lang="en-US" dirty="0" err="1" smtClean="0"/>
              <a:t>Multiplexa</a:t>
            </a:r>
            <a:r>
              <a:rPr lang="en-US" dirty="0" smtClean="0"/>
              <a:t>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canais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túnel</a:t>
            </a:r>
            <a:r>
              <a:rPr lang="en-US" dirty="0" smtClean="0"/>
              <a:t> </a:t>
            </a:r>
            <a:r>
              <a:rPr lang="en-US" dirty="0" err="1" smtClean="0"/>
              <a:t>encriptado</a:t>
            </a:r>
            <a:endParaRPr lang="pt-BR" dirty="0"/>
          </a:p>
        </p:txBody>
      </p:sp>
      <p:pic>
        <p:nvPicPr>
          <p:cNvPr id="2050" name="Picture 2" descr="http://www.cisco.com/c/dam/en_us/about/ac123/ac147/images/ipj/ipj_12-4/124_ssh_fig01_s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0" y="1357298"/>
            <a:ext cx="6010838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9584E-6 L -0.79723 -4.4958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Transport Layer Protocol</a:t>
            </a:r>
          </a:p>
          <a:p>
            <a:pPr lvl="1"/>
            <a:r>
              <a:rPr lang="pt-BR" dirty="0" smtClean="0"/>
              <a:t>Servidor mantem par de chaves &lt;publica,privada&gt;</a:t>
            </a:r>
          </a:p>
          <a:p>
            <a:pPr lvl="1"/>
            <a:r>
              <a:rPr lang="pt-BR" dirty="0" smtClean="0"/>
              <a:t>Clientes precisam possuir a chave pública</a:t>
            </a:r>
          </a:p>
          <a:p>
            <a:pPr lvl="1"/>
            <a:r>
              <a:rPr lang="pt-BR" dirty="0" smtClean="0"/>
              <a:t>Chave pública tem que ser reconhecida por uma Autoridade Certificadora (ou Certification Authority - CA)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 smtClean="0"/>
              <a:t>Transport Layer Protocol</a:t>
            </a:r>
          </a:p>
          <a:p>
            <a:endParaRPr lang="pt-BR" dirty="0"/>
          </a:p>
        </p:txBody>
      </p:sp>
      <p:pic>
        <p:nvPicPr>
          <p:cNvPr id="54274" name="Picture 2" descr="http://www.cisco.com/c/dam/en_us/about/ac123/ac147/images/ipj/ipj_12-4/124_ssh_fig02_s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967388"/>
            <a:ext cx="3948115" cy="4890636"/>
          </a:xfrm>
          <a:prstGeom prst="rect">
            <a:avLst/>
          </a:prstGeom>
          <a:noFill/>
        </p:spPr>
      </p:pic>
      <p:sp>
        <p:nvSpPr>
          <p:cNvPr id="5" name="Rectangular Callout 4"/>
          <p:cNvSpPr/>
          <p:nvPr/>
        </p:nvSpPr>
        <p:spPr>
          <a:xfrm>
            <a:off x="6429388" y="3000372"/>
            <a:ext cx="2214578" cy="571504"/>
          </a:xfrm>
          <a:prstGeom prst="wedgeRectCallout">
            <a:avLst>
              <a:gd name="adj1" fmla="val -71983"/>
              <a:gd name="adj2" fmla="val 74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 versões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6429388" y="3929066"/>
            <a:ext cx="2714612" cy="571504"/>
          </a:xfrm>
          <a:prstGeom prst="wedgeRectCallout">
            <a:avLst>
              <a:gd name="adj1" fmla="val -71983"/>
              <a:gd name="adj2" fmla="val 74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 algoritmos de criptografia suportados</a:t>
            </a:r>
            <a:endParaRPr lang="pt-BR" dirty="0"/>
          </a:p>
        </p:txBody>
      </p:sp>
      <p:sp>
        <p:nvSpPr>
          <p:cNvPr id="7" name="Rectangular Callout 6"/>
          <p:cNvSpPr/>
          <p:nvPr/>
        </p:nvSpPr>
        <p:spPr>
          <a:xfrm>
            <a:off x="6643670" y="5000636"/>
            <a:ext cx="2500330" cy="571504"/>
          </a:xfrm>
          <a:prstGeom prst="wedgeRectCallout">
            <a:avLst>
              <a:gd name="adj1" fmla="val -78199"/>
              <a:gd name="adj2" fmla="val 112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Troca de chaves e identificação da sessão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000792" y="6000768"/>
            <a:ext cx="3214678" cy="857256"/>
          </a:xfrm>
          <a:prstGeom prst="wedgeRectCallout">
            <a:avLst>
              <a:gd name="adj1" fmla="val -53454"/>
              <a:gd name="adj2" fmla="val 22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Requisição para iniciar troca de dados ou autenticação do usuário no Sistema operacional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User Authentication protocol</a:t>
            </a:r>
          </a:p>
          <a:p>
            <a:pPr lvl="1"/>
            <a:r>
              <a:rPr lang="pt-BR" dirty="0" smtClean="0"/>
              <a:t>Autenticação do usuário do na máquina pode ser baseado em:</a:t>
            </a:r>
          </a:p>
          <a:p>
            <a:pPr lvl="2"/>
            <a:r>
              <a:rPr lang="pt-BR" dirty="0" smtClean="0"/>
              <a:t>Chave pública</a:t>
            </a:r>
          </a:p>
          <a:p>
            <a:pPr lvl="3"/>
            <a:r>
              <a:rPr lang="pt-BR" dirty="0" smtClean="0"/>
              <a:t>Cliente assina uma mensagem e server verifica se é aceitável</a:t>
            </a:r>
          </a:p>
          <a:p>
            <a:pPr lvl="2"/>
            <a:r>
              <a:rPr lang="pt-BR" dirty="0" smtClean="0"/>
              <a:t>Senha</a:t>
            </a:r>
          </a:p>
          <a:p>
            <a:pPr lvl="3"/>
            <a:r>
              <a:rPr lang="pt-BR" dirty="0" smtClean="0"/>
              <a:t>Server verifica se a senha está correta</a:t>
            </a:r>
          </a:p>
          <a:p>
            <a:pPr lvl="2"/>
            <a:r>
              <a:rPr lang="pt-BR" dirty="0" smtClean="0"/>
              <a:t>Baseada em host</a:t>
            </a:r>
          </a:p>
          <a:p>
            <a:pPr lvl="3"/>
            <a:r>
              <a:rPr lang="pt-BR" dirty="0" smtClean="0"/>
              <a:t>Server verifica apenas de onde vem a requisição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367"/>
            <a:ext cx="8229600" cy="4525963"/>
          </a:xfrm>
        </p:spPr>
        <p:txBody>
          <a:bodyPr/>
          <a:lstStyle/>
          <a:p>
            <a:r>
              <a:rPr lang="pt-BR" dirty="0" smtClean="0"/>
              <a:t>Connection Protocol</a:t>
            </a:r>
          </a:p>
          <a:p>
            <a:pPr lvl="1"/>
            <a:r>
              <a:rPr lang="pt-BR" dirty="0" smtClean="0"/>
              <a:t>Aloca os canais de comunicação e garante fluxo de dados em túnel</a:t>
            </a:r>
            <a:endParaRPr lang="pt-BR" dirty="0"/>
          </a:p>
        </p:txBody>
      </p:sp>
      <p:pic>
        <p:nvPicPr>
          <p:cNvPr id="55298" name="Picture 2" descr="http://www.cisco.com/c/dam/en_us/about/ac123/ac147/images/ipj/ipj_12-4/124_ssh_fig04_s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409825"/>
            <a:ext cx="3476625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 de um pacote</a:t>
            </a:r>
            <a:endParaRPr lang="pt-BR" dirty="0"/>
          </a:p>
        </p:txBody>
      </p:sp>
      <p:pic>
        <p:nvPicPr>
          <p:cNvPr id="53250" name="Picture 2" descr="http://www.cisco.com/c/dam/en_us/about/ac123/ac147/images/ipj/ipj_12-4/124_ssh_fig03_s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428868"/>
            <a:ext cx="4857784" cy="40521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ao chrome</a:t>
            </a:r>
            <a:r>
              <a:rPr lang="pt-BR" dirty="0" smtClean="0"/>
              <a:t>!</a:t>
            </a:r>
          </a:p>
          <a:p>
            <a:endParaRPr lang="pt-BR" dirty="0" smtClean="0"/>
          </a:p>
          <a:p>
            <a:r>
              <a:rPr lang="pt-BR" dirty="0" smtClean="0"/>
              <a:t>Conheça alguns web services</a:t>
            </a:r>
            <a:endParaRPr lang="pt-BR" dirty="0" smtClean="0"/>
          </a:p>
          <a:p>
            <a:pPr lvl="1"/>
            <a:r>
              <a:rPr lang="pt-BR" dirty="0" smtClean="0"/>
              <a:t>http://www.programmableweb.com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https://www.publicapis.com/</a:t>
            </a:r>
            <a:endParaRPr lang="pt-BR" dirty="0" smtClean="0"/>
          </a:p>
          <a:p>
            <a:pPr lvl="1"/>
            <a:r>
              <a:rPr lang="pt-BR" dirty="0" smtClean="0"/>
              <a:t>https</a:t>
            </a:r>
            <a:r>
              <a:rPr lang="pt-BR" dirty="0" smtClean="0"/>
              <a:t>://www.predic8.com/rest-demo.htm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Kurose – cap 2</a:t>
            </a:r>
          </a:p>
          <a:p>
            <a:r>
              <a:rPr lang="pt-BR" sz="2400" b="1" dirty="0" smtClean="0"/>
              <a:t>Protocol Basics: Secure Shell Protocol - The Internet Protocol Journal, Volume 12, No.4</a:t>
            </a:r>
          </a:p>
          <a:p>
            <a:pPr lvl="1"/>
            <a:r>
              <a:rPr lang="pt-BR" sz="2000" dirty="0" smtClean="0">
                <a:hlinkClick r:id="rId2"/>
              </a:rPr>
              <a:t>http://www.cisco.com/c/en/us/about/press/internet-protocol-journal/back-issues/table-contents-46/124-ssh.html</a:t>
            </a:r>
            <a:endParaRPr lang="pt-BR" sz="2000" dirty="0" smtClean="0"/>
          </a:p>
          <a:p>
            <a:r>
              <a:rPr lang="pt-BR" sz="2400" b="1" dirty="0" smtClean="0"/>
              <a:t>Entendendo o SSH - Dominando o SSH - Guia do Hardware</a:t>
            </a:r>
          </a:p>
          <a:p>
            <a:pPr lvl="1"/>
            <a:r>
              <a:rPr lang="pt-BR" sz="2000" dirty="0" smtClean="0">
                <a:hlinkClick r:id="rId3"/>
              </a:rPr>
              <a:t>http://www.hardware.com.br/tutoriais/dominando-ssh/pagina2.html</a:t>
            </a:r>
            <a:endParaRPr lang="pt-BR" sz="2000" dirty="0" smtClean="0"/>
          </a:p>
          <a:p>
            <a:r>
              <a:rPr lang="pt-BR" sz="2400" dirty="0" smtClean="0"/>
              <a:t>Mock server</a:t>
            </a:r>
          </a:p>
          <a:p>
            <a:pPr lvl="1"/>
            <a:r>
              <a:rPr lang="pt-BR" sz="1800" dirty="0" smtClean="0"/>
              <a:t>http://uaihebert.com/uaimockserver-crie-um-servidor-rest-de-teste-com-apenas-uma-linha-de-comando/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Cliente- Servidor</a:t>
            </a:r>
          </a:p>
          <a:p>
            <a:pPr lvl="1"/>
            <a:r>
              <a:rPr lang="pt-BR" dirty="0" smtClean="0"/>
              <a:t>Cliente inicia conexão</a:t>
            </a:r>
          </a:p>
          <a:p>
            <a:pPr lvl="1"/>
            <a:r>
              <a:rPr lang="pt-BR" dirty="0" smtClean="0"/>
              <a:t>Server sempre ligado, aguardando conexões</a:t>
            </a:r>
          </a:p>
          <a:p>
            <a:pPr lvl="1"/>
            <a:r>
              <a:rPr lang="pt-BR" dirty="0" smtClean="0"/>
              <a:t>Ex: web site, email, redes sociais</a:t>
            </a:r>
          </a:p>
          <a:p>
            <a:r>
              <a:rPr lang="pt-BR" dirty="0" smtClean="0"/>
              <a:t>Peer to Peer (P2P)</a:t>
            </a:r>
          </a:p>
          <a:p>
            <a:pPr lvl="1"/>
            <a:r>
              <a:rPr lang="pt-BR" dirty="0" smtClean="0"/>
              <a:t>Todos os hosts têm o mesmo papel</a:t>
            </a:r>
          </a:p>
          <a:p>
            <a:pPr lvl="1"/>
            <a:r>
              <a:rPr lang="pt-BR" dirty="0" smtClean="0"/>
              <a:t>Servidor e cliente ao mesmo tempo</a:t>
            </a:r>
          </a:p>
          <a:p>
            <a:pPr lvl="1"/>
            <a:r>
              <a:rPr lang="pt-BR" dirty="0" smtClean="0"/>
              <a:t>Ex: Bit Torrent, Kazaa, eMule, Instant messaging,etc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Cada aplicação roda em um processo no host</a:t>
            </a:r>
          </a:p>
          <a:p>
            <a:r>
              <a:rPr lang="pt-BR" sz="2800" dirty="0" smtClean="0"/>
              <a:t>Cada host tem um endereço IP</a:t>
            </a:r>
          </a:p>
          <a:p>
            <a:r>
              <a:rPr lang="pt-BR" sz="2800" dirty="0" smtClean="0"/>
              <a:t>Sockets</a:t>
            </a:r>
          </a:p>
          <a:p>
            <a:pPr lvl="1"/>
            <a:r>
              <a:rPr lang="pt-BR" sz="2400" dirty="0" smtClean="0"/>
              <a:t>Buffers de entrada/saída para a camada inferior (transporte)</a:t>
            </a:r>
          </a:p>
          <a:p>
            <a:pPr lvl="1"/>
            <a:r>
              <a:rPr lang="pt-BR" sz="2400" dirty="0" smtClean="0"/>
              <a:t>Representam um número de porta</a:t>
            </a:r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818331"/>
            <a:ext cx="1133714" cy="203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3643314"/>
            <a:ext cx="1785958" cy="3214686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7488" y="6032777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57488" y="6318529"/>
            <a:ext cx="278608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60310" y="567558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714480" y="6032777"/>
            <a:ext cx="11430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5786446" y="5961339"/>
            <a:ext cx="114300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Processo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3573914" y="602063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host pode ter vários processos</a:t>
            </a:r>
          </a:p>
          <a:p>
            <a:pPr lvl="1"/>
            <a:r>
              <a:rPr lang="pt-BR" dirty="0" smtClean="0"/>
              <a:t>Várias abas no browser</a:t>
            </a:r>
          </a:p>
          <a:p>
            <a:pPr lvl="1"/>
            <a:r>
              <a:rPr lang="pt-BR" dirty="0" smtClean="0"/>
              <a:t>Skype ligado</a:t>
            </a:r>
          </a:p>
          <a:p>
            <a:pPr lvl="1"/>
            <a:r>
              <a:rPr lang="pt-BR" dirty="0" smtClean="0"/>
              <a:t>Servidor web e de email na mesma máquina</a:t>
            </a:r>
          </a:p>
          <a:p>
            <a:r>
              <a:rPr lang="pt-BR" dirty="0" smtClean="0"/>
              <a:t>Como diferenciar um processo do outro?</a:t>
            </a:r>
          </a:p>
          <a:p>
            <a:pPr lvl="1"/>
            <a:r>
              <a:rPr lang="pt-BR" dirty="0" smtClean="0"/>
              <a:t>Endereço + Porta</a:t>
            </a:r>
            <a:endParaRPr lang="pt-BR" dirty="0"/>
          </a:p>
        </p:txBody>
      </p:sp>
      <p:cxnSp>
        <p:nvCxnSpPr>
          <p:cNvPr id="4" name="Straight Arrow Connector 3"/>
          <p:cNvCxnSpPr>
            <a:endCxn id="12" idx="1"/>
          </p:cNvCxnSpPr>
          <p:nvPr/>
        </p:nvCxnSpPr>
        <p:spPr>
          <a:xfrm>
            <a:off x="2786050" y="5500702"/>
            <a:ext cx="3500462" cy="2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0" idx="3"/>
            <a:endCxn id="13" idx="1"/>
          </p:cNvCxnSpPr>
          <p:nvPr/>
        </p:nvCxnSpPr>
        <p:spPr>
          <a:xfrm>
            <a:off x="2857488" y="5530350"/>
            <a:ext cx="3429024" cy="57150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86182" y="4917056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Mensagem para</a:t>
            </a:r>
          </a:p>
          <a:p>
            <a:r>
              <a:rPr lang="pt-BR" dirty="0" smtClean="0"/>
              <a:t>200.168.20.25:80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5345684"/>
            <a:ext cx="114300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</a:t>
            </a:r>
          </a:p>
          <a:p>
            <a:pPr algn="ctr"/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6715140" y="5351048"/>
            <a:ext cx="114300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Processo</a:t>
            </a:r>
          </a:p>
          <a:p>
            <a:pPr algn="ctr"/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3929058" y="58578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928794" y="5345684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6286512" y="5345684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6286512" y="5917188"/>
            <a:ext cx="92869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Socket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1857356" y="48577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x</a:t>
            </a:r>
            <a:endParaRPr lang="pt-BR" dirty="0"/>
          </a:p>
        </p:txBody>
      </p:sp>
      <p:sp>
        <p:nvSpPr>
          <p:cNvPr id="21" name="TextBox 20"/>
          <p:cNvSpPr txBox="1"/>
          <p:nvPr/>
        </p:nvSpPr>
        <p:spPr>
          <a:xfrm>
            <a:off x="6286512" y="485776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80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6286512" y="6488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10" grpId="0" animBg="1"/>
      <p:bldP spid="12" grpId="0" animBg="1"/>
      <p:bldP spid="13" grpId="0" animBg="1"/>
      <p:bldP spid="20" grpId="0"/>
      <p:bldP spid="21" grpId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8"/>
            <a:ext cx="8229600" cy="1143000"/>
          </a:xfrm>
        </p:spPr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765960"/>
          <a:ext cx="9144000" cy="6208121"/>
        </p:xfrm>
        <a:graphic>
          <a:graphicData uri="http://schemas.openxmlformats.org/drawingml/2006/table">
            <a:tbl>
              <a:tblPr/>
              <a:tblGrid>
                <a:gridCol w="899410"/>
                <a:gridCol w="599606"/>
                <a:gridCol w="7644984"/>
              </a:tblGrid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Times New Roman"/>
                          <a:cs typeface="Times New Roman"/>
                        </a:rPr>
                        <a:t>Número da Porta 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Times New Roman"/>
                          <a:ea typeface="Times New Roman"/>
                          <a:cs typeface="Times New Roman"/>
                        </a:rPr>
                        <a:t>Nome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Times New Roman"/>
                          <a:ea typeface="Times New Roman"/>
                          <a:cs typeface="Times New Roman"/>
                        </a:rPr>
                        <a:t>Comentário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ftp-data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Porta de dados do FTP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21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ftp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Porta do Protocolo de Transferência de Arquivos (FTP); por vezes usada pelo Protocolo de Serviço de Arquivos (FSP - File Service Protocol)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22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ssh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Serviço Secure Shell (SSH)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telnet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O serviço Telnet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25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Times New Roman"/>
                          <a:ea typeface="Times New Roman"/>
                          <a:cs typeface="Times New Roman"/>
                        </a:rPr>
                        <a:t>smtp 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Transferência de Correspondência Simples (SMTP- Simple Mail Transfer Protocol)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80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http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Transferência de HíperTexto (HTTP) para serviços WWW (World Wide Web)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110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pop3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Versão 3 do Protocolo do Post Office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2783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220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imap3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Acesso a Mensagens via Internet versão 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443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https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Transferência de Hypertexto Seguro (HTTPS - Secure Hypertext Transfer Protocol)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993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imaps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Protocolo de Acesso a Mensagens da Internet sobre a SSL (IMAPS - Internet Message Access Protocol over Secure Sockets Layer)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  <a:tr h="5216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995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</a:rPr>
                        <a:t>pop3s </a:t>
                      </a:r>
                      <a:endParaRPr lang="pt-B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Protocolo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do Post Office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versão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3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sobre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SSL (POP3S - Post Office Protocol version 3 over Secure Sockets Layer) </a:t>
                      </a:r>
                      <a:endParaRPr lang="pt-B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045" marR="29045" marT="29045" marB="290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Processos, endereços e sockets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completa em:</a:t>
            </a:r>
          </a:p>
          <a:p>
            <a:pPr lvl="1"/>
            <a:r>
              <a:rPr lang="pt-BR" dirty="0" smtClean="0"/>
              <a:t>http://www.iana.org/assignments/service-names-port-numbers/service-names-port-numbers.xhtml</a:t>
            </a:r>
            <a:endParaRPr lang="pt-BR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e transporte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TCP ou UDP: depende da necessidade da aplicação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86058"/>
            <a:ext cx="66103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7594</TotalTime>
  <Words>1113</Words>
  <Application>Microsoft Office PowerPoint</Application>
  <PresentationFormat>On-screen Show (4:3)</PresentationFormat>
  <Paragraphs>255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Tema do Office</vt:lpstr>
      <vt:lpstr>Custom Design</vt:lpstr>
      <vt:lpstr>Slide 1</vt:lpstr>
      <vt:lpstr>Aplicações</vt:lpstr>
      <vt:lpstr>Aplicações</vt:lpstr>
      <vt:lpstr>Processos, endereços e sockets</vt:lpstr>
      <vt:lpstr>Processos, endereços e sockets</vt:lpstr>
      <vt:lpstr>Processos, endereços e sockets</vt:lpstr>
      <vt:lpstr>Processos, endereços e sockets</vt:lpstr>
      <vt:lpstr>Aplicação e transporte</vt:lpstr>
      <vt:lpstr>http</vt:lpstr>
      <vt:lpstr>Http</vt:lpstr>
      <vt:lpstr>Http</vt:lpstr>
      <vt:lpstr>Http/1.1</vt:lpstr>
      <vt:lpstr>Mensagens Http/1.1</vt:lpstr>
      <vt:lpstr>Requisições Http/1.1</vt:lpstr>
      <vt:lpstr>Respostas Http/1.1</vt:lpstr>
      <vt:lpstr>Respostas Http/1.1</vt:lpstr>
      <vt:lpstr>Cookies</vt:lpstr>
      <vt:lpstr>Web caches</vt:lpstr>
      <vt:lpstr>Web cache</vt:lpstr>
      <vt:lpstr>ssh</vt:lpstr>
      <vt:lpstr>SSH</vt:lpstr>
      <vt:lpstr>SSH</vt:lpstr>
      <vt:lpstr>SSH</vt:lpstr>
      <vt:lpstr>SSH</vt:lpstr>
      <vt:lpstr>SSH</vt:lpstr>
      <vt:lpstr>SSH</vt:lpstr>
      <vt:lpstr>SSH</vt:lpstr>
      <vt:lpstr>Exercícios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433</cp:revision>
  <dcterms:created xsi:type="dcterms:W3CDTF">2010-11-12T14:56:26Z</dcterms:created>
  <dcterms:modified xsi:type="dcterms:W3CDTF">2016-08-04T01:20:49Z</dcterms:modified>
</cp:coreProperties>
</file>