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44" r:id="rId4"/>
    <p:sldId id="334" r:id="rId5"/>
    <p:sldId id="341" r:id="rId6"/>
    <p:sldId id="342" r:id="rId7"/>
    <p:sldId id="343" r:id="rId8"/>
    <p:sldId id="335" r:id="rId9"/>
    <p:sldId id="346" r:id="rId10"/>
    <p:sldId id="347" r:id="rId11"/>
    <p:sldId id="348" r:id="rId12"/>
    <p:sldId id="340" r:id="rId13"/>
    <p:sldId id="324" r:id="rId14"/>
    <p:sldId id="325" r:id="rId15"/>
    <p:sldId id="326" r:id="rId16"/>
    <p:sldId id="327" r:id="rId17"/>
    <p:sldId id="328" r:id="rId18"/>
    <p:sldId id="345" r:id="rId19"/>
    <p:sldId id="333" r:id="rId20"/>
    <p:sldId id="336" r:id="rId21"/>
    <p:sldId id="349" r:id="rId22"/>
    <p:sldId id="33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Imagem relacionad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-459432"/>
            <a:ext cx="7560840" cy="2621092"/>
          </a:xfrm>
          <a:prstGeom prst="rect">
            <a:avLst/>
          </a:prstGeom>
          <a:noFill/>
        </p:spPr>
      </p:pic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27/02/2019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74" r:id="rId3"/>
    <p:sldLayoutId id="214748367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27/02/2019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 descr="Imagem relacionada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804248" y="6165304"/>
            <a:ext cx="2088232" cy="72392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sllabs.com/ssltest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oxcryptor.com/en/encryption/" TargetMode="External"/><Relationship Id="rId3" Type="http://schemas.openxmlformats.org/officeDocument/2006/relationships/hyperlink" Target="https://www.ecommercebrasil.com.br/artigos/seguranca-como-funciona-o-protocolo-ssltls/" TargetMode="External"/><Relationship Id="rId7" Type="http://schemas.openxmlformats.org/officeDocument/2006/relationships/hyperlink" Target="https://tecnoblog.net/154773/falha-heartbleed-openssl-o-que-e/" TargetMode="External"/><Relationship Id="rId2" Type="http://schemas.openxmlformats.org/officeDocument/2006/relationships/hyperlink" Target="https://cryptoid.com.br/banco-de-noticias/o-que-e-ssl-tls-e-por-que-e-hora-de-atualizar-para-tls-1-3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ecnoblog.net/167468/falha-poodle-ssl/" TargetMode="External"/><Relationship Id="rId5" Type="http://schemas.openxmlformats.org/officeDocument/2006/relationships/hyperlink" Target="https://autrunk.wordpress.com/2016/12/20/cryptography-how-are-rsa-aes-and-sha-different/" TargetMode="External"/><Relationship Id="rId4" Type="http://schemas.openxmlformats.org/officeDocument/2006/relationships/hyperlink" Target="https://www.ssl.net.br/blog/ssl-ou-tl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fevereiro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2019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Camada de aplicação - SSL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661988"/>
            <a:ext cx="59721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Analisando segurança de servidores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SSL report</a:t>
            </a:r>
          </a:p>
          <a:p>
            <a:pPr lvl="1"/>
            <a:r>
              <a:rPr lang="pt-BR" dirty="0" smtClean="0">
                <a:hlinkClick r:id="rId2"/>
              </a:rPr>
              <a:t>https://www.ssllabs.com/ssltest/</a:t>
            </a:r>
            <a:endParaRPr lang="pt-BR" dirty="0" smtClean="0"/>
          </a:p>
          <a:p>
            <a:pPr lvl="1"/>
            <a:r>
              <a:rPr lang="pt-BR" dirty="0" smtClean="0"/>
              <a:t>Analisa qualidade do servidor com relação a segurança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47048" cy="4525963"/>
          </a:xfrm>
        </p:spPr>
        <p:txBody>
          <a:bodyPr/>
          <a:lstStyle/>
          <a:p>
            <a:r>
              <a:rPr lang="pt-BR" sz="2800" dirty="0" smtClean="0"/>
              <a:t>Secure Sockets Layer </a:t>
            </a:r>
          </a:p>
          <a:p>
            <a:r>
              <a:rPr lang="pt-BR" sz="2800" dirty="0" smtClean="0"/>
              <a:t>RFC 6101, 7568...</a:t>
            </a:r>
          </a:p>
          <a:p>
            <a:r>
              <a:rPr lang="pt-BR" sz="2800" dirty="0" smtClean="0"/>
              <a:t>Projetado pela Netscape em 1993 </a:t>
            </a:r>
          </a:p>
          <a:p>
            <a:pPr lvl="1"/>
            <a:r>
              <a:rPr lang="pt-BR" sz="2400" dirty="0" smtClean="0"/>
              <a:t>Inicialmente para transações comerciais</a:t>
            </a:r>
          </a:p>
          <a:p>
            <a:r>
              <a:rPr lang="pt-BR" sz="2800" dirty="0" smtClean="0"/>
              <a:t>Clientes e servidores negociam algoritmo de criptografia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780928"/>
            <a:ext cx="17049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pt-BR" dirty="0" smtClean="0"/>
              <a:t>Fases</a:t>
            </a:r>
          </a:p>
          <a:p>
            <a:pPr lvl="1"/>
            <a:r>
              <a:rPr lang="pt-BR" b="1" dirty="0" smtClean="0"/>
              <a:t>apresentação</a:t>
            </a:r>
            <a:r>
              <a:rPr lang="pt-BR" dirty="0" smtClean="0"/>
              <a:t>: Alice e Bob usam seus certificados e chaves privadas para autenticar um ao outro e trocar segredo compartilhado</a:t>
            </a:r>
          </a:p>
          <a:p>
            <a:pPr lvl="1"/>
            <a:r>
              <a:rPr lang="pt-BR" b="1" dirty="0" smtClean="0"/>
              <a:t>derivação de chave</a:t>
            </a:r>
            <a:r>
              <a:rPr lang="pt-BR" dirty="0" smtClean="0"/>
              <a:t>: Alice e Bob usam segredo compartilhado para derivar conjunto de chaves</a:t>
            </a:r>
          </a:p>
          <a:p>
            <a:pPr lvl="1"/>
            <a:r>
              <a:rPr lang="pt-BR" b="1" dirty="0" smtClean="0"/>
              <a:t>transferência de dados</a:t>
            </a:r>
            <a:r>
              <a:rPr lang="pt-BR" dirty="0" smtClean="0"/>
              <a:t>: dados a serem transferidos são desmembrados em uma série de registros</a:t>
            </a:r>
          </a:p>
          <a:p>
            <a:pPr lvl="1"/>
            <a:r>
              <a:rPr lang="pt-BR" b="1" dirty="0" smtClean="0"/>
              <a:t>encerramento de conexão</a:t>
            </a:r>
            <a:r>
              <a:rPr lang="pt-BR" dirty="0" smtClean="0"/>
              <a:t>: mensagens especiais para encerrar conexão com segurança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Derivação de chave</a:t>
            </a:r>
          </a:p>
          <a:p>
            <a:pPr lvl="1"/>
            <a:r>
              <a:rPr lang="pt-BR" dirty="0" smtClean="0"/>
              <a:t>chaves diferentes para código de autenticação de mensagem (MAC) e criptografia</a:t>
            </a:r>
          </a:p>
          <a:p>
            <a:pPr lvl="1"/>
            <a:r>
              <a:rPr lang="pt-BR" dirty="0" smtClean="0"/>
              <a:t>O MAC protege os dados de autenticação</a:t>
            </a:r>
          </a:p>
          <a:p>
            <a:pPr lvl="1"/>
            <a:r>
              <a:rPr lang="pt-BR" dirty="0" smtClean="0"/>
              <a:t>quatro chaves:</a:t>
            </a:r>
          </a:p>
          <a:p>
            <a:pPr lvl="2"/>
            <a:r>
              <a:rPr lang="pt-BR" dirty="0" smtClean="0"/>
              <a:t>K</a:t>
            </a:r>
            <a:r>
              <a:rPr lang="pt-BR" sz="1200" dirty="0" smtClean="0"/>
              <a:t>c </a:t>
            </a:r>
            <a:r>
              <a:rPr lang="pt-BR" dirty="0" smtClean="0"/>
              <a:t>= chave de criptografia para dados cliente – servidor</a:t>
            </a:r>
          </a:p>
          <a:p>
            <a:pPr lvl="2"/>
            <a:r>
              <a:rPr lang="pt-BR" dirty="0" smtClean="0"/>
              <a:t>M</a:t>
            </a:r>
            <a:r>
              <a:rPr lang="pt-BR" sz="1200" dirty="0" smtClean="0"/>
              <a:t>c </a:t>
            </a:r>
            <a:r>
              <a:rPr lang="pt-BR" dirty="0" smtClean="0"/>
              <a:t>= chave MAC para dados cliente – servidor</a:t>
            </a:r>
          </a:p>
          <a:p>
            <a:pPr lvl="2"/>
            <a:r>
              <a:rPr lang="pt-BR" dirty="0" smtClean="0"/>
              <a:t>K</a:t>
            </a:r>
            <a:r>
              <a:rPr lang="pt-BR" sz="1200" dirty="0" smtClean="0"/>
              <a:t>s </a:t>
            </a:r>
            <a:r>
              <a:rPr lang="pt-BR" dirty="0" smtClean="0"/>
              <a:t>= chave de criptografia para dados servidor – cliente</a:t>
            </a:r>
          </a:p>
          <a:p>
            <a:pPr lvl="2"/>
            <a:r>
              <a:rPr lang="pt-BR" dirty="0" smtClean="0"/>
              <a:t>M</a:t>
            </a:r>
            <a:r>
              <a:rPr lang="pt-BR" sz="1200" dirty="0" smtClean="0"/>
              <a:t>s </a:t>
            </a:r>
            <a:r>
              <a:rPr lang="pt-BR" dirty="0" smtClean="0"/>
              <a:t>= chave MAC para dados servidor – cliente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Tamanho: delimita inicio e fim dos dados</a:t>
            </a:r>
          </a:p>
          <a:p>
            <a:r>
              <a:rPr lang="pt-BR" dirty="0" smtClean="0"/>
              <a:t>Tipo 0 para dados; tipo 1 para encerramento</a:t>
            </a:r>
          </a:p>
          <a:p>
            <a:r>
              <a:rPr lang="pt-BR" dirty="0" smtClean="0"/>
              <a:t>MAC – inclui número de sequência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5013176"/>
            <a:ext cx="5053955" cy="55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276872"/>
            <a:ext cx="60483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pt-BR" sz="2400" dirty="0" smtClean="0"/>
              <a:t>Ataque ao SSL 3.0</a:t>
            </a:r>
          </a:p>
          <a:p>
            <a:pPr lvl="1"/>
            <a:r>
              <a:rPr lang="pt-BR" sz="2000" dirty="0" smtClean="0"/>
              <a:t>POODLE (Padding Oracle On Downgraded Legacy Encryption)</a:t>
            </a:r>
          </a:p>
          <a:p>
            <a:pPr lvl="1"/>
            <a:r>
              <a:rPr lang="pt-BR" sz="2000" dirty="0" smtClean="0"/>
              <a:t>Uma vez invadida a máquina do servidor ou cliente, permite alteração de cookies</a:t>
            </a:r>
          </a:p>
          <a:p>
            <a:pPr lvl="1"/>
            <a:r>
              <a:rPr lang="pt-BR" sz="2000" dirty="0" smtClean="0"/>
              <a:t>Suporte ao SSL 3.0 deve ser removido de clientes e servidores</a:t>
            </a:r>
          </a:p>
          <a:p>
            <a:pPr lvl="1"/>
            <a:r>
              <a:rPr lang="pt-BR" sz="2000" dirty="0" smtClean="0"/>
              <a:t>Problema no protocolo</a:t>
            </a:r>
          </a:p>
          <a:p>
            <a:r>
              <a:rPr lang="pt-BR" sz="2400" dirty="0" smtClean="0"/>
              <a:t>Ataque ao Open SSL</a:t>
            </a:r>
          </a:p>
          <a:p>
            <a:pPr lvl="1"/>
            <a:r>
              <a:rPr lang="pt-BR" sz="2000" dirty="0" smtClean="0"/>
              <a:t>Heartbleed</a:t>
            </a:r>
          </a:p>
          <a:p>
            <a:pPr lvl="2"/>
            <a:r>
              <a:rPr lang="pt-BR" sz="1800" dirty="0" smtClean="0"/>
              <a:t>Causado por atualização chamada </a:t>
            </a:r>
            <a:r>
              <a:rPr lang="pt-BR" sz="1800" i="1" dirty="0" smtClean="0"/>
              <a:t>heardbeat</a:t>
            </a:r>
          </a:p>
          <a:p>
            <a:pPr lvl="2"/>
            <a:r>
              <a:rPr lang="pt-BR" sz="1800" dirty="0" smtClean="0"/>
              <a:t>Mantém viva uma conexão por mais tempo que deveria</a:t>
            </a:r>
          </a:p>
          <a:p>
            <a:pPr lvl="2"/>
            <a:r>
              <a:rPr lang="pt-BR" sz="1800" dirty="0" smtClean="0"/>
              <a:t>Se o servidor fosse invadido, dados sensíveis podem ser capturados</a:t>
            </a:r>
          </a:p>
          <a:p>
            <a:pPr lvl="2"/>
            <a:r>
              <a:rPr lang="pt-BR" sz="1800" dirty="0" smtClean="0"/>
              <a:t>Não é culpa do SSL  e sim do software </a:t>
            </a:r>
            <a:r>
              <a:rPr lang="pt-BR" sz="1800" i="1" dirty="0" smtClean="0"/>
              <a:t>OpenSSL</a:t>
            </a:r>
          </a:p>
          <a:p>
            <a:pPr lvl="3"/>
            <a:r>
              <a:rPr lang="pt-BR" sz="1400" dirty="0" smtClean="0"/>
              <a:t>Usado em servidores Apache, nginx, VPNs, servidores de e-mail, etc</a:t>
            </a:r>
          </a:p>
          <a:p>
            <a:pPr lvl="3"/>
            <a:r>
              <a:rPr lang="pt-BR" sz="1400" dirty="0" smtClean="0"/>
              <a:t>Corrigido na versão 1.0.1g </a:t>
            </a:r>
          </a:p>
          <a:p>
            <a:r>
              <a:rPr lang="pt-BR" sz="2400" dirty="0" smtClean="0"/>
              <a:t>MANTENHA SOFTWARES SEMPRE ATUALIZADOS!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smtClean="0"/>
              <a:t>Transport Layer Security</a:t>
            </a:r>
          </a:p>
          <a:p>
            <a:r>
              <a:rPr lang="pt-BR" dirty="0" smtClean="0"/>
              <a:t>Surgiu em 1999</a:t>
            </a:r>
          </a:p>
          <a:p>
            <a:r>
              <a:rPr lang="pt-BR" dirty="0" smtClean="0"/>
              <a:t>RFC 2246, 5246, 8446 ...</a:t>
            </a:r>
            <a:endParaRPr lang="pt-BR" i="1" dirty="0" smtClean="0"/>
          </a:p>
          <a:p>
            <a:r>
              <a:rPr lang="pt-BR" dirty="0" smtClean="0"/>
              <a:t>Muito semelhante ao SSL</a:t>
            </a:r>
          </a:p>
          <a:p>
            <a:pPr lvl="1"/>
            <a:r>
              <a:rPr lang="pt-BR" dirty="0" smtClean="0"/>
              <a:t>Resolve problemas de segurança do SSL 3.0</a:t>
            </a:r>
          </a:p>
          <a:p>
            <a:pPr lvl="1"/>
            <a:r>
              <a:rPr lang="pt-BR" dirty="0" smtClean="0"/>
              <a:t>Aperfeiçoamento do MAC para HMAC </a:t>
            </a:r>
          </a:p>
          <a:p>
            <a:pPr lvl="1"/>
            <a:r>
              <a:rPr lang="pt-BR" dirty="0" smtClean="0"/>
              <a:t>Hoje tratados como equivalentes</a:t>
            </a:r>
          </a:p>
          <a:p>
            <a:r>
              <a:rPr lang="pt-BR" dirty="0" smtClean="0"/>
              <a:t>Versão atual: 1.2 (1.3 em draft)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0" y="1600200"/>
            <a:ext cx="4355976" cy="4525963"/>
          </a:xfrm>
        </p:spPr>
        <p:txBody>
          <a:bodyPr/>
          <a:lstStyle/>
          <a:p>
            <a:r>
              <a:rPr lang="pt-BR" dirty="0" smtClean="0"/>
              <a:t>Pode usar SSL ou TSL</a:t>
            </a:r>
          </a:p>
          <a:p>
            <a:r>
              <a:rPr lang="pt-BR" dirty="0" smtClean="0"/>
              <a:t>Certificados digitais garantem identidade das </a:t>
            </a:r>
            <a:r>
              <a:rPr lang="pt-BR" dirty="0" smtClean="0"/>
              <a:t>partes</a:t>
            </a:r>
          </a:p>
          <a:p>
            <a:pPr marL="342900" lvl="2" indent="-342900"/>
            <a:r>
              <a:rPr lang="pt-BR" dirty="0" smtClean="0"/>
              <a:t>Flags para evitar </a:t>
            </a:r>
            <a:r>
              <a:rPr lang="pt-BR" dirty="0" smtClean="0"/>
              <a:t>Evita sequestro de sessão (man in the middle)</a:t>
            </a:r>
          </a:p>
          <a:p>
            <a:endParaRPr lang="pt-BR" dirty="0" smtClean="0"/>
          </a:p>
        </p:txBody>
      </p:sp>
      <p:pic>
        <p:nvPicPr>
          <p:cNvPr id="4098" name="Picture 2" descr="HTTPS Browse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1124744"/>
            <a:ext cx="4981575" cy="444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Conexões seguras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Oferecem </a:t>
            </a:r>
          </a:p>
          <a:p>
            <a:pPr lvl="1"/>
            <a:r>
              <a:rPr lang="pt-BR" sz="2400" dirty="0" smtClean="0"/>
              <a:t>Confidencialidade </a:t>
            </a:r>
          </a:p>
          <a:p>
            <a:pPr lvl="2"/>
            <a:r>
              <a:rPr lang="pt-BR" sz="2000" dirty="0" smtClean="0"/>
              <a:t>Ninguem entende a mensagem, só os envolvidos</a:t>
            </a:r>
          </a:p>
          <a:p>
            <a:pPr lvl="1"/>
            <a:r>
              <a:rPr lang="pt-BR" sz="2400" dirty="0" smtClean="0"/>
              <a:t>Integridade </a:t>
            </a:r>
          </a:p>
          <a:p>
            <a:pPr lvl="2"/>
            <a:r>
              <a:rPr lang="pt-BR" sz="2000" dirty="0" smtClean="0"/>
              <a:t>Ninguém consegue adulterar a mensagem</a:t>
            </a:r>
          </a:p>
          <a:p>
            <a:pPr lvl="1"/>
            <a:r>
              <a:rPr lang="pt-BR" sz="2400" dirty="0" smtClean="0"/>
              <a:t>Autenticação </a:t>
            </a:r>
          </a:p>
          <a:p>
            <a:pPr lvl="2"/>
            <a:r>
              <a:rPr lang="pt-BR" sz="2000" dirty="0" smtClean="0"/>
              <a:t>É possível verificar a identidade dos envolvidos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No cookie</a:t>
            </a:r>
          </a:p>
          <a:p>
            <a:pPr lvl="1"/>
            <a:r>
              <a:rPr lang="pt-BR" sz="2000" dirty="0" smtClean="0"/>
              <a:t>Flag </a:t>
            </a:r>
            <a:r>
              <a:rPr lang="pt-BR" sz="2000" i="1" dirty="0" smtClean="0"/>
              <a:t>secure</a:t>
            </a:r>
          </a:p>
          <a:p>
            <a:pPr lvl="2"/>
            <a:r>
              <a:rPr lang="pt-BR" sz="1800" dirty="0" smtClean="0"/>
              <a:t>garante </a:t>
            </a:r>
            <a:r>
              <a:rPr lang="pt-BR" sz="1800" dirty="0" smtClean="0"/>
              <a:t>que os cookies </a:t>
            </a:r>
            <a:r>
              <a:rPr lang="pt-BR" sz="1800" dirty="0" smtClean="0"/>
              <a:t>só podem ser enviados </a:t>
            </a:r>
            <a:r>
              <a:rPr lang="pt-BR" sz="1800" dirty="0" smtClean="0"/>
              <a:t>através de requisições </a:t>
            </a:r>
            <a:r>
              <a:rPr lang="pt-BR" sz="1800" dirty="0" smtClean="0"/>
              <a:t>HTTPS</a:t>
            </a:r>
          </a:p>
          <a:p>
            <a:pPr lvl="3"/>
            <a:r>
              <a:rPr lang="pt-BR" sz="1600" dirty="0" smtClean="0"/>
              <a:t>Se o https estiver desabilitado, não manda cookies</a:t>
            </a:r>
          </a:p>
          <a:p>
            <a:pPr lvl="1"/>
            <a:r>
              <a:rPr lang="pt-BR" sz="2000" dirty="0" smtClean="0"/>
              <a:t>Flag </a:t>
            </a:r>
            <a:r>
              <a:rPr lang="pt-BR" sz="2000" i="1" dirty="0" smtClean="0"/>
              <a:t>HTTPOnly</a:t>
            </a:r>
          </a:p>
          <a:p>
            <a:pPr lvl="2"/>
            <a:r>
              <a:rPr lang="pt-BR" sz="1800" dirty="0" smtClean="0"/>
              <a:t>cookies não </a:t>
            </a:r>
            <a:r>
              <a:rPr lang="pt-BR" sz="1800" dirty="0" smtClean="0"/>
              <a:t>serão manipuláveis por scripts no cliente, como uso de JavaScript</a:t>
            </a:r>
            <a:r>
              <a:rPr lang="pt-BR" sz="1800" dirty="0" smtClean="0"/>
              <a:t>, Flash, Applet, </a:t>
            </a:r>
            <a:r>
              <a:rPr lang="pt-BR" sz="1800" dirty="0" smtClean="0"/>
              <a:t>...</a:t>
            </a:r>
          </a:p>
          <a:p>
            <a:pPr lvl="1"/>
            <a:r>
              <a:rPr lang="pt-BR" sz="2000" dirty="0" smtClean="0"/>
              <a:t>Atributo </a:t>
            </a:r>
            <a:r>
              <a:rPr lang="pt-BR" sz="2000" i="1" dirty="0" smtClean="0"/>
              <a:t>Path</a:t>
            </a:r>
          </a:p>
          <a:p>
            <a:pPr lvl="2"/>
            <a:r>
              <a:rPr lang="pt-BR" sz="1800" dirty="0" smtClean="0"/>
              <a:t>Cookies de aplicações distintas, mesmo que pertençam ao mesmo domínio não podem se enxergar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517232"/>
            <a:ext cx="91440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2"/>
            <a:r>
              <a:rPr lang="pt-BR" dirty="0" smtClean="0"/>
              <a:t>Set-Cookie: &lt;name&gt;=&lt;value&gt;[; &lt;Max-Age&gt;=&lt;age&gt;] [; expires=&lt;date</a:t>
            </a:r>
            <a:r>
              <a:rPr lang="pt-BR" dirty="0" smtClean="0"/>
              <a:t>&gt;] [;domain</a:t>
            </a:r>
            <a:r>
              <a:rPr lang="pt-BR" dirty="0" smtClean="0"/>
              <a:t>=&lt;domain_name&gt;] [; </a:t>
            </a:r>
            <a:r>
              <a:rPr lang="pt-BR" b="1" dirty="0" smtClean="0"/>
              <a:t>path</a:t>
            </a:r>
            <a:r>
              <a:rPr lang="pt-BR" dirty="0" smtClean="0"/>
              <a:t>=&lt;some_path&gt;][; </a:t>
            </a:r>
            <a:r>
              <a:rPr lang="pt-BR" b="1" dirty="0" smtClean="0"/>
              <a:t>secure</a:t>
            </a:r>
            <a:r>
              <a:rPr lang="pt-BR" dirty="0" smtClean="0"/>
              <a:t>][; </a:t>
            </a:r>
            <a:r>
              <a:rPr lang="pt-BR" b="1" dirty="0" smtClean="0"/>
              <a:t>HttpOnly</a:t>
            </a:r>
            <a:r>
              <a:rPr lang="pt-BR" dirty="0" smtClean="0"/>
              <a:t>]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Kurose – cap 8</a:t>
            </a:r>
          </a:p>
          <a:p>
            <a:r>
              <a:rPr lang="pt-BR" sz="2000" dirty="0" smtClean="0">
                <a:hlinkClick r:id="rId2"/>
              </a:rPr>
              <a:t>https://cryptoid.com.br/banco-de-noticias/o-que-e-ssl-tls-e-por-que-e-hora-de-atualizar-para-tls-1-3/</a:t>
            </a:r>
            <a:endParaRPr lang="pt-BR" sz="2000" dirty="0" smtClean="0"/>
          </a:p>
          <a:p>
            <a:r>
              <a:rPr lang="pt-BR" sz="2000" dirty="0" smtClean="0">
                <a:hlinkClick r:id="rId3"/>
              </a:rPr>
              <a:t>https://www.ecommercebrasil.com.br/artigos/seguranca-como-funciona-o-protocolo-ssltls/</a:t>
            </a:r>
            <a:endParaRPr lang="pt-BR" sz="2000" dirty="0" smtClean="0"/>
          </a:p>
          <a:p>
            <a:r>
              <a:rPr lang="pt-BR" sz="2000" dirty="0" smtClean="0">
                <a:hlinkClick r:id="rId4"/>
              </a:rPr>
              <a:t>https://www.ssl.net.br/blog/ssl-ou-tls/</a:t>
            </a:r>
            <a:endParaRPr lang="pt-BR" sz="2000" dirty="0" smtClean="0"/>
          </a:p>
          <a:p>
            <a:r>
              <a:rPr lang="pt-BR" sz="2000" dirty="0" smtClean="0">
                <a:hlinkClick r:id="rId5"/>
              </a:rPr>
              <a:t>https://autrunk.wordpress.com/2016/12/20/cryptography-how-are-rsa-aes-and-sha-different/</a:t>
            </a:r>
            <a:endParaRPr lang="pt-BR" sz="2000" dirty="0" smtClean="0"/>
          </a:p>
          <a:p>
            <a:r>
              <a:rPr lang="pt-BR" sz="2000" dirty="0" smtClean="0">
                <a:hlinkClick r:id="rId6"/>
              </a:rPr>
              <a:t>https://tecnoblog.net/167468/falha-poodle-ssl/</a:t>
            </a:r>
            <a:endParaRPr lang="pt-BR" sz="2000" dirty="0" smtClean="0"/>
          </a:p>
          <a:p>
            <a:r>
              <a:rPr lang="pt-BR" sz="2000" dirty="0" smtClean="0"/>
              <a:t>https://www.us-cert.gov/ncas/alerts/TA14-290A</a:t>
            </a:r>
          </a:p>
          <a:p>
            <a:r>
              <a:rPr lang="pt-BR" sz="2000" dirty="0" smtClean="0">
                <a:hlinkClick r:id="rId7"/>
              </a:rPr>
              <a:t>https://tecnoblog.net/154773/falha-heartbleed-openssl-o-que-e/</a:t>
            </a:r>
            <a:endParaRPr lang="pt-BR" sz="2000" dirty="0" smtClean="0"/>
          </a:p>
          <a:p>
            <a:r>
              <a:rPr lang="pt-BR" sz="2000" dirty="0" smtClean="0">
                <a:hlinkClick r:id="rId8"/>
              </a:rPr>
              <a:t>https://www.boxcryptor.com/en/encryption/</a:t>
            </a:r>
            <a:endParaRPr lang="pt-BR" sz="2000" dirty="0" smtClean="0"/>
          </a:p>
          <a:p>
            <a:r>
              <a:rPr lang="pt-BR" sz="2000" dirty="0" smtClean="0"/>
              <a:t>https://symbiosisonlinepublishing.com/computer-science-technology/computerscience-information-technology32.php</a:t>
            </a:r>
          </a:p>
          <a:p>
            <a:r>
              <a:rPr lang="pt-BR" sz="2000" dirty="0" smtClean="0"/>
              <a:t>https://www.secnet.com.br/blog/diferenca-entre-ssl-e-tls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Encriptação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Garante </a:t>
            </a:r>
            <a:r>
              <a:rPr lang="pt-BR" b="1" dirty="0" smtClean="0"/>
              <a:t>confidencialidade e autenticação</a:t>
            </a:r>
          </a:p>
          <a:p>
            <a:r>
              <a:rPr lang="pt-BR" dirty="0" smtClean="0"/>
              <a:t>Simétrica (secret key)</a:t>
            </a:r>
          </a:p>
          <a:p>
            <a:pPr lvl="1"/>
            <a:r>
              <a:rPr lang="pt-BR" dirty="0" smtClean="0"/>
              <a:t>A chave que cifra é a mesma que decifra</a:t>
            </a:r>
          </a:p>
          <a:p>
            <a:pPr lvl="1"/>
            <a:r>
              <a:rPr lang="pt-BR" dirty="0" smtClean="0"/>
              <a:t>Usada em uma sessão em andamento</a:t>
            </a:r>
          </a:p>
          <a:p>
            <a:pPr lvl="1"/>
            <a:r>
              <a:rPr lang="pt-BR" dirty="0" smtClean="0"/>
              <a:t>Algoritmo mais simples e rápido</a:t>
            </a:r>
          </a:p>
          <a:p>
            <a:pPr lvl="1"/>
            <a:r>
              <a:rPr lang="pt-BR" dirty="0" smtClean="0"/>
              <a:t>Ex: algoritmo AES, DES, 3DES, ...</a:t>
            </a:r>
          </a:p>
          <a:p>
            <a:r>
              <a:rPr lang="pt-BR" dirty="0" smtClean="0"/>
              <a:t>Assimétrica (public key)</a:t>
            </a:r>
          </a:p>
          <a:p>
            <a:pPr lvl="1"/>
            <a:r>
              <a:rPr lang="pt-BR" dirty="0" smtClean="0"/>
              <a:t>Chave pública cifra</a:t>
            </a:r>
          </a:p>
          <a:p>
            <a:pPr lvl="1"/>
            <a:r>
              <a:rPr lang="pt-BR" dirty="0" smtClean="0"/>
              <a:t>Chave privada decifra</a:t>
            </a:r>
          </a:p>
          <a:p>
            <a:pPr lvl="1"/>
            <a:r>
              <a:rPr lang="pt-BR" dirty="0" smtClean="0"/>
              <a:t>Usada para iniciar sessões</a:t>
            </a:r>
          </a:p>
          <a:p>
            <a:pPr lvl="1"/>
            <a:r>
              <a:rPr lang="pt-BR" dirty="0" smtClean="0"/>
              <a:t>Algoritmo mais complexo e lento</a:t>
            </a:r>
          </a:p>
          <a:p>
            <a:pPr lvl="1"/>
            <a:r>
              <a:rPr lang="pt-BR" dirty="0" smtClean="0"/>
              <a:t>Ex: algoritmo RSA, DSA, Diffie-Helman</a:t>
            </a:r>
          </a:p>
          <a:p>
            <a:r>
              <a:rPr lang="pt-BR" dirty="0" smtClean="0"/>
              <a:t>Solução: usar os dois!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Encriptação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5184576" cy="4525963"/>
          </a:xfrm>
        </p:spPr>
        <p:txBody>
          <a:bodyPr/>
          <a:lstStyle/>
          <a:p>
            <a:r>
              <a:rPr lang="pt-BR" dirty="0" smtClean="0"/>
              <a:t>Chave pública</a:t>
            </a:r>
          </a:p>
          <a:p>
            <a:pPr lvl="1"/>
            <a:r>
              <a:rPr lang="pt-BR" dirty="0" smtClean="0"/>
              <a:t>Disponível para remetentes (cliente)</a:t>
            </a:r>
          </a:p>
          <a:p>
            <a:pPr lvl="1"/>
            <a:r>
              <a:rPr lang="pt-BR" dirty="0" smtClean="0"/>
              <a:t>Diz como você pode “depositar” as suas mensagens</a:t>
            </a:r>
          </a:p>
          <a:p>
            <a:pPr lvl="2"/>
            <a:r>
              <a:rPr lang="pt-BR" dirty="0" smtClean="0"/>
              <a:t>Você pode pôr a carta na caixa sem precisar abrir</a:t>
            </a:r>
          </a:p>
          <a:p>
            <a:pPr lvl="1"/>
            <a:r>
              <a:rPr lang="pt-BR" dirty="0" smtClean="0"/>
              <a:t>Mensagem cifrada com a chave pública</a:t>
            </a:r>
          </a:p>
          <a:p>
            <a:pPr lvl="1"/>
            <a:endParaRPr lang="pt-BR" dirty="0"/>
          </a:p>
        </p:txBody>
      </p:sp>
      <p:pic>
        <p:nvPicPr>
          <p:cNvPr id="4098" name="Picture 2" descr="Resultado de imagem para caixa de correi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1025" y="2348880"/>
            <a:ext cx="3212975" cy="3212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Encriptação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r>
              <a:rPr lang="pt-BR" dirty="0" smtClean="0"/>
              <a:t>Chave privada</a:t>
            </a:r>
          </a:p>
          <a:p>
            <a:pPr lvl="1"/>
            <a:r>
              <a:rPr lang="pt-BR" dirty="0" smtClean="0"/>
              <a:t>“Chave que abre a caixa”</a:t>
            </a:r>
          </a:p>
          <a:p>
            <a:pPr lvl="1"/>
            <a:r>
              <a:rPr lang="pt-BR" dirty="0" smtClean="0"/>
              <a:t>Só o destinatário (servidor) tem</a:t>
            </a:r>
          </a:p>
          <a:p>
            <a:pPr lvl="2"/>
            <a:r>
              <a:rPr lang="pt-BR" dirty="0" smtClean="0"/>
              <a:t>Nunca sai do servidor</a:t>
            </a:r>
          </a:p>
          <a:p>
            <a:pPr lvl="1"/>
            <a:r>
              <a:rPr lang="pt-BR" dirty="0" smtClean="0"/>
              <a:t>Decifra mensagens cifradas com a chave pública</a:t>
            </a:r>
            <a:endParaRPr lang="pt-BR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276872"/>
            <a:ext cx="44291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 que transforma um conjunto de bytes em outro “mascarado”</a:t>
            </a:r>
          </a:p>
          <a:p>
            <a:pPr lvl="1"/>
            <a:r>
              <a:rPr lang="pt-BR" dirty="0" smtClean="0"/>
              <a:t>Tem que ser único no mundo!</a:t>
            </a:r>
          </a:p>
          <a:p>
            <a:r>
              <a:rPr lang="pt-BR" dirty="0" smtClean="0"/>
              <a:t>Requer uma chave</a:t>
            </a:r>
          </a:p>
          <a:p>
            <a:pPr lvl="1"/>
            <a:r>
              <a:rPr lang="pt-BR" dirty="0" smtClean="0"/>
              <a:t>Quanto maior, mais garantida a unicidade</a:t>
            </a:r>
          </a:p>
          <a:p>
            <a:r>
              <a:rPr lang="pt-BR" dirty="0" smtClean="0"/>
              <a:t>Hash serve para </a:t>
            </a:r>
            <a:r>
              <a:rPr lang="pt-BR" b="1" dirty="0" smtClean="0"/>
              <a:t>verificar integridade </a:t>
            </a:r>
            <a:r>
              <a:rPr lang="pt-BR" dirty="0" smtClean="0"/>
              <a:t>dos dados</a:t>
            </a:r>
          </a:p>
          <a:p>
            <a:r>
              <a:rPr lang="pt-BR" dirty="0" smtClean="0"/>
              <a:t>Transformação apenas em um sentido</a:t>
            </a:r>
          </a:p>
          <a:p>
            <a:pPr lvl="1"/>
            <a:r>
              <a:rPr lang="pt-BR" sz="2600" dirty="0" smtClean="0"/>
              <a:t>Não se decifra hash!</a:t>
            </a:r>
          </a:p>
          <a:p>
            <a:r>
              <a:rPr lang="pt-BR" sz="3000" dirty="0" smtClean="0"/>
              <a:t>Ex: MD5, SHA, SHA-256...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Certificados Digitais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pt-BR" dirty="0" smtClean="0"/>
              <a:t>Fornecidos por Autoridade Certificadora (AC)</a:t>
            </a:r>
          </a:p>
          <a:p>
            <a:pPr lvl="1"/>
            <a:r>
              <a:rPr lang="pt-BR" dirty="0" smtClean="0"/>
              <a:t>COMODO, Symantec, Thawte, GeoTrust, DigiCert...</a:t>
            </a:r>
          </a:p>
          <a:p>
            <a:pPr lvl="1"/>
            <a:r>
              <a:rPr lang="pt-BR" dirty="0" smtClean="0"/>
              <a:t>No Brasil, homologadas pelo Instituto Nacional de Tecnologia da Informação – ITI</a:t>
            </a:r>
          </a:p>
          <a:p>
            <a:r>
              <a:rPr lang="pt-BR" dirty="0" smtClean="0"/>
              <a:t>Contém </a:t>
            </a:r>
          </a:p>
          <a:p>
            <a:pPr lvl="1"/>
            <a:r>
              <a:rPr lang="pt-BR" dirty="0" smtClean="0"/>
              <a:t>informações da empresa</a:t>
            </a:r>
          </a:p>
          <a:p>
            <a:pPr lvl="1"/>
            <a:r>
              <a:rPr lang="pt-BR" dirty="0" smtClean="0"/>
              <a:t>chave pública</a:t>
            </a:r>
          </a:p>
          <a:p>
            <a:pPr lvl="1"/>
            <a:r>
              <a:rPr lang="pt-BR" dirty="0" smtClean="0"/>
              <a:t>versão do protocolo</a:t>
            </a:r>
          </a:p>
          <a:p>
            <a:pPr lvl="1"/>
            <a:r>
              <a:rPr lang="pt-BR" dirty="0" smtClean="0"/>
              <a:t>Nome da AC</a:t>
            </a:r>
          </a:p>
          <a:p>
            <a:pPr lvl="1"/>
            <a:r>
              <a:rPr lang="pt-BR" dirty="0" smtClean="0"/>
              <a:t>Validade</a:t>
            </a:r>
          </a:p>
          <a:p>
            <a:pPr lvl="1"/>
            <a:r>
              <a:rPr lang="pt-BR" dirty="0" smtClean="0"/>
              <a:t>Algoritmo de </a:t>
            </a:r>
            <a:r>
              <a:rPr lang="pt-BR" i="1" dirty="0" smtClean="0"/>
              <a:t>hash</a:t>
            </a:r>
            <a:endParaRPr lang="pt-BR" sz="2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Certificados Digitais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052736"/>
            <a:ext cx="5924550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5913" y="661988"/>
            <a:ext cx="59721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6284</TotalTime>
  <Words>781</Words>
  <Application>Microsoft Office PowerPoint</Application>
  <PresentationFormat>On-screen Show (4:3)</PresentationFormat>
  <Paragraphs>139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Tema do Office</vt:lpstr>
      <vt:lpstr>Custom Design</vt:lpstr>
      <vt:lpstr>Slide 1</vt:lpstr>
      <vt:lpstr>Conexões seguras</vt:lpstr>
      <vt:lpstr>Encriptação</vt:lpstr>
      <vt:lpstr>Encriptação</vt:lpstr>
      <vt:lpstr>Encriptação</vt:lpstr>
      <vt:lpstr>Hash</vt:lpstr>
      <vt:lpstr>Certificados Digitais</vt:lpstr>
      <vt:lpstr>Certificados Digitais</vt:lpstr>
      <vt:lpstr>Slide 9</vt:lpstr>
      <vt:lpstr>Slide 10</vt:lpstr>
      <vt:lpstr>Analisando segurança de servidores</vt:lpstr>
      <vt:lpstr>SSL</vt:lpstr>
      <vt:lpstr>SSL</vt:lpstr>
      <vt:lpstr>SSL</vt:lpstr>
      <vt:lpstr>SSL</vt:lpstr>
      <vt:lpstr>SSL</vt:lpstr>
      <vt:lpstr>SSL</vt:lpstr>
      <vt:lpstr>TLS</vt:lpstr>
      <vt:lpstr>HTTPS</vt:lpstr>
      <vt:lpstr>HTTPS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179</cp:revision>
  <dcterms:created xsi:type="dcterms:W3CDTF">2011-01-18T08:59:35Z</dcterms:created>
  <dcterms:modified xsi:type="dcterms:W3CDTF">2019-02-27T13:49:33Z</dcterms:modified>
</cp:coreProperties>
</file>