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9"/>
  </p:notesMasterIdLst>
  <p:sldIdLst>
    <p:sldId id="264" r:id="rId3"/>
    <p:sldId id="305" r:id="rId4"/>
    <p:sldId id="306" r:id="rId5"/>
    <p:sldId id="307" r:id="rId6"/>
    <p:sldId id="308" r:id="rId7"/>
    <p:sldId id="309" r:id="rId8"/>
    <p:sldId id="310" r:id="rId9"/>
    <p:sldId id="328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9" r:id="rId24"/>
    <p:sldId id="324" r:id="rId25"/>
    <p:sldId id="325" r:id="rId26"/>
    <p:sldId id="326" r:id="rId27"/>
    <p:sldId id="327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>
        <p:scale>
          <a:sx n="75" d="100"/>
          <a:sy n="75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AE567-E4D9-4421-B9E7-8C7F16C171FA}" type="datetimeFigureOut">
              <a:rPr lang="pt-BR" smtClean="0"/>
              <a:pPr/>
              <a:t>13/03/2019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6E039-2B9B-4CBB-A401-984C6309B11C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A462AC-DE0D-4850-9506-DD2877C08D0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13/03/2019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13/03/2019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13/03/2019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13/03/2019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13/03/2019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13/03/2019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 descr="Imagem relacionad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-459432"/>
            <a:ext cx="7560840" cy="2621092"/>
          </a:xfrm>
          <a:prstGeom prst="rect">
            <a:avLst/>
          </a:prstGeom>
          <a:noFill/>
        </p:spPr>
      </p:pic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13/03/2019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13/03/2019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13/03/2019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13/03/2019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13/03/2019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13/03/2019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13/03/2019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13/03/2019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74" r:id="rId3"/>
    <p:sldLayoutId id="214748367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13/03/2019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 descr="Imagem relacionada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804248" y="6165304"/>
            <a:ext cx="2088232" cy="72392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0" y="4293096"/>
            <a:ext cx="7670800" cy="430212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13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março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2019</a:t>
            </a:r>
            <a:endParaRPr lang="pt-BR" sz="2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4925" y="2795092"/>
            <a:ext cx="9144000" cy="1384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 	 Email e DNS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	 Nivia Cruz Quental, Dra</a:t>
            </a:r>
          </a:p>
        </p:txBody>
      </p:sp>
      <p:pic>
        <p:nvPicPr>
          <p:cNvPr id="4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08920"/>
            <a:ext cx="1597025" cy="14478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POP3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491"/>
            <a:ext cx="8229600" cy="4525963"/>
          </a:xfrm>
        </p:spPr>
        <p:txBody>
          <a:bodyPr/>
          <a:lstStyle/>
          <a:p>
            <a:r>
              <a:rPr lang="pt-BR" sz="2800" dirty="0" smtClean="0"/>
              <a:t>Fase de autorização</a:t>
            </a:r>
          </a:p>
          <a:p>
            <a:pPr lvl="1"/>
            <a:r>
              <a:rPr lang="pt-BR" sz="2400" dirty="0" smtClean="0"/>
              <a:t> comandos do cliente:</a:t>
            </a:r>
          </a:p>
          <a:p>
            <a:pPr lvl="2"/>
            <a:r>
              <a:rPr lang="pt-BR" sz="2000" dirty="0" smtClean="0"/>
              <a:t> </a:t>
            </a:r>
            <a:r>
              <a:rPr lang="pt-BR" sz="2000" b="1" dirty="0" smtClean="0"/>
              <a:t>user: username</a:t>
            </a:r>
          </a:p>
          <a:p>
            <a:pPr lvl="2"/>
            <a:r>
              <a:rPr lang="pt-BR" sz="2000" dirty="0" smtClean="0"/>
              <a:t> </a:t>
            </a:r>
            <a:r>
              <a:rPr lang="pt-BR" sz="2000" b="1" dirty="0" smtClean="0"/>
              <a:t>pass: password</a:t>
            </a:r>
          </a:p>
          <a:p>
            <a:pPr lvl="1"/>
            <a:r>
              <a:rPr lang="pt-BR" sz="2400" dirty="0" smtClean="0"/>
              <a:t> respostas do servidor</a:t>
            </a:r>
          </a:p>
          <a:p>
            <a:pPr lvl="2"/>
            <a:r>
              <a:rPr lang="pt-BR" sz="2000" dirty="0" smtClean="0"/>
              <a:t> </a:t>
            </a:r>
            <a:r>
              <a:rPr lang="pt-BR" sz="2000" b="1" dirty="0" smtClean="0"/>
              <a:t>+OK</a:t>
            </a:r>
          </a:p>
          <a:p>
            <a:pPr lvl="2"/>
            <a:r>
              <a:rPr lang="pt-BR" sz="2000" dirty="0" smtClean="0"/>
              <a:t> </a:t>
            </a:r>
            <a:r>
              <a:rPr lang="pt-BR" sz="2000" b="1" dirty="0" smtClean="0"/>
              <a:t>-ERR</a:t>
            </a:r>
          </a:p>
          <a:p>
            <a:r>
              <a:rPr lang="pt-BR" sz="2800" dirty="0" smtClean="0"/>
              <a:t>Fase de transação, cliente: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b="1" dirty="0" smtClean="0"/>
              <a:t>list: lista números de msgs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b="1" dirty="0" smtClean="0"/>
              <a:t>retr: recupera msg pelo </a:t>
            </a:r>
            <a:r>
              <a:rPr lang="pt-BR" sz="2400" dirty="0" smtClean="0"/>
              <a:t>número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b="1" dirty="0" smtClean="0"/>
              <a:t>dele: deleta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b="1" dirty="0" smtClean="0"/>
              <a:t>quit</a:t>
            </a:r>
            <a:endParaRPr lang="pt-BR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POP3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RFC 1939</a:t>
            </a:r>
          </a:p>
          <a:p>
            <a:r>
              <a:rPr lang="pt-BR" dirty="0" smtClean="0"/>
              <a:t>Porta 110</a:t>
            </a:r>
          </a:p>
          <a:p>
            <a:r>
              <a:rPr lang="pt-BR" dirty="0" smtClean="0"/>
              <a:t>Após enviar lista de mensagens, elas são deletadas no servidor</a:t>
            </a:r>
          </a:p>
          <a:p>
            <a:r>
              <a:rPr lang="pt-BR" dirty="0" smtClean="0"/>
              <a:t>Stateless</a:t>
            </a:r>
          </a:p>
          <a:p>
            <a:pPr lvl="1"/>
            <a:r>
              <a:rPr lang="pt-BR" dirty="0" smtClean="0"/>
              <a:t>Após fim da sessão, servidor não guarda nenhuma preferência do usuário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IMAP (Internet Mail Access Protocol – RFC 2060)</a:t>
            </a:r>
          </a:p>
          <a:p>
            <a:pPr lvl="1"/>
            <a:r>
              <a:rPr lang="pt-BR" dirty="0" smtClean="0"/>
              <a:t> Mantém todas as msgs em um lugar: no servidor</a:t>
            </a:r>
          </a:p>
          <a:p>
            <a:pPr lvl="1"/>
            <a:r>
              <a:rPr lang="pt-BR" dirty="0" smtClean="0"/>
              <a:t> Permite usuários organizarem mensagens em pastas</a:t>
            </a:r>
          </a:p>
          <a:p>
            <a:pPr lvl="1"/>
            <a:r>
              <a:rPr lang="pt-BR" dirty="0" smtClean="0"/>
              <a:t>Mantém “estado” do usuário através de sessões:</a:t>
            </a:r>
          </a:p>
          <a:p>
            <a:pPr lvl="1"/>
            <a:r>
              <a:rPr lang="pt-BR" dirty="0" smtClean="0"/>
              <a:t> Nome de pastas e mapeamento entre Ids de msgs e nome de pasta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Estados</a:t>
            </a:r>
          </a:p>
          <a:p>
            <a:pPr lvl="1"/>
            <a:r>
              <a:rPr lang="pt-BR" sz="2400" dirty="0" smtClean="0"/>
              <a:t>Não autenticado</a:t>
            </a:r>
          </a:p>
          <a:p>
            <a:pPr lvl="2"/>
            <a:r>
              <a:rPr lang="pt-BR" sz="2000" dirty="0" smtClean="0"/>
              <a:t>Deve fornecer login e senha</a:t>
            </a:r>
          </a:p>
          <a:p>
            <a:pPr lvl="1"/>
            <a:r>
              <a:rPr lang="pt-BR" sz="2400" dirty="0" smtClean="0"/>
              <a:t>Autenticado</a:t>
            </a:r>
          </a:p>
          <a:p>
            <a:pPr lvl="2"/>
            <a:r>
              <a:rPr lang="pt-BR" sz="2000" dirty="0" smtClean="0"/>
              <a:t>Deve escolher uma pasta para listar mensagens</a:t>
            </a:r>
          </a:p>
          <a:p>
            <a:pPr lvl="1"/>
            <a:r>
              <a:rPr lang="pt-BR" sz="2400" dirty="0" smtClean="0"/>
              <a:t>Selecionado</a:t>
            </a:r>
          </a:p>
          <a:p>
            <a:pPr lvl="2"/>
            <a:r>
              <a:rPr lang="pt-BR" sz="2000" dirty="0" smtClean="0"/>
              <a:t>Pode mandar comandos de alterar, mover, apagar,...</a:t>
            </a:r>
          </a:p>
          <a:p>
            <a:pPr lvl="1"/>
            <a:r>
              <a:rPr lang="pt-BR" sz="2400" dirty="0" smtClean="0"/>
              <a:t>Logout </a:t>
            </a:r>
          </a:p>
          <a:p>
            <a:pPr lvl="2"/>
            <a:r>
              <a:rPr lang="pt-BR" sz="2000" dirty="0" smtClean="0"/>
              <a:t>Para encerrar</a:t>
            </a:r>
          </a:p>
          <a:p>
            <a:r>
              <a:rPr lang="pt-BR" sz="2800" dirty="0" smtClean="0"/>
              <a:t>Comandos organizados por estado </a:t>
            </a:r>
          </a:p>
          <a:p>
            <a:pPr lvl="1"/>
            <a:r>
              <a:rPr lang="pt-BR" sz="2400" dirty="0" smtClean="0"/>
              <a:t>Ver RFC</a:t>
            </a:r>
            <a:endParaRPr lang="pt-BR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Http-Webmail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 de email é o browser</a:t>
            </a:r>
          </a:p>
          <a:p>
            <a:pPr lvl="1"/>
            <a:r>
              <a:rPr lang="pt-BR" dirty="0" smtClean="0"/>
              <a:t>Porta 80 e 443 mesmo!</a:t>
            </a:r>
          </a:p>
          <a:p>
            <a:r>
              <a:rPr lang="pt-BR" dirty="0" smtClean="0"/>
              <a:t>Leitura com GET</a:t>
            </a:r>
          </a:p>
          <a:p>
            <a:r>
              <a:rPr lang="pt-BR" dirty="0" smtClean="0"/>
              <a:t>Envio com POST</a:t>
            </a:r>
          </a:p>
          <a:p>
            <a:r>
              <a:rPr lang="pt-BR" dirty="0" smtClean="0"/>
              <a:t>Mais populares atualmente</a:t>
            </a:r>
          </a:p>
          <a:p>
            <a:r>
              <a:rPr lang="pt-BR" dirty="0" smtClean="0"/>
              <a:t>Teste um envio com o inspetor do Chrome aberto (F12)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Domain Name System</a:t>
            </a:r>
          </a:p>
          <a:p>
            <a:r>
              <a:rPr lang="pt-BR" dirty="0" smtClean="0"/>
              <a:t>RFC 1034, RFC 1035 e outras</a:t>
            </a:r>
          </a:p>
          <a:p>
            <a:r>
              <a:rPr lang="pt-BR" dirty="0" smtClean="0"/>
              <a:t>Porta 53, sobre UDP</a:t>
            </a:r>
          </a:p>
          <a:p>
            <a:r>
              <a:rPr lang="pt-BR" dirty="0" smtClean="0"/>
              <a:t>Base de dados distribuída</a:t>
            </a:r>
          </a:p>
          <a:p>
            <a:r>
              <a:rPr lang="pt-BR" dirty="0" smtClean="0"/>
              <a:t>Hierárquica, com muitos servidores de nome</a:t>
            </a:r>
          </a:p>
          <a:p>
            <a:r>
              <a:rPr lang="pt-BR" dirty="0" smtClean="0"/>
              <a:t>Permite hosts e servidores de nome se comunicarem para resolução de endereços (tradução endereço/nome)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Serviços</a:t>
            </a:r>
          </a:p>
          <a:p>
            <a:pPr lvl="1"/>
            <a:r>
              <a:rPr lang="pt-BR" dirty="0" smtClean="0"/>
              <a:t> Tradução do nome do host - endereço IP</a:t>
            </a:r>
          </a:p>
          <a:p>
            <a:pPr lvl="1"/>
            <a:r>
              <a:rPr lang="pt-BR" dirty="0" smtClean="0"/>
              <a:t> Host aliasing</a:t>
            </a:r>
          </a:p>
          <a:p>
            <a:pPr lvl="2"/>
            <a:r>
              <a:rPr lang="pt-BR" dirty="0" smtClean="0"/>
              <a:t> Nome canônico e alternativo</a:t>
            </a:r>
          </a:p>
          <a:p>
            <a:pPr lvl="1"/>
            <a:r>
              <a:rPr lang="pt-BR" dirty="0" smtClean="0"/>
              <a:t> Mail server aliasing</a:t>
            </a:r>
          </a:p>
          <a:p>
            <a:pPr lvl="1"/>
            <a:r>
              <a:rPr lang="pt-BR" dirty="0" smtClean="0"/>
              <a:t> Distribuição de carga</a:t>
            </a:r>
          </a:p>
          <a:p>
            <a:pPr lvl="1"/>
            <a:r>
              <a:rPr lang="pt-BR" dirty="0" smtClean="0"/>
              <a:t> Replicação de servidores: </a:t>
            </a:r>
          </a:p>
          <a:p>
            <a:pPr lvl="2"/>
            <a:r>
              <a:rPr lang="pt-BR" dirty="0" smtClean="0"/>
              <a:t>conjunto de endereços IP para um nome canônico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Hierarquia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3286124"/>
            <a:ext cx="70104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Hierarquia</a:t>
            </a:r>
          </a:p>
          <a:p>
            <a:pPr lvl="1"/>
            <a:r>
              <a:rPr lang="pt-BR" sz="2400" dirty="0" smtClean="0"/>
              <a:t>Servidor local</a:t>
            </a:r>
          </a:p>
          <a:p>
            <a:pPr lvl="2"/>
            <a:r>
              <a:rPr lang="pt-BR" sz="2000" dirty="0" smtClean="0"/>
              <a:t>Aquele que você configura</a:t>
            </a:r>
          </a:p>
          <a:p>
            <a:pPr lvl="2"/>
            <a:r>
              <a:rPr lang="pt-BR" sz="2000" dirty="0" smtClean="0"/>
              <a:t>Funciona como proxy para os servidores raiz</a:t>
            </a:r>
          </a:p>
          <a:p>
            <a:pPr lvl="1"/>
            <a:r>
              <a:rPr lang="pt-BR" sz="2400" dirty="0" smtClean="0"/>
              <a:t>Servidores raiz</a:t>
            </a:r>
          </a:p>
          <a:p>
            <a:pPr lvl="2"/>
            <a:r>
              <a:rPr lang="pt-BR" sz="2000" dirty="0" smtClean="0"/>
              <a:t>Contactado pelo DNS da rede local</a:t>
            </a:r>
          </a:p>
          <a:p>
            <a:pPr lvl="2"/>
            <a:r>
              <a:rPr lang="pt-BR" sz="2000" dirty="0" smtClean="0"/>
              <a:t>Guarda cache de mapeamentos</a:t>
            </a:r>
          </a:p>
          <a:p>
            <a:pPr lvl="1"/>
            <a:r>
              <a:rPr lang="pt-BR" sz="2400" dirty="0" smtClean="0"/>
              <a:t>Servidores Top-level domain (TLD)</a:t>
            </a:r>
          </a:p>
          <a:p>
            <a:pPr lvl="2"/>
            <a:r>
              <a:rPr lang="pt-BR" sz="2000" dirty="0" smtClean="0"/>
              <a:t>responsáveis por com, org, net, edu, etc, e todos os domínios de topo dos países br, uk, fr, ca, jp …</a:t>
            </a:r>
          </a:p>
          <a:p>
            <a:pPr lvl="1"/>
            <a:r>
              <a:rPr lang="pt-BR" sz="2400" dirty="0" smtClean="0"/>
              <a:t>Servidores DNS autorizados</a:t>
            </a:r>
          </a:p>
          <a:p>
            <a:pPr lvl="2"/>
            <a:r>
              <a:rPr lang="pt-BR" sz="2000" dirty="0" smtClean="0"/>
              <a:t>Provê mapeamento propriamente dito</a:t>
            </a:r>
            <a:endParaRPr lang="pt-B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0" y="1142984"/>
            <a:ext cx="38100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1443E-6 L -0.59809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E-mail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/>
          <a:lstStyle/>
          <a:p>
            <a:r>
              <a:rPr lang="pt-BR" dirty="0" smtClean="0"/>
              <a:t>Busca interativa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560" y="2266972"/>
            <a:ext cx="39052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686" y="2357430"/>
            <a:ext cx="44767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143504" y="1617681"/>
            <a:ext cx="36861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Busca recursiva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37609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Registros</a:t>
            </a:r>
            <a:br>
              <a:rPr lang="pt-BR" dirty="0" smtClean="0"/>
            </a:br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 Tipo=A</a:t>
            </a:r>
          </a:p>
          <a:p>
            <a:pPr lvl="1"/>
            <a:r>
              <a:rPr lang="pt-BR" sz="2000" dirty="0" smtClean="0"/>
              <a:t>nome é hostname</a:t>
            </a:r>
          </a:p>
          <a:p>
            <a:pPr lvl="1"/>
            <a:r>
              <a:rPr lang="pt-BR" sz="2000" dirty="0" smtClean="0"/>
              <a:t>valor é endereço IP</a:t>
            </a:r>
          </a:p>
          <a:p>
            <a:r>
              <a:rPr lang="pt-BR" sz="2400" dirty="0" smtClean="0"/>
              <a:t>Tipo=NS</a:t>
            </a:r>
          </a:p>
          <a:p>
            <a:pPr lvl="1"/>
            <a:r>
              <a:rPr lang="pt-BR" sz="2000" dirty="0" smtClean="0"/>
              <a:t>nome é domínio (e.g.foo.com)</a:t>
            </a:r>
          </a:p>
          <a:p>
            <a:pPr lvl="1"/>
            <a:r>
              <a:rPr lang="pt-BR" sz="2000" dirty="0" smtClean="0"/>
              <a:t>valor é hostname do servidor de nome autorizado para este domínio</a:t>
            </a:r>
          </a:p>
          <a:p>
            <a:r>
              <a:rPr lang="pt-BR" sz="2400" dirty="0" smtClean="0"/>
              <a:t>Tipo=CNAME</a:t>
            </a:r>
          </a:p>
          <a:p>
            <a:pPr lvl="1"/>
            <a:r>
              <a:rPr lang="pt-BR" sz="2000" dirty="0" smtClean="0"/>
              <a:t>name é “nome alternativo” para algum nome canônico (o real)</a:t>
            </a:r>
          </a:p>
          <a:p>
            <a:pPr lvl="2"/>
            <a:r>
              <a:rPr lang="pt-BR" sz="1800" dirty="0" smtClean="0"/>
              <a:t>www.ibm.com é na realidade servereast.backup2.ibm.com</a:t>
            </a:r>
          </a:p>
          <a:p>
            <a:pPr lvl="1"/>
            <a:r>
              <a:rPr lang="pt-BR" sz="2000" dirty="0" smtClean="0"/>
              <a:t>valor é o nome canônico</a:t>
            </a:r>
          </a:p>
          <a:p>
            <a:r>
              <a:rPr lang="pt-BR" sz="2400" dirty="0" smtClean="0"/>
              <a:t>Tipo=MX</a:t>
            </a:r>
          </a:p>
          <a:p>
            <a:pPr lvl="1"/>
            <a:r>
              <a:rPr lang="pt-BR" sz="2000" dirty="0" smtClean="0"/>
              <a:t>valor é nome do servidor de email</a:t>
            </a:r>
          </a:p>
          <a:p>
            <a:pPr lvl="1"/>
            <a:r>
              <a:rPr lang="pt-BR" sz="2000" dirty="0" smtClean="0"/>
              <a:t>email associado com nome</a:t>
            </a:r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2071678"/>
            <a:ext cx="41624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ular Callout 4"/>
          <p:cNvSpPr/>
          <p:nvPr/>
        </p:nvSpPr>
        <p:spPr>
          <a:xfrm>
            <a:off x="6357950" y="2643182"/>
            <a:ext cx="2000264" cy="857256"/>
          </a:xfrm>
          <a:prstGeom prst="wedgeRectCallout">
            <a:avLst>
              <a:gd name="adj1" fmla="val 20746"/>
              <a:gd name="adj2" fmla="val -79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Tempo de vida até remover do cache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Registros 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Outros tipos</a:t>
            </a:r>
          </a:p>
          <a:p>
            <a:pPr lvl="1"/>
            <a:r>
              <a:rPr lang="pt-BR" dirty="0" smtClean="0"/>
              <a:t>https://en.wikipedia.org/wiki/List_of_DNS_record_types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525963"/>
          </a:xfrm>
          <a:solidFill>
            <a:schemeClr val="bg1"/>
          </a:solidFill>
        </p:spPr>
        <p:txBody>
          <a:bodyPr/>
          <a:lstStyle/>
          <a:p>
            <a:r>
              <a:rPr lang="pt-BR" dirty="0" smtClean="0"/>
              <a:t>Consulta e resposta com mesmo formato</a:t>
            </a:r>
            <a:endParaRPr lang="pt-BR" dirty="0"/>
          </a:p>
        </p:txBody>
      </p:sp>
      <p:sp>
        <p:nvSpPr>
          <p:cNvPr id="6" name="Rectangular Callout 5"/>
          <p:cNvSpPr/>
          <p:nvPr/>
        </p:nvSpPr>
        <p:spPr>
          <a:xfrm>
            <a:off x="7000860" y="1428736"/>
            <a:ext cx="2143140" cy="1357322"/>
          </a:xfrm>
          <a:prstGeom prst="wedgeRectCallout">
            <a:avLst>
              <a:gd name="adj1" fmla="val -81967"/>
              <a:gd name="adj2" fmla="val 5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query ou reply</a:t>
            </a:r>
          </a:p>
          <a:p>
            <a:r>
              <a:rPr lang="pt-BR" dirty="0" smtClean="0"/>
              <a:t> recursão desejada</a:t>
            </a:r>
          </a:p>
          <a:p>
            <a:r>
              <a:rPr lang="pt-BR" dirty="0" smtClean="0"/>
              <a:t> recursão disponível</a:t>
            </a:r>
          </a:p>
          <a:p>
            <a:r>
              <a:rPr lang="pt-BR" dirty="0" smtClean="0"/>
              <a:t> reply é de servidor</a:t>
            </a:r>
          </a:p>
          <a:p>
            <a:r>
              <a:rPr lang="pt-BR" dirty="0" smtClean="0"/>
              <a:t>“autorizado”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786082"/>
            <a:ext cx="8182195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ular Callout 7"/>
          <p:cNvSpPr/>
          <p:nvPr/>
        </p:nvSpPr>
        <p:spPr>
          <a:xfrm>
            <a:off x="0" y="1571612"/>
            <a:ext cx="1714480" cy="1571636"/>
          </a:xfrm>
          <a:prstGeom prst="wedgeRectCallout">
            <a:avLst>
              <a:gd name="adj1" fmla="val 193299"/>
              <a:gd name="adj2" fmla="val 22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identificação: # de 16 bit</a:t>
            </a:r>
          </a:p>
          <a:p>
            <a:r>
              <a:rPr lang="pt-BR" dirty="0" smtClean="0"/>
              <a:t>para query. Reply da</a:t>
            </a:r>
          </a:p>
          <a:p>
            <a:r>
              <a:rPr lang="pt-BR" dirty="0" smtClean="0"/>
              <a:t>query usa o mesmo #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Nslookup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Consulta endereços dado um nome:</a:t>
            </a:r>
          </a:p>
          <a:p>
            <a:r>
              <a:rPr lang="pt-BR" dirty="0" smtClean="0"/>
              <a:t>Ex: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Tente acessar o endereço retornado!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8728" y="2428868"/>
            <a:ext cx="62150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" pitchFamily="49" charset="0"/>
              </a:rPr>
              <a:t>C:\Users\Usuario&gt;nslookup facipe.edu.br</a:t>
            </a:r>
          </a:p>
          <a:p>
            <a:r>
              <a:rPr lang="pt-BR" dirty="0" smtClean="0">
                <a:latin typeface="Courier" pitchFamily="49" charset="0"/>
              </a:rPr>
              <a:t>Servidor:  Link-One.Home</a:t>
            </a:r>
          </a:p>
          <a:p>
            <a:r>
              <a:rPr lang="pt-BR" dirty="0" smtClean="0">
                <a:latin typeface="Courier" pitchFamily="49" charset="0"/>
              </a:rPr>
              <a:t>Address:  192.168.1.1</a:t>
            </a:r>
          </a:p>
          <a:p>
            <a:endParaRPr lang="pt-BR" dirty="0" smtClean="0">
              <a:latin typeface="Courier" pitchFamily="49" charset="0"/>
            </a:endParaRPr>
          </a:p>
          <a:p>
            <a:r>
              <a:rPr lang="pt-BR" dirty="0" smtClean="0">
                <a:latin typeface="Courier" pitchFamily="49" charset="0"/>
              </a:rPr>
              <a:t>Não é resposta autoritativa:</a:t>
            </a:r>
          </a:p>
          <a:p>
            <a:r>
              <a:rPr lang="pt-BR" dirty="0" smtClean="0">
                <a:latin typeface="Courier" pitchFamily="49" charset="0"/>
              </a:rPr>
              <a:t>Nome:    facipe.edu.br</a:t>
            </a:r>
          </a:p>
          <a:p>
            <a:r>
              <a:rPr lang="pt-BR" dirty="0" smtClean="0">
                <a:latin typeface="Courier" pitchFamily="49" charset="0"/>
              </a:rPr>
              <a:t>Address:  54.94.167.5</a:t>
            </a:r>
            <a:endParaRPr lang="pt-BR" dirty="0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Nslookup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especificar a que servidor você vai consultar</a:t>
            </a:r>
          </a:p>
          <a:p>
            <a:r>
              <a:rPr lang="pt-BR" dirty="0" smtClean="0"/>
              <a:t>nslookup nome dnsServer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755576" y="3573016"/>
            <a:ext cx="75357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" pitchFamily="49" charset="0"/>
              </a:rPr>
              <a:t>C:\Users\Usuario&gt;nslookup wikipedia.org NS1.WIKIMEDIA.ORG</a:t>
            </a:r>
          </a:p>
          <a:p>
            <a:r>
              <a:rPr lang="pt-BR" dirty="0" smtClean="0">
                <a:latin typeface="Courier" pitchFamily="49" charset="0"/>
              </a:rPr>
              <a:t>Servidor:  ns1.wikimedia.org</a:t>
            </a:r>
          </a:p>
          <a:p>
            <a:r>
              <a:rPr lang="pt-BR" dirty="0" smtClean="0">
                <a:latin typeface="Courier" pitchFamily="49" charset="0"/>
              </a:rPr>
              <a:t>Address:  208.80.153.231</a:t>
            </a:r>
          </a:p>
          <a:p>
            <a:endParaRPr lang="pt-BR" dirty="0" smtClean="0">
              <a:latin typeface="Courier" pitchFamily="49" charset="0"/>
            </a:endParaRPr>
          </a:p>
          <a:p>
            <a:r>
              <a:rPr lang="pt-BR" dirty="0" smtClean="0">
                <a:latin typeface="Courier" pitchFamily="49" charset="0"/>
              </a:rPr>
              <a:t>Nome:    wikipedia.org</a:t>
            </a:r>
          </a:p>
          <a:p>
            <a:r>
              <a:rPr lang="pt-BR" dirty="0" smtClean="0">
                <a:latin typeface="Courier" pitchFamily="49" charset="0"/>
              </a:rPr>
              <a:t>Addresses:  2620:0:861:ed1a::1</a:t>
            </a:r>
          </a:p>
          <a:p>
            <a:r>
              <a:rPr lang="pt-BR" dirty="0" smtClean="0">
                <a:latin typeface="Courier" pitchFamily="49" charset="0"/>
              </a:rPr>
              <a:t>          208.80.154.224</a:t>
            </a:r>
            <a:endParaRPr lang="pt-BR" dirty="0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Kurose, cap2.</a:t>
            </a:r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E-mail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Aplicativos de correio eletrônico</a:t>
            </a:r>
          </a:p>
          <a:p>
            <a:pPr lvl="1"/>
            <a:r>
              <a:rPr lang="pt-BR" dirty="0" smtClean="0"/>
              <a:t>Outlook, thunderbird, etc</a:t>
            </a:r>
          </a:p>
          <a:p>
            <a:pPr lvl="2"/>
            <a:r>
              <a:rPr lang="pt-BR" dirty="0" smtClean="0"/>
              <a:t>clientes</a:t>
            </a:r>
          </a:p>
          <a:p>
            <a:r>
              <a:rPr lang="pt-BR" dirty="0" smtClean="0"/>
              <a:t>Protocolos para envio</a:t>
            </a:r>
          </a:p>
          <a:p>
            <a:r>
              <a:rPr lang="pt-BR" dirty="0" smtClean="0"/>
              <a:t>Protocolos para leitura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9225" y="4472004"/>
            <a:ext cx="63055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SMTP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RFC 821</a:t>
            </a:r>
          </a:p>
          <a:p>
            <a:r>
              <a:rPr lang="pt-BR" dirty="0" smtClean="0"/>
              <a:t>Porta 25, sobre TCP</a:t>
            </a:r>
          </a:p>
          <a:p>
            <a:r>
              <a:rPr lang="pt-BR" dirty="0" smtClean="0"/>
              <a:t>Transfere mensagens de servidores do rementente para o servidor do destinatário</a:t>
            </a:r>
          </a:p>
          <a:p>
            <a:r>
              <a:rPr lang="pt-BR" dirty="0" smtClean="0"/>
              <a:t>3 fases de transferência</a:t>
            </a:r>
          </a:p>
          <a:p>
            <a:pPr lvl="1"/>
            <a:r>
              <a:rPr lang="pt-BR" dirty="0" smtClean="0"/>
              <a:t> handshaking (cumprimento)</a:t>
            </a:r>
          </a:p>
          <a:p>
            <a:pPr lvl="1"/>
            <a:r>
              <a:rPr lang="pt-BR" dirty="0" smtClean="0"/>
              <a:t> Transferência de mensagens</a:t>
            </a:r>
          </a:p>
          <a:p>
            <a:pPr lvl="1"/>
            <a:r>
              <a:rPr lang="pt-BR" dirty="0" smtClean="0"/>
              <a:t> fechamento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SMTP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714348" y="214290"/>
            <a:ext cx="250033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do Remetente</a:t>
            </a:r>
          </a:p>
          <a:p>
            <a:pPr algn="ctr"/>
            <a:r>
              <a:rPr lang="pt-BR" dirty="0" smtClean="0"/>
              <a:t>(crepes.fr)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5643570" y="214290"/>
            <a:ext cx="271464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do Destinatário</a:t>
            </a:r>
          </a:p>
          <a:p>
            <a:pPr algn="ctr"/>
            <a:r>
              <a:rPr lang="pt-BR" dirty="0" smtClean="0"/>
              <a:t>(hamburger.edu)</a:t>
            </a:r>
            <a:endParaRPr lang="pt-BR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 rot="5400000">
            <a:off x="-946574" y="3946915"/>
            <a:ext cx="578645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 rot="5400000">
            <a:off x="4107665" y="3964773"/>
            <a:ext cx="5786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28794" y="1142984"/>
            <a:ext cx="507209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handshake  TCP</a:t>
            </a:r>
            <a:endParaRPr lang="pt-BR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000232" y="1928802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0149" y="1601260"/>
            <a:ext cx="2300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220 hamburger.edu</a:t>
            </a:r>
            <a:endParaRPr lang="pt-BR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1928794" y="2284406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86116" y="1928802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HELO crepes.fr</a:t>
            </a:r>
            <a:endParaRPr lang="pt-BR" dirty="0"/>
          </a:p>
        </p:txBody>
      </p:sp>
      <p:sp>
        <p:nvSpPr>
          <p:cNvPr id="20" name="Rectangle 19"/>
          <p:cNvSpPr/>
          <p:nvPr/>
        </p:nvSpPr>
        <p:spPr>
          <a:xfrm>
            <a:off x="2214546" y="2285992"/>
            <a:ext cx="457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250 Hello crepes.fr, pleased to meet you</a:t>
            </a:r>
            <a:endParaRPr lang="pt-BR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000233" y="2643182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1928795" y="2998786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18463" y="2702478"/>
            <a:ext cx="3610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MAIL FROM: &lt;alice@crepes.fr&gt;</a:t>
            </a:r>
            <a:endParaRPr lang="pt-BR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2000232" y="3428998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1928795" y="3784602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653025" y="3131106"/>
            <a:ext cx="3704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250 alice@crepes.fr... Sender ok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2582061" y="3488296"/>
            <a:ext cx="3918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RCPT TO: &lt;bob@hamburger.edu&gt;</a:t>
            </a:r>
            <a:endParaRPr lang="pt-BR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1928795" y="4143380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1928795" y="4498984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85984" y="3782801"/>
            <a:ext cx="4929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250 bob@hamburger.edu ... Recipient ok</a:t>
            </a:r>
            <a:endParaRPr lang="pt-BR" dirty="0"/>
          </a:p>
        </p:txBody>
      </p:sp>
      <p:sp>
        <p:nvSpPr>
          <p:cNvPr id="31" name="Rectangle 30"/>
          <p:cNvSpPr/>
          <p:nvPr/>
        </p:nvSpPr>
        <p:spPr>
          <a:xfrm>
            <a:off x="3994687" y="4143380"/>
            <a:ext cx="791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DATA</a:t>
            </a:r>
            <a:endParaRPr lang="pt-BR" dirty="0"/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1928795" y="4786320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1928795" y="5141924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1928795" y="6070617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1928795" y="6427808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00232" y="4488428"/>
            <a:ext cx="5214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354 Enter mail, end with "." on a line by itself</a:t>
            </a:r>
            <a:endParaRPr lang="pt-BR" dirty="0"/>
          </a:p>
        </p:txBody>
      </p:sp>
      <p:cxnSp>
        <p:nvCxnSpPr>
          <p:cNvPr id="41" name="Straight Arrow Connector 40"/>
          <p:cNvCxnSpPr/>
          <p:nvPr/>
        </p:nvCxnSpPr>
        <p:spPr>
          <a:xfrm rot="10800000">
            <a:off x="1928795" y="5427676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1928795" y="5784866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>
            <a:off x="1928795" y="6713559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28065" y="4774180"/>
            <a:ext cx="2398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Você foi ao cinema?</a:t>
            </a:r>
            <a:endParaRPr lang="pt-BR" dirty="0"/>
          </a:p>
        </p:txBody>
      </p:sp>
      <p:sp>
        <p:nvSpPr>
          <p:cNvPr id="47" name="Rectangle 46"/>
          <p:cNvSpPr/>
          <p:nvPr/>
        </p:nvSpPr>
        <p:spPr>
          <a:xfrm>
            <a:off x="3357554" y="513137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O filme era bom?</a:t>
            </a:r>
            <a:endParaRPr lang="pt-BR" dirty="0"/>
          </a:p>
        </p:txBody>
      </p:sp>
      <p:sp>
        <p:nvSpPr>
          <p:cNvPr id="48" name="Rectangle 47"/>
          <p:cNvSpPr/>
          <p:nvPr/>
        </p:nvSpPr>
        <p:spPr>
          <a:xfrm>
            <a:off x="4214810" y="542926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.</a:t>
            </a:r>
            <a:endParaRPr lang="pt-BR" dirty="0"/>
          </a:p>
        </p:txBody>
      </p:sp>
      <p:sp>
        <p:nvSpPr>
          <p:cNvPr id="49" name="Rectangle 48"/>
          <p:cNvSpPr/>
          <p:nvPr/>
        </p:nvSpPr>
        <p:spPr>
          <a:xfrm>
            <a:off x="2434235" y="5774312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250 Message accepted for delivery</a:t>
            </a:r>
            <a:endParaRPr lang="pt-BR" dirty="0"/>
          </a:p>
        </p:txBody>
      </p:sp>
      <p:sp>
        <p:nvSpPr>
          <p:cNvPr id="50" name="Rectangle 49"/>
          <p:cNvSpPr/>
          <p:nvPr/>
        </p:nvSpPr>
        <p:spPr>
          <a:xfrm>
            <a:off x="4000496" y="613150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QUIT</a:t>
            </a:r>
            <a:endParaRPr lang="pt-BR" dirty="0"/>
          </a:p>
        </p:txBody>
      </p:sp>
      <p:sp>
        <p:nvSpPr>
          <p:cNvPr id="51" name="Rectangle 50"/>
          <p:cNvSpPr/>
          <p:nvPr/>
        </p:nvSpPr>
        <p:spPr>
          <a:xfrm>
            <a:off x="2338023" y="6417254"/>
            <a:ext cx="4467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221 hamburger.edu closing connection</a:t>
            </a:r>
            <a:endParaRPr lang="pt-BR" dirty="0"/>
          </a:p>
        </p:txBody>
      </p:sp>
      <p:sp>
        <p:nvSpPr>
          <p:cNvPr id="52" name="Rectangular Callout 51"/>
          <p:cNvSpPr/>
          <p:nvPr/>
        </p:nvSpPr>
        <p:spPr>
          <a:xfrm>
            <a:off x="-142908" y="4071942"/>
            <a:ext cx="1928794" cy="1143008"/>
          </a:xfrm>
          <a:prstGeom prst="wedgeRectCallout">
            <a:avLst>
              <a:gd name="adj1" fmla="val 60935"/>
              <a:gd name="adj2" fmla="val 141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 tiver mais mensagens, envia</a:t>
            </a:r>
          </a:p>
          <a:p>
            <a:pPr algn="ctr"/>
            <a:r>
              <a:rPr lang="pt-BR" dirty="0" smtClean="0"/>
              <a:t>(conexão persistente)</a:t>
            </a:r>
            <a:endParaRPr lang="pt-BR" dirty="0"/>
          </a:p>
        </p:txBody>
      </p:sp>
      <p:sp>
        <p:nvSpPr>
          <p:cNvPr id="39" name="Rectangular Callout 38"/>
          <p:cNvSpPr/>
          <p:nvPr/>
        </p:nvSpPr>
        <p:spPr>
          <a:xfrm>
            <a:off x="7215206" y="2204864"/>
            <a:ext cx="1928794" cy="1143008"/>
          </a:xfrm>
          <a:prstGeom prst="wedgeRectCallout">
            <a:avLst>
              <a:gd name="adj1" fmla="val -60877"/>
              <a:gd name="adj2" fmla="val 246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 cliente SMTP tem que tratar os ‘.’ digitados pelo usuário.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r>
              <a:rPr lang="pt-BR" dirty="0" smtClean="0"/>
              <a:t>Formato texto</a:t>
            </a:r>
          </a:p>
          <a:p>
            <a:pPr lvl="1"/>
            <a:r>
              <a:rPr lang="pt-BR" dirty="0" smtClean="0"/>
              <a:t>RFC 822: padrão para mensagem no formato texto:</a:t>
            </a:r>
          </a:p>
          <a:p>
            <a:r>
              <a:rPr lang="pt-BR" dirty="0" smtClean="0"/>
              <a:t> Linhas de cabeçalho, e.g.,</a:t>
            </a:r>
          </a:p>
          <a:p>
            <a:pPr lvl="1"/>
            <a:r>
              <a:rPr lang="pt-BR" dirty="0" smtClean="0"/>
              <a:t> To:</a:t>
            </a:r>
          </a:p>
          <a:p>
            <a:pPr lvl="1"/>
            <a:r>
              <a:rPr lang="pt-BR" dirty="0" smtClean="0"/>
              <a:t> From:</a:t>
            </a:r>
          </a:p>
          <a:p>
            <a:pPr lvl="1"/>
            <a:r>
              <a:rPr lang="pt-BR" dirty="0" smtClean="0"/>
              <a:t> Subject:</a:t>
            </a:r>
          </a:p>
          <a:p>
            <a:pPr lvl="2"/>
            <a:r>
              <a:rPr lang="pt-BR" dirty="0" smtClean="0"/>
              <a:t>diferente de comandos SMTP!</a:t>
            </a:r>
          </a:p>
          <a:p>
            <a:pPr lvl="1"/>
            <a:r>
              <a:rPr lang="pt-BR" dirty="0" smtClean="0"/>
              <a:t> corpo</a:t>
            </a:r>
          </a:p>
          <a:p>
            <a:pPr lvl="2"/>
            <a:r>
              <a:rPr lang="pt-BR" dirty="0" smtClean="0"/>
              <a:t>a “mensagem”, caracteres</a:t>
            </a:r>
          </a:p>
          <a:p>
            <a:pPr lvl="2"/>
            <a:r>
              <a:rPr lang="pt-BR" dirty="0" smtClean="0"/>
              <a:t>ASCII somente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Inclusão de extensões multimídia (anexos)</a:t>
            </a:r>
          </a:p>
          <a:p>
            <a:r>
              <a:rPr lang="pt-BR" sz="2800" dirty="0" smtClean="0"/>
              <a:t>MIME: multimedia mail extension, RFC 2045, 2056</a:t>
            </a:r>
          </a:p>
          <a:p>
            <a:pPr lvl="1"/>
            <a:r>
              <a:rPr lang="pt-BR" sz="2400" dirty="0" smtClean="0"/>
              <a:t> Msgs adicionais no cabeçalho declaram conteúdo do tipo MIME</a:t>
            </a:r>
          </a:p>
          <a:p>
            <a:pPr lvl="1"/>
            <a:r>
              <a:rPr lang="pt-BR" sz="2400" dirty="0" smtClean="0"/>
              <a:t>Texto + anexos: multipart/mixed</a:t>
            </a:r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763" y="3929066"/>
            <a:ext cx="68484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MIME</a:t>
            </a:r>
          </a:p>
          <a:p>
            <a:pPr lvl="1"/>
            <a:r>
              <a:rPr lang="pt-BR" dirty="0" smtClean="0"/>
              <a:t>Quando se tem mais de um anexo, pode-se determinar uma string de fronteira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79512" y="3164681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Content-type: multipart/mixed; </a:t>
            </a:r>
            <a:r>
              <a:rPr lang="pt-BR" b="1" dirty="0" smtClean="0"/>
              <a:t>boundary="frontier" </a:t>
            </a:r>
            <a:r>
              <a:rPr lang="pt-BR" dirty="0" smtClean="0"/>
              <a:t>MIME-version: 1.0 --frontier Content-type: text/plain Este é o corpo da mensagem. --frontier Content-type: application/octet-stream Content-transfer-encoding: base64 gajwO4+n2Fy4FV3V7zD9awd7uG8/TITP/vIocxXnnf/5mjgQjcipBUL1b3uyLwAVtBLOP4nV LdIAhSzlZnyLAF8na0n7g6OSeej7aqIl3NIXCfxDsPsY6NQjSvV77j4hWEjlF/aglS6ghfju FgRr+OX8QZMI1OmR4rUJUS7xgoknalqj3HJvaOpeb3CFlNI9VGZYz6H6zuQBOWZzNB8glwpC </a:t>
            </a:r>
            <a:r>
              <a:rPr lang="pt-BR" b="1" dirty="0" smtClean="0"/>
              <a:t>--frontier--</a:t>
            </a:r>
            <a:endParaRPr lang="pt-BR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ao e-mail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POP: Post Office Protocol [RFC 1939]</a:t>
            </a:r>
          </a:p>
          <a:p>
            <a:pPr lvl="1"/>
            <a:r>
              <a:rPr lang="pt-BR" dirty="0" smtClean="0"/>
              <a:t>autorização (agente &lt;--&gt;servidor) e download</a:t>
            </a:r>
          </a:p>
          <a:p>
            <a:r>
              <a:rPr lang="fr-FR" dirty="0" smtClean="0"/>
              <a:t> IMAP: Internet Mail Access Protocol [RFC 1730]</a:t>
            </a:r>
          </a:p>
          <a:p>
            <a:pPr lvl="1"/>
            <a:r>
              <a:rPr lang="pt-BR" dirty="0" smtClean="0"/>
              <a:t>mais possibilidades (mais complexo)</a:t>
            </a:r>
          </a:p>
          <a:p>
            <a:pPr lvl="1"/>
            <a:r>
              <a:rPr lang="pt-BR" dirty="0" smtClean="0"/>
              <a:t>manipulação de msgs armazenadas no servidor</a:t>
            </a:r>
          </a:p>
          <a:p>
            <a:r>
              <a:rPr lang="fr-FR" dirty="0" smtClean="0"/>
              <a:t> HTTP (</a:t>
            </a:r>
            <a:r>
              <a:rPr lang="fr-FR" dirty="0" err="1" smtClean="0"/>
              <a:t>Webmail</a:t>
            </a:r>
            <a:r>
              <a:rPr lang="fr-FR" dirty="0" smtClean="0"/>
              <a:t>): Hotmail , Yahoo! Mail, etc.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911</Words>
  <Application>Microsoft Office PowerPoint</Application>
  <PresentationFormat>On-screen Show (4:3)</PresentationFormat>
  <Paragraphs>203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Tema do Office</vt:lpstr>
      <vt:lpstr>Custom Design</vt:lpstr>
      <vt:lpstr>Slide 1</vt:lpstr>
      <vt:lpstr>E-mail</vt:lpstr>
      <vt:lpstr>E-mail</vt:lpstr>
      <vt:lpstr>SMTP</vt:lpstr>
      <vt:lpstr>SMTP</vt:lpstr>
      <vt:lpstr>Mensagens</vt:lpstr>
      <vt:lpstr>Mensagem</vt:lpstr>
      <vt:lpstr>Mensagem</vt:lpstr>
      <vt:lpstr>Acesso ao e-mail</vt:lpstr>
      <vt:lpstr>POP3</vt:lpstr>
      <vt:lpstr>POP3</vt:lpstr>
      <vt:lpstr>IMAP</vt:lpstr>
      <vt:lpstr>IMAP</vt:lpstr>
      <vt:lpstr>Http-Webmail</vt:lpstr>
      <vt:lpstr>dns</vt:lpstr>
      <vt:lpstr>DNS</vt:lpstr>
      <vt:lpstr>DNS</vt:lpstr>
      <vt:lpstr>DNS</vt:lpstr>
      <vt:lpstr>DNS</vt:lpstr>
      <vt:lpstr>DNS</vt:lpstr>
      <vt:lpstr>Registros DNS</vt:lpstr>
      <vt:lpstr>Registros DNS</vt:lpstr>
      <vt:lpstr>DNS</vt:lpstr>
      <vt:lpstr>Nslookup</vt:lpstr>
      <vt:lpstr>Nslookup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151</cp:revision>
  <dcterms:created xsi:type="dcterms:W3CDTF">2011-01-18T08:59:35Z</dcterms:created>
  <dcterms:modified xsi:type="dcterms:W3CDTF">2019-03-13T21:42:43Z</dcterms:modified>
</cp:coreProperties>
</file>