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25"/>
  </p:notesMasterIdLst>
  <p:sldIdLst>
    <p:sldId id="257" r:id="rId3"/>
    <p:sldId id="581" r:id="rId4"/>
    <p:sldId id="583" r:id="rId5"/>
    <p:sldId id="584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599" r:id="rId21"/>
    <p:sldId id="600" r:id="rId22"/>
    <p:sldId id="601" r:id="rId23"/>
    <p:sldId id="602" r:id="rId24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5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24/08/2016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25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agosto de 2016</a:t>
            </a: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Transporte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– UDP/TCP</a:t>
            </a:r>
            <a:endParaRPr lang="pt-BR" altLang="pt-BR" sz="2800" b="1" dirty="0" smtClean="0">
              <a:solidFill>
                <a:schemeClr val="accent2"/>
              </a:solidFill>
            </a:endParaRP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Dados full duplex:</a:t>
            </a:r>
          </a:p>
          <a:p>
            <a:pPr lvl="1"/>
            <a:r>
              <a:rPr lang="pt-BR" sz="2400" dirty="0" smtClean="0"/>
              <a:t>Fluxo de dados bidirecional sobre a mesma conexão</a:t>
            </a:r>
          </a:p>
          <a:p>
            <a:pPr lvl="1"/>
            <a:r>
              <a:rPr lang="pt-BR" sz="2400" dirty="0" smtClean="0"/>
              <a:t> MSS: Maximum Segment Size (tamanho máximo de segmento)</a:t>
            </a:r>
          </a:p>
          <a:p>
            <a:r>
              <a:rPr lang="pt-BR" sz="2800" dirty="0" smtClean="0"/>
              <a:t> Orientado à conexão:</a:t>
            </a:r>
          </a:p>
          <a:p>
            <a:pPr lvl="1"/>
            <a:r>
              <a:rPr lang="pt-BR" sz="2400" dirty="0" smtClean="0"/>
              <a:t>handshaking (troca de msgs de controle) inicia emissor e estado do receptor antes da troca de dados</a:t>
            </a:r>
          </a:p>
          <a:p>
            <a:r>
              <a:rPr lang="pt-BR" sz="2800" dirty="0" smtClean="0"/>
              <a:t> Fluxo controlado:</a:t>
            </a:r>
          </a:p>
          <a:p>
            <a:pPr lvl="1"/>
            <a:r>
              <a:rPr lang="pt-BR" sz="2400" dirty="0" smtClean="0"/>
              <a:t>Emissor não vai enviar mais dados que o receptor possa receber</a:t>
            </a:r>
            <a:endParaRPr lang="pt-B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66929"/>
            <a:ext cx="8096836" cy="454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Three-way handshake:</a:t>
            </a:r>
          </a:p>
          <a:p>
            <a:pPr lvl="1"/>
            <a:r>
              <a:rPr lang="pt-BR" sz="2400" dirty="0" smtClean="0"/>
              <a:t>Passo 1: host cliente envia segmento SYN TCP para o servidor</a:t>
            </a:r>
          </a:p>
          <a:p>
            <a:pPr lvl="2"/>
            <a:r>
              <a:rPr lang="pt-BR" sz="2000" dirty="0" smtClean="0"/>
              <a:t>especifica # de seq. Inicial</a:t>
            </a:r>
          </a:p>
          <a:p>
            <a:pPr lvl="2"/>
            <a:r>
              <a:rPr lang="pt-BR" sz="2000" dirty="0" smtClean="0"/>
              <a:t>sem dados</a:t>
            </a:r>
          </a:p>
          <a:p>
            <a:pPr lvl="1"/>
            <a:r>
              <a:rPr lang="pt-BR" sz="2400" dirty="0" smtClean="0"/>
              <a:t>Passo 2: host servidor recebe</a:t>
            </a:r>
          </a:p>
          <a:p>
            <a:pPr lvl="2"/>
            <a:r>
              <a:rPr lang="pt-BR" sz="2000" dirty="0" smtClean="0"/>
              <a:t>SYN, responde com segmento</a:t>
            </a:r>
          </a:p>
          <a:p>
            <a:pPr lvl="2"/>
            <a:r>
              <a:rPr lang="pt-BR" sz="2000" dirty="0" smtClean="0"/>
              <a:t>SYNACK</a:t>
            </a:r>
          </a:p>
          <a:p>
            <a:pPr lvl="2"/>
            <a:r>
              <a:rPr lang="pt-BR" sz="2000" dirty="0" smtClean="0"/>
              <a:t>servidor aloca buffers</a:t>
            </a:r>
          </a:p>
          <a:p>
            <a:pPr lvl="2"/>
            <a:r>
              <a:rPr lang="pt-BR" sz="2000" dirty="0" smtClean="0"/>
              <a:t>especifica # de seq. Inicial do servidor</a:t>
            </a:r>
          </a:p>
          <a:p>
            <a:pPr lvl="1"/>
            <a:r>
              <a:rPr lang="pt-BR" sz="2400" dirty="0" smtClean="0"/>
              <a:t>Passo 3: cliente recebe SYNACK,</a:t>
            </a:r>
          </a:p>
          <a:p>
            <a:pPr lvl="2"/>
            <a:r>
              <a:rPr lang="pt-BR" sz="2000" dirty="0" smtClean="0"/>
              <a:t>responde com segmento ACK, que pode conter dados</a:t>
            </a:r>
            <a:endParaRPr lang="pt-BR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Fechando uma conexão:</a:t>
            </a:r>
          </a:p>
          <a:p>
            <a:pPr lvl="1"/>
            <a:r>
              <a:rPr lang="pt-BR" dirty="0" smtClean="0"/>
              <a:t>cliente fecha socket:</a:t>
            </a:r>
            <a:endParaRPr lang="pt-BR" b="1" dirty="0" smtClean="0"/>
          </a:p>
          <a:p>
            <a:r>
              <a:rPr lang="pt-BR" dirty="0" smtClean="0"/>
              <a:t>Passo 1: cliente envia segmento TCP de controle</a:t>
            </a:r>
          </a:p>
          <a:p>
            <a:pPr lvl="1"/>
            <a:r>
              <a:rPr lang="pt-BR" dirty="0" smtClean="0"/>
              <a:t>FIN ao servidor</a:t>
            </a:r>
          </a:p>
          <a:p>
            <a:r>
              <a:rPr lang="pt-BR" dirty="0" smtClean="0"/>
              <a:t>Passo 2: servidor recebe</a:t>
            </a:r>
          </a:p>
          <a:p>
            <a:pPr lvl="1"/>
            <a:r>
              <a:rPr lang="pt-BR" dirty="0" smtClean="0"/>
              <a:t>FIN, responde com ACK.</a:t>
            </a:r>
          </a:p>
          <a:p>
            <a:pPr lvl="1"/>
            <a:r>
              <a:rPr lang="pt-BR" dirty="0" smtClean="0"/>
              <a:t>Fecha conexão, envia FIN.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Handshake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8463" y="1814513"/>
            <a:ext cx="32670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247010"/>
            <a:ext cx="8799544" cy="539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Transferência confiável</a:t>
            </a:r>
          </a:p>
          <a:p>
            <a:pPr lvl="1"/>
            <a:r>
              <a:rPr lang="pt-BR" dirty="0" smtClean="0"/>
              <a:t>Garante que não há lacunas, duplicações, nem fora de sequência</a:t>
            </a:r>
          </a:p>
          <a:p>
            <a:r>
              <a:rPr lang="pt-BR" dirty="0" smtClean="0"/>
              <a:t>Segmentos “Pipelined”</a:t>
            </a:r>
          </a:p>
          <a:p>
            <a:pPr lvl="1"/>
            <a:r>
              <a:rPr lang="pt-BR" sz="2400" dirty="0" smtClean="0"/>
              <a:t> </a:t>
            </a:r>
            <a:r>
              <a:rPr lang="pt-BR" dirty="0" smtClean="0"/>
              <a:t>Acks cumulativos</a:t>
            </a:r>
          </a:p>
          <a:p>
            <a:pPr lvl="1"/>
            <a:r>
              <a:rPr lang="pt-BR" dirty="0" smtClean="0"/>
              <a:t>Múltiplos temporizadores de transmissão</a:t>
            </a:r>
          </a:p>
          <a:p>
            <a:r>
              <a:rPr lang="pt-BR" dirty="0" smtClean="0"/>
              <a:t>Retransmissões </a:t>
            </a:r>
          </a:p>
          <a:p>
            <a:pPr lvl="1"/>
            <a:r>
              <a:rPr lang="pt-BR" dirty="0" smtClean="0"/>
              <a:t>Eventos de expiração (timeout)</a:t>
            </a:r>
          </a:p>
          <a:p>
            <a:pPr lvl="1"/>
            <a:r>
              <a:rPr lang="pt-BR" dirty="0" smtClean="0"/>
              <a:t> Acks duplicados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Transferência confiável</a:t>
            </a:r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71679"/>
            <a:ext cx="5216553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285992"/>
            <a:ext cx="63531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285992"/>
            <a:ext cx="37528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Transporte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Executado sobre systemas finais</a:t>
            </a:r>
          </a:p>
          <a:p>
            <a:pPr lvl="1"/>
            <a:r>
              <a:rPr lang="pt-BR" dirty="0" smtClean="0"/>
              <a:t>Comunicação entre processos</a:t>
            </a:r>
          </a:p>
          <a:p>
            <a:r>
              <a:rPr lang="pt-BR" dirty="0" smtClean="0"/>
              <a:t>Lado emissor: quebra mensagens da aplicação em segmentos que são passados à camada de rede</a:t>
            </a:r>
          </a:p>
          <a:p>
            <a:r>
              <a:rPr lang="pt-BR" dirty="0" smtClean="0"/>
              <a:t>Lado receptor: remonta segmentos em mensagens e os passa à camada aplicação</a:t>
            </a:r>
          </a:p>
          <a:p>
            <a:r>
              <a:rPr lang="pt-BR" dirty="0" smtClean="0"/>
              <a:t>Internet: TCP e UDP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Fast retransmit</a:t>
            </a:r>
          </a:p>
          <a:p>
            <a:r>
              <a:rPr lang="pt-BR" dirty="0" smtClean="0"/>
              <a:t>Período de expiração pode ser longo:</a:t>
            </a:r>
          </a:p>
          <a:p>
            <a:pPr lvl="1"/>
            <a:r>
              <a:rPr lang="pt-BR" dirty="0" smtClean="0"/>
              <a:t>Grande atraso antes de reenviar pacote perdido</a:t>
            </a:r>
          </a:p>
          <a:p>
            <a:r>
              <a:rPr lang="pt-BR" dirty="0" smtClean="0"/>
              <a:t> Detecta segmentos perdidos via ACKs duplicados.</a:t>
            </a:r>
          </a:p>
          <a:p>
            <a:pPr lvl="1"/>
            <a:r>
              <a:rPr lang="pt-BR" dirty="0" smtClean="0"/>
              <a:t>Emissor freqüentemente envia muitos segmentos sucessivos</a:t>
            </a:r>
          </a:p>
          <a:p>
            <a:pPr lvl="1"/>
            <a:r>
              <a:rPr lang="pt-BR" dirty="0" smtClean="0"/>
              <a:t>Se segmento é perdido, haverá provavelmente muitos ACKs duplicados.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Fast retransmit</a:t>
            </a:r>
          </a:p>
          <a:p>
            <a:pPr lvl="1"/>
            <a:r>
              <a:rPr lang="pt-BR" sz="3200" dirty="0" smtClean="0"/>
              <a:t>Se emissor recebe 3 ACKs para o mesmo dado</a:t>
            </a:r>
          </a:p>
          <a:p>
            <a:pPr lvl="2"/>
            <a:r>
              <a:rPr lang="pt-BR" sz="2800" dirty="0" smtClean="0"/>
              <a:t>ele supõe que segmento após dado confirmado foi perdido:</a:t>
            </a:r>
          </a:p>
          <a:p>
            <a:pPr lvl="2"/>
            <a:r>
              <a:rPr lang="pt-BR" sz="2800" dirty="0" smtClean="0"/>
              <a:t>Reenvia segmento antes do temporizador expirar</a:t>
            </a:r>
            <a:endParaRPr lang="pt-BR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 3 Kurose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Transporte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Serviços</a:t>
            </a:r>
          </a:p>
          <a:p>
            <a:r>
              <a:rPr lang="pt-BR" sz="2800" dirty="0" smtClean="0"/>
              <a:t>Entrega confiável, em ordem (TCP)</a:t>
            </a:r>
          </a:p>
          <a:p>
            <a:pPr lvl="1"/>
            <a:r>
              <a:rPr lang="pt-BR" sz="2400" dirty="0" smtClean="0"/>
              <a:t>Controle de congestionamento</a:t>
            </a:r>
          </a:p>
          <a:p>
            <a:pPr lvl="1"/>
            <a:r>
              <a:rPr lang="pt-BR" sz="2400" dirty="0" smtClean="0"/>
              <a:t>Controle de fluxo </a:t>
            </a:r>
          </a:p>
          <a:p>
            <a:pPr lvl="1"/>
            <a:r>
              <a:rPr lang="pt-BR" sz="2400" dirty="0" smtClean="0"/>
              <a:t>Estabelecimento de conexão</a:t>
            </a:r>
          </a:p>
          <a:p>
            <a:r>
              <a:rPr lang="pt-BR" sz="2800" dirty="0" smtClean="0"/>
              <a:t>Entrega não-confiável, sem garantias de ordenação: UDP  Extensões “sem ornamentos” ao serviço de melhor esforço (best effort) IP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Transporte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Multiplexação no emissor</a:t>
            </a:r>
          </a:p>
          <a:p>
            <a:pPr lvl="1"/>
            <a:r>
              <a:rPr lang="pt-BR" dirty="0" smtClean="0"/>
              <a:t>Coletar dados dos vários sockets, adiciona cabeçalho aos dados (mais tarde usado para demultiplexação)</a:t>
            </a:r>
          </a:p>
          <a:p>
            <a:r>
              <a:rPr lang="pt-BR" dirty="0" smtClean="0"/>
              <a:t>Demultiplexação no receptor</a:t>
            </a:r>
          </a:p>
          <a:p>
            <a:pPr lvl="1"/>
            <a:r>
              <a:rPr lang="pt-BR" dirty="0" smtClean="0"/>
              <a:t>Entrega dos segmentos recebidos aos sockets corretos</a:t>
            </a:r>
          </a:p>
          <a:p>
            <a:r>
              <a:rPr lang="pt-BR" dirty="0" smtClean="0"/>
              <a:t>Identificação por endereço IP destino/ porta destino</a:t>
            </a:r>
          </a:p>
          <a:p>
            <a:pPr lvl="1"/>
            <a:r>
              <a:rPr lang="pt-BR" dirty="0" smtClean="0"/>
              <a:t>TCP: também usa IP fonte/porta fonte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User Datagram Protocol </a:t>
            </a:r>
          </a:p>
          <a:p>
            <a:r>
              <a:rPr lang="pt-BR" dirty="0" smtClean="0"/>
              <a:t>RFC 768</a:t>
            </a:r>
          </a:p>
          <a:p>
            <a:r>
              <a:rPr lang="pt-BR" dirty="0" smtClean="0"/>
              <a:t>Serviço “best effort”,</a:t>
            </a:r>
          </a:p>
          <a:p>
            <a:pPr lvl="1"/>
            <a:r>
              <a:rPr lang="pt-BR" dirty="0" smtClean="0"/>
              <a:t>segmentos UDP podem ser:</a:t>
            </a:r>
          </a:p>
          <a:p>
            <a:pPr lvl="1"/>
            <a:r>
              <a:rPr lang="pt-BR" dirty="0" smtClean="0"/>
              <a:t>Perdidos</a:t>
            </a:r>
          </a:p>
          <a:p>
            <a:pPr lvl="1"/>
            <a:r>
              <a:rPr lang="pt-BR" dirty="0" smtClean="0"/>
              <a:t>entregues fora de ordem à aplicação</a:t>
            </a:r>
          </a:p>
          <a:p>
            <a:r>
              <a:rPr lang="pt-BR" dirty="0" smtClean="0"/>
              <a:t>Não-orientado à conexão:</a:t>
            </a:r>
          </a:p>
          <a:p>
            <a:pPr lvl="1"/>
            <a:r>
              <a:rPr lang="pt-BR" dirty="0" smtClean="0"/>
              <a:t>sem handshaking entre o emissor e receptor UDP</a:t>
            </a:r>
          </a:p>
          <a:p>
            <a:pPr lvl="1"/>
            <a:r>
              <a:rPr lang="pt-BR" dirty="0" smtClean="0"/>
              <a:t>Cada segmento UDP é tratado de forma independente dos outros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Freqüentemente usado para aplicações multimídia de streaming</a:t>
            </a:r>
          </a:p>
          <a:p>
            <a:r>
              <a:rPr lang="pt-BR" dirty="0" smtClean="0"/>
              <a:t> Tolerante à perdas</a:t>
            </a:r>
          </a:p>
          <a:p>
            <a:r>
              <a:rPr lang="pt-BR" dirty="0" smtClean="0"/>
              <a:t> Sensível à taxa de dados</a:t>
            </a:r>
          </a:p>
          <a:p>
            <a:r>
              <a:rPr lang="pt-BR" dirty="0" smtClean="0"/>
              <a:t> Outros usos do UDP</a:t>
            </a:r>
          </a:p>
          <a:p>
            <a:pPr lvl="1"/>
            <a:r>
              <a:rPr lang="pt-BR" dirty="0" smtClean="0"/>
              <a:t>DNS</a:t>
            </a:r>
          </a:p>
          <a:p>
            <a:pPr lvl="1"/>
            <a:r>
              <a:rPr lang="pt-BR" dirty="0" smtClean="0"/>
              <a:t>SNMP (Simple Network Management Protocol)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3729040" cy="450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5929322" y="2571744"/>
            <a:ext cx="2643206" cy="928694"/>
          </a:xfrm>
          <a:prstGeom prst="wedgeRoundRectCallout">
            <a:avLst>
              <a:gd name="adj1" fmla="val -73499"/>
              <a:gd name="adj2" fmla="val 669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Checagem de erros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Checksum</a:t>
            </a:r>
          </a:p>
          <a:p>
            <a:pPr lvl="1"/>
            <a:r>
              <a:rPr lang="pt-BR" dirty="0" smtClean="0"/>
              <a:t>Negação da soma de cada palavra de 16bits do campo de dados</a:t>
            </a:r>
          </a:p>
          <a:p>
            <a:pPr lvl="1"/>
            <a:r>
              <a:rPr lang="pt-BR" dirty="0" smtClean="0"/>
              <a:t>Na chegada, checksum é somado à soma de cada palavra de 16 bits</a:t>
            </a:r>
          </a:p>
          <a:p>
            <a:pPr lvl="2"/>
            <a:r>
              <a:rPr lang="pt-BR" dirty="0" smtClean="0"/>
              <a:t>O resultado tem que ser 1111111111111111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586309"/>
            <a:ext cx="62293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Transport Control Protocol</a:t>
            </a:r>
          </a:p>
          <a:p>
            <a:r>
              <a:rPr lang="pt-BR" dirty="0" smtClean="0"/>
              <a:t>RFCs: 793, 1122, 1323, 2018, 2581</a:t>
            </a:r>
          </a:p>
          <a:p>
            <a:r>
              <a:rPr lang="pt-BR" dirty="0" smtClean="0"/>
              <a:t>ponto-a-ponto:</a:t>
            </a:r>
          </a:p>
          <a:p>
            <a:pPr lvl="1"/>
            <a:r>
              <a:rPr lang="pt-BR" dirty="0" smtClean="0"/>
              <a:t>Um emissor, um receptor</a:t>
            </a:r>
          </a:p>
          <a:p>
            <a:r>
              <a:rPr lang="pt-BR" dirty="0" smtClean="0"/>
              <a:t> Stream de bytes confiável e em ordem:</a:t>
            </a:r>
          </a:p>
          <a:p>
            <a:r>
              <a:rPr lang="pt-BR" dirty="0" smtClean="0"/>
              <a:t>Pipelined:</a:t>
            </a:r>
          </a:p>
          <a:p>
            <a:pPr lvl="1"/>
            <a:r>
              <a:rPr lang="pt-BR" dirty="0" smtClean="0"/>
              <a:t>Controle de fluxo e congestionamento do TCP setam tamanho da janela</a:t>
            </a:r>
          </a:p>
          <a:p>
            <a:r>
              <a:rPr lang="pt-BR" dirty="0" smtClean="0"/>
              <a:t> Buffers nos emissor e receptor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8846</TotalTime>
  <Words>600</Words>
  <Application>Microsoft Office PowerPoint</Application>
  <PresentationFormat>On-screen Show (4:3)</PresentationFormat>
  <Paragraphs>118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Tema do Office</vt:lpstr>
      <vt:lpstr>Custom Design</vt:lpstr>
      <vt:lpstr>Slide 1</vt:lpstr>
      <vt:lpstr>Transporte</vt:lpstr>
      <vt:lpstr>Transporte</vt:lpstr>
      <vt:lpstr>Transporte</vt:lpstr>
      <vt:lpstr>UDP</vt:lpstr>
      <vt:lpstr>UDP</vt:lpstr>
      <vt:lpstr>UDP</vt:lpstr>
      <vt:lpstr>UDP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Referêcias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369</cp:revision>
  <dcterms:created xsi:type="dcterms:W3CDTF">2010-11-12T14:56:26Z</dcterms:created>
  <dcterms:modified xsi:type="dcterms:W3CDTF">2016-08-25T01:43:33Z</dcterms:modified>
</cp:coreProperties>
</file>