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71" r:id="rId5"/>
    <p:sldId id="268" r:id="rId6"/>
    <p:sldId id="274" r:id="rId7"/>
    <p:sldId id="276" r:id="rId8"/>
    <p:sldId id="275" r:id="rId9"/>
    <p:sldId id="277" r:id="rId10"/>
    <p:sldId id="285" r:id="rId11"/>
    <p:sldId id="286" r:id="rId12"/>
    <p:sldId id="287" r:id="rId13"/>
    <p:sldId id="288" r:id="rId14"/>
    <p:sldId id="278" r:id="rId15"/>
    <p:sldId id="279" r:id="rId16"/>
    <p:sldId id="280" r:id="rId17"/>
    <p:sldId id="283" r:id="rId18"/>
    <p:sldId id="257" r:id="rId19"/>
    <p:sldId id="273" r:id="rId20"/>
    <p:sldId id="265" r:id="rId21"/>
    <p:sldId id="264" r:id="rId22"/>
    <p:sldId id="263" r:id="rId23"/>
    <p:sldId id="262" r:id="rId24"/>
    <p:sldId id="261" r:id="rId25"/>
    <p:sldId id="260" r:id="rId26"/>
    <p:sldId id="259" r:id="rId27"/>
    <p:sldId id="267" r:id="rId28"/>
    <p:sldId id="289" r:id="rId29"/>
    <p:sldId id="291" r:id="rId30"/>
    <p:sldId id="292" r:id="rId31"/>
    <p:sldId id="290" r:id="rId32"/>
    <p:sldId id="26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94"/>
    <a:srgbClr val="FC8A1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t.slideshare.net/prazins/sesso-do-modelo-osicamada-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Dra. Nivia Cruz Quental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Aproximadamente hierárquica</a:t>
            </a:r>
          </a:p>
          <a:p>
            <a:pPr lvl="1"/>
            <a:r>
              <a:rPr lang="it-IT" dirty="0" smtClean="0"/>
              <a:t>No centro: ISPs “tier-1” (e.g., Embratel, MCI, Sprint,</a:t>
            </a:r>
            <a:r>
              <a:rPr lang="en-US" dirty="0" smtClean="0"/>
              <a:t>AT&amp;T, Cable and Wireless), </a:t>
            </a:r>
          </a:p>
          <a:p>
            <a:pPr lvl="2"/>
            <a:r>
              <a:rPr lang="en-US" dirty="0" err="1" smtClean="0"/>
              <a:t>Cobertura</a:t>
            </a:r>
            <a:r>
              <a:rPr lang="en-US" dirty="0" smtClean="0"/>
              <a:t> </a:t>
            </a:r>
            <a:r>
              <a:rPr lang="pt-BR" dirty="0" smtClean="0"/>
              <a:t>nacional/internacional</a:t>
            </a:r>
          </a:p>
          <a:p>
            <a:pPr lvl="2"/>
            <a:r>
              <a:rPr lang="pt-BR" dirty="0" smtClean="0"/>
              <a:t> Tratam outros como iguais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267200"/>
            <a:ext cx="67627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ISPs “Tier-2” : ISPs menores (geralmente regionais)</a:t>
            </a:r>
          </a:p>
          <a:p>
            <a:pPr lvl="1"/>
            <a:r>
              <a:rPr lang="pt-BR" dirty="0" smtClean="0"/>
              <a:t> Se conectam a um ou mais ISPs tier-1, possivelmente através de outros ISPs tier-2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429000"/>
            <a:ext cx="6915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ISPs “Tier-3”e ISPs locais</a:t>
            </a:r>
          </a:p>
          <a:p>
            <a:pPr lvl="1"/>
            <a:r>
              <a:rPr lang="pt-BR" dirty="0" smtClean="0"/>
              <a:t> Última rede de acesso (mais próxima aos end systems)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971800"/>
            <a:ext cx="63722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das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38400"/>
            <a:ext cx="58578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Redes Broadband</a:t>
            </a:r>
            <a:endParaRPr lang="pt-BR" dirty="0"/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Redes compostas de servidores, uma rede principal e uma rede de acesso aos clientes</a:t>
            </a:r>
            <a:endParaRPr lang="pt-BR" smtClean="0">
              <a:solidFill>
                <a:srgbClr val="FF000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500313"/>
            <a:ext cx="734377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Elementos de uma Rede Broadband</a:t>
            </a:r>
            <a:endParaRPr lang="pt-BR" dirty="0"/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Servidores</a:t>
            </a:r>
          </a:p>
          <a:p>
            <a:pPr lvl="1"/>
            <a:r>
              <a:rPr lang="pt-BR" smtClean="0"/>
              <a:t>Servidores de Internet</a:t>
            </a:r>
          </a:p>
          <a:p>
            <a:pPr lvl="1"/>
            <a:r>
              <a:rPr lang="pt-BR" smtClean="0"/>
              <a:t>Servidores de Vídeo on-demand</a:t>
            </a:r>
          </a:p>
          <a:p>
            <a:pPr lvl="1"/>
            <a:r>
              <a:rPr lang="pt-BR" smtClean="0"/>
              <a:t>Servidores de Áudio on-demand</a:t>
            </a:r>
          </a:p>
          <a:p>
            <a:pPr lvl="1"/>
            <a:r>
              <a:rPr lang="pt-BR" smtClean="0"/>
              <a:t>Centrais de programação de TV broadcast</a:t>
            </a:r>
          </a:p>
          <a:p>
            <a:r>
              <a:rPr lang="pt-BR" smtClean="0"/>
              <a:t>Rede principal</a:t>
            </a:r>
          </a:p>
          <a:p>
            <a:pPr lvl="1"/>
            <a:r>
              <a:rPr lang="pt-BR" smtClean="0"/>
              <a:t>Rede de alta capacidade</a:t>
            </a:r>
          </a:p>
          <a:p>
            <a:pPr lvl="2"/>
            <a:r>
              <a:rPr lang="pt-BR" sz="1800" smtClean="0"/>
              <a:t>ATM</a:t>
            </a:r>
          </a:p>
          <a:p>
            <a:pPr lvl="2"/>
            <a:r>
              <a:rPr lang="pt-BR" sz="1800" smtClean="0"/>
              <a:t>TCP/IP</a:t>
            </a:r>
          </a:p>
          <a:p>
            <a:pPr lvl="1"/>
            <a:r>
              <a:rPr lang="pt-BR" smtClean="0"/>
              <a:t>Interconecta os servidores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Elementos de uma Rede Broadband</a:t>
            </a:r>
            <a:endParaRPr lang="pt-BR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Redes de Acesso</a:t>
            </a:r>
          </a:p>
          <a:p>
            <a:pPr lvl="1"/>
            <a:r>
              <a:rPr lang="pt-BR" smtClean="0"/>
              <a:t>Liga a rede principal à residência do usuário</a:t>
            </a:r>
          </a:p>
          <a:p>
            <a:pPr lvl="2"/>
            <a:r>
              <a:rPr lang="pt-BR" sz="2000" smtClean="0"/>
              <a:t>Cabos (coaxial, par trançado)</a:t>
            </a:r>
          </a:p>
          <a:p>
            <a:pPr lvl="2"/>
            <a:r>
              <a:rPr lang="pt-BR" sz="2000" smtClean="0"/>
              <a:t>Fibras óticas</a:t>
            </a:r>
          </a:p>
          <a:p>
            <a:pPr lvl="2"/>
            <a:r>
              <a:rPr lang="pt-BR" sz="2000" smtClean="0"/>
              <a:t>Wireless (rádio, satélite)</a:t>
            </a:r>
          </a:p>
          <a:p>
            <a:pPr lvl="2"/>
            <a:r>
              <a:rPr lang="pt-BR" sz="2000" smtClean="0"/>
              <a:t>Combinação de tecnologias</a:t>
            </a:r>
          </a:p>
          <a:p>
            <a:pPr lvl="1"/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Redes de Acesso</a:t>
            </a:r>
            <a:endParaRPr lang="pt-BR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Tecnologias</a:t>
            </a:r>
          </a:p>
          <a:p>
            <a:pPr lvl="1"/>
            <a:r>
              <a:rPr lang="pt-BR" dirty="0" smtClean="0"/>
              <a:t>FTTC- Fiber to the curb</a:t>
            </a:r>
          </a:p>
          <a:p>
            <a:pPr lvl="1"/>
            <a:r>
              <a:rPr lang="pt-BR" dirty="0" smtClean="0"/>
              <a:t>FTTH – Fiber to the home</a:t>
            </a:r>
          </a:p>
          <a:p>
            <a:pPr lvl="1"/>
            <a:r>
              <a:rPr lang="pt-BR" dirty="0" smtClean="0"/>
              <a:t>HFC – Hybrid Fiber Coax</a:t>
            </a:r>
          </a:p>
          <a:p>
            <a:pPr lvl="1"/>
            <a:r>
              <a:rPr lang="pt-BR" dirty="0" smtClean="0"/>
              <a:t>xDSL – Digital Subscriber line</a:t>
            </a:r>
          </a:p>
          <a:p>
            <a:pPr lvl="1"/>
            <a:r>
              <a:rPr lang="pt-BR" dirty="0" smtClean="0"/>
              <a:t>MMDS – Multichannel Multipoint Distribution System </a:t>
            </a:r>
          </a:p>
          <a:p>
            <a:pPr lvl="1"/>
            <a:r>
              <a:rPr lang="pt-BR" dirty="0" smtClean="0"/>
              <a:t>LMDS – Local Multipoint Distribution System</a:t>
            </a:r>
          </a:p>
          <a:p>
            <a:pPr lvl="1"/>
            <a:r>
              <a:rPr lang="pt-BR" dirty="0" smtClean="0"/>
              <a:t>WiMAX, WiFi, LTE, 3G ...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>
              <a:buFont typeface="Wingdings 2" pitchFamily="18" charset="2"/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Padronização em redes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Década de1970</a:t>
            </a:r>
          </a:p>
          <a:p>
            <a:pPr lvl="1"/>
            <a:r>
              <a:rPr lang="pt-BR" dirty="0" smtClean="0"/>
              <a:t>Não havia padronização entre redes</a:t>
            </a:r>
          </a:p>
          <a:p>
            <a:pPr lvl="1"/>
            <a:r>
              <a:rPr lang="pt-BR" dirty="0" smtClean="0"/>
              <a:t>ISO (</a:t>
            </a:r>
            <a:r>
              <a:rPr lang="pt-BR" i="1" dirty="0" smtClean="0"/>
              <a:t>International Organization for Standardization, </a:t>
            </a:r>
            <a:r>
              <a:rPr lang="pt-BR" dirty="0" smtClean="0"/>
              <a:t>organização internacional de padronização e normas)</a:t>
            </a:r>
          </a:p>
          <a:p>
            <a:pPr lvl="2"/>
            <a:r>
              <a:rPr lang="pt-BR" dirty="0" smtClean="0"/>
              <a:t>OSI (Open Systems Interconnections)</a:t>
            </a:r>
          </a:p>
          <a:p>
            <a:r>
              <a:rPr lang="pt-BR" dirty="0" smtClean="0"/>
              <a:t>Modelo em camadas</a:t>
            </a:r>
          </a:p>
          <a:p>
            <a:pPr lvl="1"/>
            <a:r>
              <a:rPr lang="pt-BR" dirty="0" smtClean="0"/>
              <a:t>Compreensão simplificada</a:t>
            </a:r>
          </a:p>
          <a:p>
            <a:pPr lvl="1"/>
            <a:r>
              <a:rPr lang="pt-BR" dirty="0" smtClean="0"/>
              <a:t>Comunicação entre diferentes hardwares/softwares</a:t>
            </a:r>
          </a:p>
          <a:p>
            <a:pPr lvl="1"/>
            <a:r>
              <a:rPr lang="pt-BR" dirty="0" smtClean="0"/>
              <a:t>Independência na manutenção</a:t>
            </a:r>
            <a:endParaRPr lang="pt-BR" dirty="0"/>
          </a:p>
        </p:txBody>
      </p:sp>
      <p:pic>
        <p:nvPicPr>
          <p:cNvPr id="12290" name="Picture 2" descr="http://thumbs.dreamstime.com/x/organization-corporate-chart-company-people-1564058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0" y="3352800"/>
            <a:ext cx="3810000" cy="2609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camadas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r>
              <a:rPr lang="pt-BR" dirty="0" smtClean="0"/>
              <a:t>Protocolos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971800" y="5562600"/>
            <a:ext cx="2438400" cy="5334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Física</a:t>
            </a:r>
            <a:endParaRPr lang="pt-B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971800" y="5029200"/>
            <a:ext cx="2438400" cy="533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Enlace</a:t>
            </a:r>
            <a:endParaRPr lang="pt-BR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971800" y="4495800"/>
            <a:ext cx="2438400" cy="533400"/>
          </a:xfrm>
          <a:prstGeom prst="rect">
            <a:avLst/>
          </a:prstGeom>
          <a:solidFill>
            <a:srgbClr val="FC8A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Rede</a:t>
            </a:r>
            <a:endParaRPr lang="pt-B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2971800" y="3962400"/>
            <a:ext cx="24384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Transporte</a:t>
            </a:r>
            <a:endParaRPr lang="pt-BR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2971800" y="3429000"/>
            <a:ext cx="2438400" cy="533400"/>
          </a:xfrm>
          <a:prstGeom prst="rect">
            <a:avLst/>
          </a:prstGeom>
          <a:solidFill>
            <a:srgbClr val="AF2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Sessão</a:t>
            </a:r>
            <a:endParaRPr lang="pt-BR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971800" y="2895600"/>
            <a:ext cx="24384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Apresentação</a:t>
            </a:r>
            <a:endParaRPr lang="pt-B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971800" y="2362200"/>
            <a:ext cx="2438400" cy="533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Aplicação</a:t>
            </a:r>
            <a:endParaRPr lang="pt-BR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2971800" y="2362200"/>
            <a:ext cx="2438400" cy="1600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Aplicação</a:t>
            </a:r>
            <a:endParaRPr lang="pt-BR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6019800" y="2514600"/>
            <a:ext cx="2381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Modelo TCP/IP</a:t>
            </a:r>
            <a:endParaRPr lang="pt-BR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6019800" y="2895600"/>
            <a:ext cx="1931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Modelo OSI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i.imgur.com/jnLGt2Z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95275"/>
            <a:ext cx="3371850" cy="656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aplicação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Próxima do usuário final</a:t>
            </a:r>
          </a:p>
          <a:p>
            <a:r>
              <a:rPr lang="pt-BR" dirty="0" smtClean="0"/>
              <a:t>Usada por aplicativos</a:t>
            </a:r>
          </a:p>
          <a:p>
            <a:r>
              <a:rPr lang="pt-BR" dirty="0" smtClean="0"/>
              <a:t>Http, Telnet, SSH, FTP, DNS, SMTP, 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5626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18275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2925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95600" y="5791200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6172200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95600" y="5410200"/>
            <a:ext cx="287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GET www.site.com/index.html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0" y="587906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200 &lt;html&gt;&lt;header&gt;...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Apresentação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Camada de sintaxe</a:t>
            </a:r>
            <a:endParaRPr lang="pt-BR" b="1" dirty="0" smtClean="0"/>
          </a:p>
          <a:p>
            <a:pPr lvl="1"/>
            <a:r>
              <a:rPr lang="pt-BR" dirty="0" smtClean="0"/>
              <a:t>Encoding</a:t>
            </a:r>
          </a:p>
          <a:p>
            <a:pPr lvl="1"/>
            <a:r>
              <a:rPr lang="pt-BR" dirty="0" smtClean="0"/>
              <a:t>Compressão</a:t>
            </a:r>
          </a:p>
          <a:p>
            <a:pPr lvl="1"/>
            <a:r>
              <a:rPr lang="pt-BR" dirty="0" smtClean="0"/>
              <a:t>Criptografia</a:t>
            </a:r>
          </a:p>
          <a:p>
            <a:r>
              <a:rPr lang="pt-BR" dirty="0" smtClean="0"/>
              <a:t>Túneis encriptados do SSH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5626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18275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2925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5791200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6172200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5410200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Accept encoding:gzip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87906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Compressed data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Sessão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Gerência de conexão fim a fim</a:t>
            </a:r>
          </a:p>
          <a:p>
            <a:pPr lvl="1"/>
            <a:r>
              <a:rPr lang="pt-BR" dirty="0" smtClean="0"/>
              <a:t>Segurança</a:t>
            </a:r>
          </a:p>
          <a:p>
            <a:pPr lvl="1"/>
            <a:r>
              <a:rPr lang="pt-BR" dirty="0" smtClean="0"/>
              <a:t>Autenticação</a:t>
            </a:r>
          </a:p>
          <a:p>
            <a:pPr lvl="1"/>
            <a:r>
              <a:rPr lang="pt-BR" dirty="0" smtClean="0"/>
              <a:t>Sincronismo</a:t>
            </a:r>
          </a:p>
          <a:p>
            <a:r>
              <a:rPr lang="pt-BR" dirty="0" smtClean="0"/>
              <a:t>Ex:</a:t>
            </a:r>
          </a:p>
          <a:p>
            <a:pPr lvl="1"/>
            <a:r>
              <a:rPr lang="pt-BR" dirty="0" smtClean="0"/>
              <a:t>RPC, SQL, NFS, AppleTalk</a:t>
            </a:r>
          </a:p>
          <a:p>
            <a:pPr lvl="1"/>
            <a:r>
              <a:rPr lang="pt-BR" dirty="0" smtClean="0"/>
              <a:t>Gerência de sessões TCP</a:t>
            </a:r>
          </a:p>
          <a:p>
            <a:pPr lvl="1"/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604" y="5794613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76800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87775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5849725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6230725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95600" y="546872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SYN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5937593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SYN/ACK</a:t>
            </a:r>
            <a:endParaRPr lang="pt-BR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6629400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5600" y="6248400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Segmenta dados</a:t>
            </a:r>
          </a:p>
          <a:p>
            <a:r>
              <a:rPr lang="pt-BR" dirty="0" smtClean="0"/>
              <a:t>Identifica um fluxo pelo par endereço+porta</a:t>
            </a:r>
          </a:p>
          <a:p>
            <a:r>
              <a:rPr lang="pt-BR" dirty="0" smtClean="0"/>
              <a:t>Pode garantir entrega correta e ordenada dos dados</a:t>
            </a:r>
          </a:p>
          <a:p>
            <a:r>
              <a:rPr lang="pt-BR" dirty="0" smtClean="0"/>
              <a:t>Pode fazer controle de fluxo e congestionamento</a:t>
            </a:r>
          </a:p>
          <a:p>
            <a:r>
              <a:rPr lang="pt-BR" dirty="0" smtClean="0"/>
              <a:t>TCP,UDP,RTP,...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604" y="5794613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76800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87775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5849725"/>
            <a:ext cx="2819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6230725"/>
            <a:ext cx="2819400" cy="762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5468725"/>
            <a:ext cx="683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962400" y="5937593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Encaminhamento de pacotes inter-redes</a:t>
            </a:r>
          </a:p>
          <a:p>
            <a:r>
              <a:rPr lang="pt-BR" dirty="0" smtClean="0"/>
              <a:t>Define endereçamento</a:t>
            </a:r>
          </a:p>
          <a:p>
            <a:r>
              <a:rPr lang="pt-BR" dirty="0" smtClean="0"/>
              <a:t>Define roteamento</a:t>
            </a:r>
          </a:p>
          <a:p>
            <a:r>
              <a:rPr lang="pt-BR" dirty="0" smtClean="0"/>
              <a:t>IPv4, IPv6, MIP, PMIPv6, OSPF, ICMP...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604" y="5794613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2895600" y="4876800"/>
            <a:ext cx="27622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ower"/>
          <p:cNvSpPr>
            <a:spLocks noEditPoints="1" noChangeArrowheads="1"/>
          </p:cNvSpPr>
          <p:nvPr/>
        </p:nvSpPr>
        <p:spPr bwMode="auto">
          <a:xfrm>
            <a:off x="5715000" y="5487775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400" y="5715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6096000"/>
            <a:ext cx="6096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62"/>
          <p:cNvGrpSpPr/>
          <p:nvPr/>
        </p:nvGrpSpPr>
        <p:grpSpPr>
          <a:xfrm>
            <a:off x="3048000" y="5715000"/>
            <a:ext cx="533400" cy="457200"/>
            <a:chOff x="7620000" y="5791200"/>
            <a:chExt cx="762000" cy="457200"/>
          </a:xfrm>
        </p:grpSpPr>
        <p:sp>
          <p:nvSpPr>
            <p:cNvPr id="18" name="Can 17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Left Arrow 18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Left Arrow 19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Left Arrow 20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Left Arrow 21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62"/>
          <p:cNvGrpSpPr/>
          <p:nvPr/>
        </p:nvGrpSpPr>
        <p:grpSpPr>
          <a:xfrm>
            <a:off x="4191000" y="5638800"/>
            <a:ext cx="533400" cy="457200"/>
            <a:chOff x="7620000" y="5791200"/>
            <a:chExt cx="762000" cy="457200"/>
          </a:xfrm>
        </p:grpSpPr>
        <p:sp>
          <p:nvSpPr>
            <p:cNvPr id="24" name="Can 23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Left Arrow 25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Left Arrow 26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eft Arrow 27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9" name="Group 62"/>
          <p:cNvGrpSpPr/>
          <p:nvPr/>
        </p:nvGrpSpPr>
        <p:grpSpPr>
          <a:xfrm>
            <a:off x="5181600" y="5715000"/>
            <a:ext cx="533400" cy="457200"/>
            <a:chOff x="7620000" y="5791200"/>
            <a:chExt cx="762000" cy="457200"/>
          </a:xfrm>
        </p:grpSpPr>
        <p:sp>
          <p:nvSpPr>
            <p:cNvPr id="30" name="Can 29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Left Arrow 30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Left Arrow 31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Left Arrow 32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Left Arrow 33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276600" y="5257800"/>
            <a:ext cx="1370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Echo Request</a:t>
            </a:r>
            <a:endParaRPr lang="pt-BR" dirty="0"/>
          </a:p>
        </p:txBody>
      </p:sp>
      <p:sp>
        <p:nvSpPr>
          <p:cNvPr id="42" name="Rectangle 41"/>
          <p:cNvSpPr/>
          <p:nvPr/>
        </p:nvSpPr>
        <p:spPr>
          <a:xfrm>
            <a:off x="2895600" y="6172200"/>
            <a:ext cx="2430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Destination Unreachable</a:t>
            </a:r>
            <a:endParaRPr lang="pt-BR" dirty="0"/>
          </a:p>
        </p:txBody>
      </p:sp>
      <p:cxnSp>
        <p:nvCxnSpPr>
          <p:cNvPr id="47" name="Straight Connector 46"/>
          <p:cNvCxnSpPr>
            <a:stCxn id="18" idx="4"/>
            <a:endCxn id="24" idx="2"/>
          </p:cNvCxnSpPr>
          <p:nvPr/>
        </p:nvCxnSpPr>
        <p:spPr>
          <a:xfrm flipV="1">
            <a:off x="3581400" y="5867400"/>
            <a:ext cx="609600" cy="762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648200" y="5867400"/>
            <a:ext cx="609600" cy="7620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enlace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Acesso ao meio</a:t>
            </a:r>
          </a:p>
          <a:p>
            <a:r>
              <a:rPr lang="pt-BR" dirty="0" smtClean="0"/>
              <a:t>Descoberta e handover</a:t>
            </a:r>
          </a:p>
          <a:p>
            <a:r>
              <a:rPr lang="pt-BR" dirty="0" smtClean="0"/>
              <a:t>Detecção de erros</a:t>
            </a:r>
          </a:p>
          <a:p>
            <a:r>
              <a:rPr lang="pt-BR" dirty="0" smtClean="0"/>
              <a:t>Ethernet, 802.11, 3G, 4G, SDH ...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4102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/>
        </p:nvSpPr>
        <p:spPr>
          <a:xfrm>
            <a:off x="2743200" y="5943600"/>
            <a:ext cx="3048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oup 5"/>
          <p:cNvGrpSpPr/>
          <p:nvPr/>
        </p:nvGrpSpPr>
        <p:grpSpPr>
          <a:xfrm rot="16872548">
            <a:off x="2588096" y="5785771"/>
            <a:ext cx="457200" cy="381000"/>
            <a:chOff x="990600" y="2514600"/>
            <a:chExt cx="457200" cy="381000"/>
          </a:xfrm>
        </p:grpSpPr>
        <p:sp>
          <p:nvSpPr>
            <p:cNvPr id="7" name="Arc 6"/>
            <p:cNvSpPr/>
            <p:nvPr/>
          </p:nvSpPr>
          <p:spPr>
            <a:xfrm>
              <a:off x="990600" y="26670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Arc 7"/>
            <p:cNvSpPr/>
            <p:nvPr/>
          </p:nvSpPr>
          <p:spPr>
            <a:xfrm>
              <a:off x="1066800" y="25908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 8"/>
            <p:cNvSpPr/>
            <p:nvPr/>
          </p:nvSpPr>
          <p:spPr>
            <a:xfrm>
              <a:off x="1143000" y="25146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143000" y="57912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6172200"/>
            <a:ext cx="16764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144545" y="5421868"/>
            <a:ext cx="1500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Probe Request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1143000" y="6107668"/>
            <a:ext cx="131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Probe Reply</a:t>
            </a:r>
            <a:endParaRPr lang="pt-BR" dirty="0"/>
          </a:p>
        </p:txBody>
      </p:sp>
      <p:sp>
        <p:nvSpPr>
          <p:cNvPr id="31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553200" y="5670550"/>
            <a:ext cx="2133600" cy="365125"/>
          </a:xfrm>
        </p:spPr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sp>
        <p:nvSpPr>
          <p:cNvPr id="32" name="laptop"/>
          <p:cNvSpPr>
            <a:spLocks noEditPoints="1" noChangeArrowheads="1"/>
          </p:cNvSpPr>
          <p:nvPr/>
        </p:nvSpPr>
        <p:spPr bwMode="auto">
          <a:xfrm>
            <a:off x="48006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" name="modem"/>
          <p:cNvSpPr>
            <a:spLocks noEditPoints="1" noChangeArrowheads="1"/>
          </p:cNvSpPr>
          <p:nvPr/>
        </p:nvSpPr>
        <p:spPr bwMode="auto">
          <a:xfrm>
            <a:off x="5715000" y="4953000"/>
            <a:ext cx="1905000" cy="2286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aptop"/>
          <p:cNvSpPr>
            <a:spLocks noEditPoints="1" noChangeArrowheads="1"/>
          </p:cNvSpPr>
          <p:nvPr/>
        </p:nvSpPr>
        <p:spPr bwMode="auto">
          <a:xfrm>
            <a:off x="63246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laptop"/>
          <p:cNvSpPr>
            <a:spLocks noEditPoints="1" noChangeArrowheads="1"/>
          </p:cNvSpPr>
          <p:nvPr/>
        </p:nvSpPr>
        <p:spPr bwMode="auto">
          <a:xfrm>
            <a:off x="8286744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36" name="Straight Connector 35"/>
          <p:cNvCxnSpPr>
            <a:stCxn id="33" idx="7"/>
            <a:endCxn id="32" idx="4"/>
          </p:cNvCxnSpPr>
          <p:nvPr/>
        </p:nvCxnSpPr>
        <p:spPr>
          <a:xfrm flipH="1">
            <a:off x="5229228" y="5181600"/>
            <a:ext cx="1438272" cy="89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4"/>
            <a:endCxn id="33" idx="7"/>
          </p:cNvCxnSpPr>
          <p:nvPr/>
        </p:nvCxnSpPr>
        <p:spPr>
          <a:xfrm flipH="1" flipV="1">
            <a:off x="6667500" y="5181600"/>
            <a:ext cx="85728" cy="89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4"/>
            <a:endCxn id="33" idx="7"/>
          </p:cNvCxnSpPr>
          <p:nvPr/>
        </p:nvCxnSpPr>
        <p:spPr>
          <a:xfrm flipH="1" flipV="1">
            <a:off x="6667500" y="5181600"/>
            <a:ext cx="2047872" cy="890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467600" y="6243935"/>
            <a:ext cx="5334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...</a:t>
            </a:r>
            <a:endParaRPr lang="pt-BR" sz="2400" dirty="0">
              <a:solidFill>
                <a:srgbClr val="0070C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9672891">
            <a:off x="5011014" y="561675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 rot="19672891">
            <a:off x="5126085" y="5247418"/>
            <a:ext cx="127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Data Frame</a:t>
            </a:r>
            <a:endParaRPr lang="pt-BR" dirty="0"/>
          </a:p>
        </p:txBody>
      </p:sp>
      <p:cxnSp>
        <p:nvCxnSpPr>
          <p:cNvPr id="46" name="Straight Arrow Connector 45"/>
          <p:cNvCxnSpPr/>
          <p:nvPr/>
        </p:nvCxnSpPr>
        <p:spPr>
          <a:xfrm rot="1336817">
            <a:off x="7373769" y="5667613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1336817">
            <a:off x="7488840" y="5298281"/>
            <a:ext cx="1273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Data Frame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física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Especificações elétricas</a:t>
            </a:r>
          </a:p>
          <a:p>
            <a:r>
              <a:rPr lang="pt-BR" dirty="0" smtClean="0"/>
              <a:t>Taxas de transmissão</a:t>
            </a:r>
          </a:p>
          <a:p>
            <a:r>
              <a:rPr lang="pt-BR" dirty="0" smtClean="0"/>
              <a:t>Modulação </a:t>
            </a:r>
          </a:p>
          <a:p>
            <a:r>
              <a:rPr lang="pt-BR" dirty="0" smtClean="0"/>
              <a:t>Transmissão dos bits</a:t>
            </a:r>
          </a:p>
          <a:p>
            <a:r>
              <a:rPr lang="pt-BR" dirty="0" smtClean="0"/>
              <a:t>Acesso ao meio de transmissão</a:t>
            </a:r>
          </a:p>
          <a:p>
            <a:r>
              <a:rPr lang="pt-BR" dirty="0" smtClean="0"/>
              <a:t>TDM, FDM, OFDM, DSSS,...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399639"/>
            <a:ext cx="1911796" cy="343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sosceles Triangle 4"/>
          <p:cNvSpPr/>
          <p:nvPr/>
        </p:nvSpPr>
        <p:spPr>
          <a:xfrm>
            <a:off x="6858000" y="4038600"/>
            <a:ext cx="1682714" cy="2819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70" name="Picture 6" descr="http://rftest.blogs.keysight.com/wp-content/uploads/2014/10/OFDM-inter-carr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1" y="4828344"/>
            <a:ext cx="3733799" cy="20296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743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3352800" y="3352800"/>
            <a:ext cx="685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M2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3352800" y="4038600"/>
            <a:ext cx="685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M1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Caminho fim a fim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048000" y="4038600"/>
            <a:ext cx="304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048000" y="3352800"/>
            <a:ext cx="304800" cy="533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2743200" y="4038600"/>
            <a:ext cx="304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2743200" y="3352800"/>
            <a:ext cx="3048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2438400" y="4038600"/>
            <a:ext cx="304800" cy="533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2438400" y="3352800"/>
            <a:ext cx="304800" cy="533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6705600" y="3810000"/>
            <a:ext cx="6858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M2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5943600" y="27432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1600200" y="1905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Origem</a:t>
            </a:r>
            <a:endParaRPr lang="pt-BR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95800" y="19050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Destino</a:t>
            </a:r>
            <a:endParaRPr lang="pt-BR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1714499" y="4229100"/>
            <a:ext cx="4876800" cy="762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9972 " pathEditMode="relative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9417 L 0.25 0.2941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9417 L 0.25 0.2941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9417 L 0.25 0.2941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9417 L 0.25 0.2941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9417 L 0.25 -0.0388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5" grpId="0" animBg="1"/>
      <p:bldP spid="5" grpId="1" animBg="1"/>
      <p:bldP spid="5" grpId="2" animBg="1"/>
      <p:bldP spid="5" grpId="3" animBg="1"/>
      <p:bldP spid="5" grpId="4" animBg="1"/>
      <p:bldP spid="8" grpId="0" animBg="1"/>
      <p:bldP spid="8" grpId="1" animBg="1"/>
      <p:bldP spid="8" grpId="2" animBg="1"/>
      <p:bldP spid="8" grpId="3" animBg="1"/>
      <p:bldP spid="8" grpId="4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6" grpId="0" animBg="1"/>
      <p:bldP spid="16" grpId="1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Perdas e atrasos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Pacotes são enfileirados (“bufferizados”) nos roteadores</a:t>
            </a:r>
          </a:p>
          <a:p>
            <a:pPr lvl="1"/>
            <a:r>
              <a:rPr lang="pt-BR" sz="2400" dirty="0" smtClean="0"/>
              <a:t>Taxa de chegada de pacotes ao enlace excede a capacidade do linkde saída</a:t>
            </a:r>
          </a:p>
          <a:p>
            <a:pPr lvl="1"/>
            <a:r>
              <a:rPr lang="pt-BR" sz="2400" dirty="0" smtClean="0"/>
              <a:t> Pacotes são colocados na fila, aguardam ser transmitidos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4191000"/>
            <a:ext cx="56959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Atrasos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Processamento (d</a:t>
            </a:r>
            <a:r>
              <a:rPr lang="pt-BR" sz="2800" baseline="-25000" dirty="0" smtClean="0"/>
              <a:t>proc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Remoção de cabeçalhos</a:t>
            </a:r>
          </a:p>
          <a:p>
            <a:pPr lvl="1"/>
            <a:r>
              <a:rPr lang="pt-BR" dirty="0" smtClean="0"/>
              <a:t>Calculo de checksum</a:t>
            </a:r>
          </a:p>
          <a:p>
            <a:pPr lvl="1"/>
            <a:r>
              <a:rPr lang="pt-BR" dirty="0" smtClean="0"/>
              <a:t>Determinação do enlace de saída</a:t>
            </a:r>
          </a:p>
          <a:p>
            <a:pPr lvl="1"/>
            <a:r>
              <a:rPr lang="pt-BR" dirty="0" smtClean="0"/>
              <a:t>microssegundos</a:t>
            </a:r>
          </a:p>
          <a:p>
            <a:r>
              <a:rPr lang="pt-BR" dirty="0" smtClean="0"/>
              <a:t>Fila (d</a:t>
            </a:r>
            <a:r>
              <a:rPr lang="pt-BR" sz="2800" baseline="-25000" dirty="0" smtClean="0"/>
              <a:t>queue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Tempo aguardando transmissão pelo enlace de saída</a:t>
            </a:r>
          </a:p>
          <a:p>
            <a:pPr lvl="1"/>
            <a:r>
              <a:rPr lang="pt-BR" dirty="0" smtClean="0"/>
              <a:t>Depende do congestionamento</a:t>
            </a:r>
          </a:p>
          <a:p>
            <a:r>
              <a:rPr lang="pt-BR" dirty="0" smtClean="0"/>
              <a:t>Transmissão (d</a:t>
            </a:r>
            <a:r>
              <a:rPr lang="pt-BR" sz="2800" baseline="-25000" dirty="0" smtClean="0"/>
              <a:t>trans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Depende da largura de banda (R) e do tamanho do pacote(L)</a:t>
            </a:r>
          </a:p>
          <a:p>
            <a:pPr lvl="1"/>
            <a:r>
              <a:rPr lang="pt-BR" dirty="0" smtClean="0"/>
              <a:t>L/R</a:t>
            </a:r>
          </a:p>
          <a:p>
            <a:r>
              <a:rPr lang="pt-BR" dirty="0" smtClean="0"/>
              <a:t>Propagação (d</a:t>
            </a:r>
            <a:r>
              <a:rPr lang="pt-BR" baseline="-25000" dirty="0" smtClean="0"/>
              <a:t>prop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Depende da distância do enlace e velocidade no meio</a:t>
            </a:r>
          </a:p>
          <a:p>
            <a:pPr lvl="1"/>
            <a:r>
              <a:rPr lang="pt-BR" smtClean="0"/>
              <a:t>d/s (distância/velocidade) s = 2.10^8 m/s (cabo) ; 3.10^8 m/s (sem fio)</a:t>
            </a:r>
            <a:endParaRPr lang="pt-BR" dirty="0" smtClean="0"/>
          </a:p>
          <a:p>
            <a:pPr lvl="1"/>
            <a:r>
              <a:rPr lang="pt-BR" dirty="0" smtClean="0"/>
              <a:t>Entre microssegundos a milissegundos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228600" y="2057400"/>
            <a:ext cx="8915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Host: www.eventmobi.comUser-Agent: Mozilla/5.0 (Windows NT 6.1; rv:47.0) Gecko/20100101 Firefox/47.0</a:t>
            </a:r>
          </a:p>
          <a:p>
            <a:r>
              <a:rPr lang="pt-BR" dirty="0" smtClean="0"/>
              <a:t>Accept: text/html,application/xhtml+xml,application/xml;q=0.9,*/*;q=0.8</a:t>
            </a:r>
          </a:p>
          <a:p>
            <a:r>
              <a:rPr lang="pt-BR" dirty="0" smtClean="0"/>
              <a:t>Accept-Language: pt-BR,pt;q=0.8,en-US;q=0.5,en;q=0.3</a:t>
            </a:r>
          </a:p>
          <a:p>
            <a:r>
              <a:rPr lang="pt-BR" dirty="0" smtClean="0"/>
              <a:t>Accept-Encoding: gzip, deflate</a:t>
            </a:r>
          </a:p>
          <a:p>
            <a:r>
              <a:rPr lang="pt-BR" dirty="0" smtClean="0"/>
              <a:t>Cookie: PHPSESSID=e8a778b061a12632727720338930bba3; __utma=224322895.217258974.1466294851.1466294851.1466294851.1; __utmb=224322895.1.10.1466294851; __utmc=224322895; __utmz=224322895.1466294851.1.1.utmcsr=(direct)|utmccn=(direct)|utmcmd=(none); __ar_v4=%7CQDO2FQLX5NARNISETIRUPU%3A20160619%3A1%7CFPLIGNIJXRDF7M2ERUH7M4%3A20160619%3A1%7CGBN2DRETAJH37GEN6S3KWS%3A20160619%3A1; visitor_id25632=205399990; __distillery=4059fe1_6f10a691-8c76-4f49-bcdb-515a257f66fa-3b050fbb0-9e6850244f28-b627</a:t>
            </a:r>
          </a:p>
          <a:p>
            <a:r>
              <a:rPr lang="pt-BR" dirty="0" smtClean="0"/>
              <a:t>Connection: keep-alive</a:t>
            </a:r>
          </a:p>
          <a:p>
            <a:r>
              <a:rPr lang="pt-BR" dirty="0" smtClean="0"/>
              <a:t>Cache-Control: max-age=0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Atrasos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Atraso nodal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Intensidade de tráfego na fila</a:t>
            </a:r>
          </a:p>
          <a:p>
            <a:pPr lvl="1"/>
            <a:r>
              <a:rPr lang="pt-BR" dirty="0" smtClean="0"/>
              <a:t>a x d</a:t>
            </a:r>
            <a:r>
              <a:rPr lang="pt-BR" baseline="-25000" dirty="0" smtClean="0"/>
              <a:t>trans </a:t>
            </a:r>
            <a:r>
              <a:rPr lang="pt-BR" dirty="0" smtClean="0"/>
              <a:t>= L a /R</a:t>
            </a:r>
          </a:p>
          <a:p>
            <a:pPr lvl="2"/>
            <a:r>
              <a:rPr lang="pt-BR" dirty="0" smtClean="0"/>
              <a:t>a = taxa média de chegada de pacotes</a:t>
            </a:r>
          </a:p>
          <a:p>
            <a:pPr lvl="1"/>
            <a:r>
              <a:rPr lang="pt-BR" dirty="0" smtClean="0"/>
              <a:t>Próximo de 0 : atraso médio é pequeno</a:t>
            </a:r>
          </a:p>
          <a:p>
            <a:pPr lvl="1"/>
            <a:r>
              <a:rPr lang="pt-BR" dirty="0" smtClean="0"/>
              <a:t>Próximo de 1 : atraso médio é significativo</a:t>
            </a:r>
          </a:p>
          <a:p>
            <a:pPr lvl="1"/>
            <a:r>
              <a:rPr lang="pt-BR" dirty="0" smtClean="0"/>
              <a:t>Maior que 1 : atraso muito alto 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362200"/>
            <a:ext cx="4229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Medindo atraso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44958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Traceroute (no windows, tracert)</a:t>
            </a:r>
          </a:p>
          <a:p>
            <a:pPr lvl="1"/>
            <a:r>
              <a:rPr lang="pt-BR" sz="2400" dirty="0" smtClean="0"/>
              <a:t>No exemplo, alvo a 9 saltos de distância</a:t>
            </a:r>
          </a:p>
          <a:p>
            <a:pPr lvl="1"/>
            <a:r>
              <a:rPr lang="pt-BR" sz="2400" dirty="0" smtClean="0"/>
              <a:t>Para cada salto, 3 medições do RTT (round trip time) – tempo de ida e volta</a:t>
            </a:r>
            <a:endParaRPr lang="pt-BR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132415"/>
            <a:ext cx="88392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C:\Users\Usuario&gt;tracert www.example.com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Rastreando a rota para www.example.com [93.184.216.34]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com no máximo 30 saltos:</a:t>
            </a:r>
          </a:p>
          <a:p>
            <a:endParaRPr lang="pt-BR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1    28 ms     2 ms     2 ms  Link-One.Home [192.168.1.1]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2   270 ms   305 ms   273 ms  200-217-255-225.host.telemar.net.br [200.217.255.225]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3   342 ms   305 ms   275 ms  200.195.106.240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4   387 ms   381 ms   525 ms  100.122.18.251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5   205 ms   240 ms   133 ms  100.122.20.38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6   420 ms   365 ms   399 ms  100.122.18.21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7   276 ms   283 ms   233 ms  46.22.65.108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8   226 ms   229 ms   237 ms  192.16.6.93</a:t>
            </a:r>
          </a:p>
          <a:p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9   326 ms   343 ms   346 ms  93.184.216.34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hlinkClick r:id="rId2"/>
              </a:rPr>
              <a:t>Tanenbaum, A.S. </a:t>
            </a:r>
            <a:r>
              <a:rPr lang="pt-BR" smtClean="0">
                <a:hlinkClick r:id="rId2"/>
              </a:rPr>
              <a:t>“Redes de Compudadores” – Ed Campus.</a:t>
            </a:r>
            <a:endParaRPr lang="pt-BR" dirty="0" smtClean="0">
              <a:hlinkClick r:id="rId2"/>
            </a:endParaRPr>
          </a:p>
          <a:p>
            <a:r>
              <a:rPr lang="pt-BR" dirty="0" smtClean="0">
                <a:hlinkClick r:id="rId2"/>
              </a:rPr>
              <a:t>Kurose, J.F, Ross, K.W. “Redes de Computadores e a Internet – Uma nova abordagem” – Pearson Addison Wesley.</a:t>
            </a:r>
          </a:p>
          <a:p>
            <a:r>
              <a:rPr lang="pt-BR" dirty="0" smtClean="0">
                <a:hlinkClick r:id="rId2"/>
              </a:rPr>
              <a:t>http://pt.slideshare.net/prazins/sesso-do-modelo-osicamada-5</a:t>
            </a:r>
            <a:endParaRPr lang="pt-BR" dirty="0" smtClean="0"/>
          </a:p>
          <a:p>
            <a:r>
              <a:rPr lang="pt-BR" dirty="0" smtClean="0"/>
              <a:t>http://www.teleco.com.br/tutoriais/tutorialqosotm/pagina_2.asp</a:t>
            </a:r>
          </a:p>
          <a:p>
            <a:r>
              <a:rPr lang="pt-BR" dirty="0" smtClean="0"/>
              <a:t>https://support.microsoft.com/pt-br/kb/103884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0" y="2667000"/>
            <a:ext cx="7029472" cy="2039725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6" name="tower"/>
          <p:cNvSpPr>
            <a:spLocks noEditPoints="1" noChangeArrowheads="1"/>
          </p:cNvSpPr>
          <p:nvPr/>
        </p:nvSpPr>
        <p:spPr bwMode="auto">
          <a:xfrm>
            <a:off x="4495800" y="129540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2880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4"/>
          <p:cNvSpPr/>
          <p:nvPr/>
        </p:nvSpPr>
        <p:spPr>
          <a:xfrm>
            <a:off x="3457572" y="3487525"/>
            <a:ext cx="3571900" cy="121920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lide Number Placeholder 4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  <p:sp>
        <p:nvSpPr>
          <p:cNvPr id="11" name="Cube 10"/>
          <p:cNvSpPr/>
          <p:nvPr/>
        </p:nvSpPr>
        <p:spPr>
          <a:xfrm>
            <a:off x="2362200" y="3581400"/>
            <a:ext cx="447684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3" name="Isosceles Triangle 12"/>
          <p:cNvSpPr/>
          <p:nvPr/>
        </p:nvSpPr>
        <p:spPr>
          <a:xfrm>
            <a:off x="762000" y="3200400"/>
            <a:ext cx="3048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62"/>
          <p:cNvGrpSpPr/>
          <p:nvPr/>
        </p:nvGrpSpPr>
        <p:grpSpPr>
          <a:xfrm>
            <a:off x="1447800" y="3810000"/>
            <a:ext cx="533400" cy="457200"/>
            <a:chOff x="7620000" y="5791200"/>
            <a:chExt cx="762000" cy="457200"/>
          </a:xfrm>
        </p:grpSpPr>
        <p:sp>
          <p:nvSpPr>
            <p:cNvPr id="24" name="Can 23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Left Arrow 24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Left Arrow 25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Left Arrow 26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eft Arrow 27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6" name="Straight Connector 15"/>
          <p:cNvCxnSpPr>
            <a:stCxn id="13" idx="3"/>
            <a:endCxn id="24" idx="2"/>
          </p:cNvCxnSpPr>
          <p:nvPr/>
        </p:nvCxnSpPr>
        <p:spPr>
          <a:xfrm rot="16200000" flipH="1">
            <a:off x="1066800" y="3657600"/>
            <a:ext cx="2286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aptop"/>
          <p:cNvSpPr>
            <a:spLocks noEditPoints="1" noChangeArrowheads="1"/>
          </p:cNvSpPr>
          <p:nvPr/>
        </p:nvSpPr>
        <p:spPr bwMode="auto">
          <a:xfrm>
            <a:off x="51816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6" name="tower"/>
          <p:cNvSpPr>
            <a:spLocks noEditPoints="1" noChangeArrowheads="1"/>
          </p:cNvSpPr>
          <p:nvPr/>
        </p:nvSpPr>
        <p:spPr bwMode="auto">
          <a:xfrm>
            <a:off x="4495800" y="1295400"/>
            <a:ext cx="904875" cy="1428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67" name="Straight Connector 66"/>
          <p:cNvCxnSpPr>
            <a:stCxn id="11" idx="2"/>
            <a:endCxn id="24" idx="4"/>
          </p:cNvCxnSpPr>
          <p:nvPr/>
        </p:nvCxnSpPr>
        <p:spPr>
          <a:xfrm rot="10800000">
            <a:off x="1981200" y="4038600"/>
            <a:ext cx="381000" cy="27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2"/>
          <p:cNvGrpSpPr/>
          <p:nvPr/>
        </p:nvGrpSpPr>
        <p:grpSpPr>
          <a:xfrm>
            <a:off x="3276600" y="3962400"/>
            <a:ext cx="533400" cy="457200"/>
            <a:chOff x="7620000" y="5791200"/>
            <a:chExt cx="762000" cy="457200"/>
          </a:xfrm>
        </p:grpSpPr>
        <p:sp>
          <p:nvSpPr>
            <p:cNvPr id="71" name="Can 70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Left Arrow 71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Left Arrow 72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Left Arrow 73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Left Arrow 74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6" name="Straight Connector 75"/>
          <p:cNvCxnSpPr>
            <a:stCxn id="75" idx="3"/>
            <a:endCxn id="11" idx="5"/>
          </p:cNvCxnSpPr>
          <p:nvPr/>
        </p:nvCxnSpPr>
        <p:spPr>
          <a:xfrm rot="16200000" flipV="1">
            <a:off x="3172426" y="3591526"/>
            <a:ext cx="8332" cy="7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56"/>
          <p:cNvGrpSpPr>
            <a:grpSpLocks noGrp="1"/>
          </p:cNvGrpSpPr>
          <p:nvPr>
            <p:ph sz="quarter" idx="1"/>
          </p:nvPr>
        </p:nvGrpSpPr>
        <p:grpSpPr>
          <a:xfrm>
            <a:off x="7315200" y="4953000"/>
            <a:ext cx="530225" cy="381000"/>
            <a:chOff x="7620000" y="5791200"/>
            <a:chExt cx="762000" cy="457200"/>
          </a:xfrm>
        </p:grpSpPr>
        <p:sp>
          <p:nvSpPr>
            <p:cNvPr id="80" name="Can 79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Left Arrow 80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Left Arrow 81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Left Arrow 82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Left Arrow 83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5" name="Group 62"/>
          <p:cNvGrpSpPr/>
          <p:nvPr/>
        </p:nvGrpSpPr>
        <p:grpSpPr>
          <a:xfrm>
            <a:off x="4648200" y="3124200"/>
            <a:ext cx="533400" cy="457200"/>
            <a:chOff x="7620000" y="5791200"/>
            <a:chExt cx="762000" cy="457200"/>
          </a:xfrm>
        </p:grpSpPr>
        <p:sp>
          <p:nvSpPr>
            <p:cNvPr id="86" name="Can 85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Left Arrow 86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Left Arrow 87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Left Arrow 88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Left Arrow 89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1" name="Group 62"/>
          <p:cNvGrpSpPr/>
          <p:nvPr/>
        </p:nvGrpSpPr>
        <p:grpSpPr>
          <a:xfrm>
            <a:off x="6781800" y="3657600"/>
            <a:ext cx="533400" cy="457200"/>
            <a:chOff x="7620000" y="5791200"/>
            <a:chExt cx="762000" cy="457200"/>
          </a:xfrm>
        </p:grpSpPr>
        <p:sp>
          <p:nvSpPr>
            <p:cNvPr id="92" name="Can 91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Left Arrow 92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Left Arrow 93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Left Arrow 94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Left Arrow 95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2" name="Cube 101"/>
          <p:cNvSpPr/>
          <p:nvPr/>
        </p:nvSpPr>
        <p:spPr>
          <a:xfrm>
            <a:off x="7620000" y="3810000"/>
            <a:ext cx="447684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cxnSp>
        <p:nvCxnSpPr>
          <p:cNvPr id="103" name="Straight Connector 102"/>
          <p:cNvCxnSpPr>
            <a:stCxn id="102" idx="2"/>
            <a:endCxn id="92" idx="4"/>
          </p:cNvCxnSpPr>
          <p:nvPr/>
        </p:nvCxnSpPr>
        <p:spPr>
          <a:xfrm rot="10800000">
            <a:off x="7315200" y="3886200"/>
            <a:ext cx="304800" cy="408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2" idx="3"/>
            <a:endCxn id="84" idx="2"/>
          </p:cNvCxnSpPr>
          <p:nvPr/>
        </p:nvCxnSpPr>
        <p:spPr>
          <a:xfrm rot="5400000">
            <a:off x="7530748" y="4769844"/>
            <a:ext cx="359722" cy="1545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modem"/>
          <p:cNvSpPr>
            <a:spLocks noEditPoints="1" noChangeArrowheads="1"/>
          </p:cNvSpPr>
          <p:nvPr/>
        </p:nvSpPr>
        <p:spPr bwMode="auto">
          <a:xfrm>
            <a:off x="5715000" y="5638800"/>
            <a:ext cx="1905000" cy="2286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11" name="Straight Connector 110"/>
          <p:cNvCxnSpPr>
            <a:stCxn id="80" idx="3"/>
            <a:endCxn id="1027" idx="6"/>
          </p:cNvCxnSpPr>
          <p:nvPr/>
        </p:nvCxnSpPr>
        <p:spPr>
          <a:xfrm rot="5400000">
            <a:off x="6971507" y="5029994"/>
            <a:ext cx="304800" cy="9128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laptop"/>
          <p:cNvSpPr>
            <a:spLocks noEditPoints="1" noChangeArrowheads="1"/>
          </p:cNvSpPr>
          <p:nvPr/>
        </p:nvSpPr>
        <p:spPr bwMode="auto">
          <a:xfrm>
            <a:off x="6305544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6" name="laptop"/>
          <p:cNvSpPr>
            <a:spLocks noEditPoints="1" noChangeArrowheads="1"/>
          </p:cNvSpPr>
          <p:nvPr/>
        </p:nvSpPr>
        <p:spPr bwMode="auto">
          <a:xfrm>
            <a:off x="7620000" y="607218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17" name="Straight Connector 116"/>
          <p:cNvCxnSpPr>
            <a:stCxn id="1027" idx="7"/>
            <a:endCxn id="36" idx="4"/>
          </p:cNvCxnSpPr>
          <p:nvPr/>
        </p:nvCxnSpPr>
        <p:spPr>
          <a:xfrm flipH="1">
            <a:off x="5610228" y="5867400"/>
            <a:ext cx="1057272" cy="204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5" idx="4"/>
            <a:endCxn id="1027" idx="7"/>
          </p:cNvCxnSpPr>
          <p:nvPr/>
        </p:nvCxnSpPr>
        <p:spPr>
          <a:xfrm flipH="1" flipV="1">
            <a:off x="6667500" y="5867400"/>
            <a:ext cx="66672" cy="204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6" idx="4"/>
            <a:endCxn id="1027" idx="7"/>
          </p:cNvCxnSpPr>
          <p:nvPr/>
        </p:nvCxnSpPr>
        <p:spPr>
          <a:xfrm flipH="1" flipV="1">
            <a:off x="6667500" y="5867400"/>
            <a:ext cx="1381128" cy="204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62800" y="6172200"/>
            <a:ext cx="533400" cy="4616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...</a:t>
            </a:r>
            <a:endParaRPr lang="pt-BR" sz="2400" dirty="0">
              <a:solidFill>
                <a:srgbClr val="0070C0"/>
              </a:solidFill>
            </a:endParaRPr>
          </a:p>
        </p:txBody>
      </p:sp>
      <p:cxnSp>
        <p:nvCxnSpPr>
          <p:cNvPr id="127" name="Straight Connector 126"/>
          <p:cNvCxnSpPr>
            <a:stCxn id="90" idx="3"/>
            <a:endCxn id="1026" idx="7"/>
          </p:cNvCxnSpPr>
          <p:nvPr/>
        </p:nvCxnSpPr>
        <p:spPr>
          <a:xfrm rot="5400000" flipH="1" flipV="1">
            <a:off x="4726726" y="2912324"/>
            <a:ext cx="400050" cy="237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 rot="16872548">
            <a:off x="606896" y="3042571"/>
            <a:ext cx="457200" cy="381000"/>
            <a:chOff x="990600" y="2514600"/>
            <a:chExt cx="457200" cy="381000"/>
          </a:xfrm>
        </p:grpSpPr>
        <p:sp>
          <p:nvSpPr>
            <p:cNvPr id="132" name="Arc 131"/>
            <p:cNvSpPr/>
            <p:nvPr/>
          </p:nvSpPr>
          <p:spPr>
            <a:xfrm>
              <a:off x="990600" y="26670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Arc 132"/>
            <p:cNvSpPr/>
            <p:nvPr/>
          </p:nvSpPr>
          <p:spPr>
            <a:xfrm>
              <a:off x="1066800" y="25908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Arc 133"/>
            <p:cNvSpPr/>
            <p:nvPr/>
          </p:nvSpPr>
          <p:spPr>
            <a:xfrm>
              <a:off x="1143000" y="2514600"/>
              <a:ext cx="304800" cy="228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Rede das redes</a:t>
            </a:r>
          </a:p>
          <a:p>
            <a:pPr lvl="1"/>
            <a:r>
              <a:rPr lang="pt-BR" dirty="0" smtClean="0"/>
              <a:t>ISPs locais, regionais, redes de empresa, redes de pesquisa</a:t>
            </a:r>
          </a:p>
          <a:p>
            <a:r>
              <a:rPr lang="pt-BR" dirty="0" smtClean="0"/>
              <a:t>Borda da rede</a:t>
            </a:r>
          </a:p>
          <a:p>
            <a:pPr lvl="1"/>
            <a:r>
              <a:rPr lang="pt-BR" dirty="0" smtClean="0"/>
              <a:t>Aplicações e hospedeiros (cliente e servidor)</a:t>
            </a:r>
          </a:p>
          <a:p>
            <a:r>
              <a:rPr lang="pt-BR" dirty="0" smtClean="0"/>
              <a:t>Núcleo da rede</a:t>
            </a:r>
          </a:p>
          <a:p>
            <a:pPr lvl="1"/>
            <a:r>
              <a:rPr lang="pt-BR" dirty="0" smtClean="0"/>
              <a:t>Switches, roteadores, multiplexers,</a:t>
            </a:r>
          </a:p>
          <a:p>
            <a:r>
              <a:rPr lang="pt-BR" dirty="0" smtClean="0"/>
              <a:t>Meio físico</a:t>
            </a:r>
          </a:p>
          <a:p>
            <a:pPr lvl="1"/>
            <a:r>
              <a:rPr lang="pt-BR" dirty="0" smtClean="0"/>
              <a:t>Enlaces, meio sem fio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Protocolos</a:t>
            </a:r>
          </a:p>
          <a:p>
            <a:pPr lvl="1"/>
            <a:r>
              <a:rPr lang="pt-BR" dirty="0" smtClean="0"/>
              <a:t>“definem o formato, a ordem das msgs enviadas e recebidas entre entidades de rede e ações tomadas sobre transmissão e recepção de mensagens”</a:t>
            </a:r>
          </a:p>
          <a:p>
            <a:r>
              <a:rPr lang="pt-BR" dirty="0" smtClean="0"/>
              <a:t> Padrões RFC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924300"/>
            <a:ext cx="56769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5257800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Na Borda da rede</a:t>
            </a:r>
          </a:p>
          <a:p>
            <a:pPr lvl="1"/>
            <a:r>
              <a:rPr lang="pt-BR" dirty="0" smtClean="0"/>
              <a:t>Serviços orientados a conexão</a:t>
            </a:r>
          </a:p>
          <a:p>
            <a:pPr lvl="2"/>
            <a:r>
              <a:rPr lang="pt-BR" dirty="0" smtClean="0"/>
              <a:t>Preparação para transferência de dados (handshaking)</a:t>
            </a:r>
          </a:p>
          <a:p>
            <a:pPr lvl="2"/>
            <a:r>
              <a:rPr lang="pt-BR" dirty="0" smtClean="0"/>
              <a:t>TCP</a:t>
            </a:r>
          </a:p>
          <a:p>
            <a:pPr lvl="1"/>
            <a:r>
              <a:rPr lang="pt-BR" dirty="0" smtClean="0"/>
              <a:t>Serviços não orientados a conexão</a:t>
            </a:r>
          </a:p>
          <a:p>
            <a:pPr lvl="2"/>
            <a:r>
              <a:rPr lang="pt-BR" dirty="0" smtClean="0"/>
              <a:t>Sem garantia de entrega dos dados</a:t>
            </a:r>
          </a:p>
          <a:p>
            <a:pPr lvl="2"/>
            <a:r>
              <a:rPr lang="pt-BR" dirty="0" smtClean="0"/>
              <a:t>UDP</a:t>
            </a:r>
          </a:p>
          <a:p>
            <a:r>
              <a:rPr lang="pt-BR" dirty="0" smtClean="0"/>
              <a:t>No núcleo da rede</a:t>
            </a:r>
          </a:p>
          <a:p>
            <a:pPr lvl="1"/>
            <a:r>
              <a:rPr lang="pt-BR" dirty="0" smtClean="0"/>
              <a:t>Circuitos </a:t>
            </a:r>
            <a:r>
              <a:rPr lang="pt-BR" dirty="0" smtClean="0"/>
              <a:t>virtuais</a:t>
            </a:r>
            <a:endParaRPr lang="pt-BR" dirty="0" smtClean="0"/>
          </a:p>
          <a:p>
            <a:pPr lvl="2"/>
            <a:r>
              <a:rPr lang="pt-BR" dirty="0" smtClean="0"/>
              <a:t>Circuitos virtuais</a:t>
            </a:r>
          </a:p>
          <a:p>
            <a:pPr lvl="2"/>
            <a:r>
              <a:rPr lang="pt-BR" dirty="0" smtClean="0"/>
              <a:t>Recursos dedicados</a:t>
            </a:r>
          </a:p>
          <a:p>
            <a:pPr lvl="2"/>
            <a:r>
              <a:rPr lang="pt-BR" dirty="0" smtClean="0"/>
              <a:t>ATM </a:t>
            </a:r>
          </a:p>
          <a:p>
            <a:pPr lvl="1"/>
            <a:r>
              <a:rPr lang="pt-BR" dirty="0" smtClean="0"/>
              <a:t>Rede de datagramas</a:t>
            </a:r>
          </a:p>
          <a:p>
            <a:pPr lvl="2"/>
            <a:r>
              <a:rPr lang="pt-BR" dirty="0" smtClean="0"/>
              <a:t>Rede </a:t>
            </a:r>
            <a:r>
              <a:rPr lang="pt-BR" dirty="0" smtClean="0"/>
              <a:t>de datagramas</a:t>
            </a:r>
          </a:p>
          <a:p>
            <a:pPr lvl="2"/>
            <a:r>
              <a:rPr lang="pt-BR" dirty="0" smtClean="0"/>
              <a:t>Disputa por recursos (melhor esforço)</a:t>
            </a:r>
          </a:p>
          <a:p>
            <a:pPr lvl="2"/>
            <a:r>
              <a:rPr lang="pt-BR" dirty="0" smtClean="0"/>
              <a:t>TCP/IP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2743200"/>
            <a:ext cx="242922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2209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Taxonomia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19400"/>
            <a:ext cx="66294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3471</TotalTime>
  <Words>1050</Words>
  <Application>Microsoft Office PowerPoint</Application>
  <PresentationFormat>On-screen Show (4:3)</PresentationFormat>
  <Paragraphs>237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Median</vt:lpstr>
      <vt:lpstr>Redes de COmputadores</vt:lpstr>
      <vt:lpstr>Abstração</vt:lpstr>
      <vt:lpstr>Abstração</vt:lpstr>
      <vt:lpstr>Abstração</vt:lpstr>
      <vt:lpstr>Abstração</vt:lpstr>
      <vt:lpstr>Internet</vt:lpstr>
      <vt:lpstr>Internet</vt:lpstr>
      <vt:lpstr>Internet</vt:lpstr>
      <vt:lpstr>Internet</vt:lpstr>
      <vt:lpstr>Rede das redes</vt:lpstr>
      <vt:lpstr>Rede das redes</vt:lpstr>
      <vt:lpstr>Rede das redes</vt:lpstr>
      <vt:lpstr>Rede das redes</vt:lpstr>
      <vt:lpstr>Redes Broadband</vt:lpstr>
      <vt:lpstr>Elementos de uma Rede Broadband</vt:lpstr>
      <vt:lpstr>Elementos de uma Rede Broadband</vt:lpstr>
      <vt:lpstr>Redes de Acesso</vt:lpstr>
      <vt:lpstr>Padronização em redes</vt:lpstr>
      <vt:lpstr>Modelo em camadas</vt:lpstr>
      <vt:lpstr>Camada de aplicação</vt:lpstr>
      <vt:lpstr>Camada de Apresentação</vt:lpstr>
      <vt:lpstr>Camada de Sessão</vt:lpstr>
      <vt:lpstr>Camada de Transporte</vt:lpstr>
      <vt:lpstr>Camada de Rede</vt:lpstr>
      <vt:lpstr>Camada de enlace</vt:lpstr>
      <vt:lpstr>Camada física</vt:lpstr>
      <vt:lpstr>Caminho fim a fim</vt:lpstr>
      <vt:lpstr>Perdas e atrasos</vt:lpstr>
      <vt:lpstr>Atrasos</vt:lpstr>
      <vt:lpstr>Atrasos</vt:lpstr>
      <vt:lpstr>Medindo atraso</vt:lpstr>
      <vt:lpstr>Referências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OSI</dc:title>
  <dc:creator>Usuario</dc:creator>
  <cp:lastModifiedBy>Usuario</cp:lastModifiedBy>
  <cp:revision>124</cp:revision>
  <dcterms:created xsi:type="dcterms:W3CDTF">2006-08-16T00:00:00Z</dcterms:created>
  <dcterms:modified xsi:type="dcterms:W3CDTF">2017-07-30T02:39:45Z</dcterms:modified>
</cp:coreProperties>
</file>