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36" r:id="rId2"/>
  </p:sldMasterIdLst>
  <p:notesMasterIdLst>
    <p:notesMasterId r:id="rId26"/>
  </p:notesMasterIdLst>
  <p:sldIdLst>
    <p:sldId id="257" r:id="rId3"/>
    <p:sldId id="582" r:id="rId4"/>
    <p:sldId id="581" r:id="rId5"/>
    <p:sldId id="583" r:id="rId6"/>
    <p:sldId id="584" r:id="rId7"/>
    <p:sldId id="586" r:id="rId8"/>
    <p:sldId id="585" r:id="rId9"/>
    <p:sldId id="587" r:id="rId10"/>
    <p:sldId id="588" r:id="rId11"/>
    <p:sldId id="589" r:id="rId12"/>
    <p:sldId id="590" r:id="rId13"/>
    <p:sldId id="592" r:id="rId14"/>
    <p:sldId id="591" r:id="rId15"/>
    <p:sldId id="593" r:id="rId16"/>
    <p:sldId id="594" r:id="rId17"/>
    <p:sldId id="595" r:id="rId18"/>
    <p:sldId id="596" r:id="rId19"/>
    <p:sldId id="597" r:id="rId20"/>
    <p:sldId id="598" r:id="rId21"/>
    <p:sldId id="599" r:id="rId22"/>
    <p:sldId id="600" r:id="rId23"/>
    <p:sldId id="601" r:id="rId24"/>
    <p:sldId id="602" r:id="rId25"/>
  </p:sldIdLst>
  <p:sldSz cx="9144000" cy="6858000" type="screen4x3"/>
  <p:notesSz cx="6669088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134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B1E32E-AF69-4850-BE4B-B15D082BA91C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A462AC-DE0D-4850-9506-DD2877C08D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6EE52-06EF-48EC-82CD-622AB376DA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A462AC-DE0D-4850-9506-DD2877C08D01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0107B-628B-4B37-9F9A-AFA7EB7B3E8F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BD0A3-9566-4615-A3EF-B7BEFA2A6E4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100E-76C9-4DAF-844E-E1B08D258CB5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F4F26-A288-402A-8025-BC7D587109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2E89B-3443-4893-BBC5-187D111AC04E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454E-C179-43A2-8A56-25CF585C226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1D2A-16D2-4624-A8FA-3CBDEC07BB2E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F18F-7F43-4F58-9BDD-394D324FCE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6922B-2BDF-4CEF-A7E6-F3B29A435A15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6EEF-8B05-42EB-8C6D-89180E55B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AE2DC-4196-45CA-8756-DACAEB52FAFB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B502-BDD1-432E-82A2-9164CBC0B89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DF0A-43FF-416D-A8D0-F30D5C4DE905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3154-DC5A-40CF-8515-277F46CB5D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3286A-73AF-45CC-9502-D27CAC2702D3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D9637-61D4-4B06-A239-06888EC83A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2E7E9-1735-4E8B-83C3-09DAAD0AD716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4DAA0-ED68-4A9A-8C2F-C73AC274281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10E8D-B352-4655-82F8-208730EDC59D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F026-2516-46DF-B435-1762C11B6E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5A01-7B2B-4A95-8D01-B1E2F00D60BB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931E-E3BB-4E25-9E03-E3B6E50D1FD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12B47-B88C-4C2B-B652-A11158C9AE95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E58044-CB32-4C1C-B993-03E9D09A79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71" r:id="rId9"/>
    <p:sldLayoutId id="2147484272" r:id="rId10"/>
    <p:sldLayoutId id="2147484258" r:id="rId11"/>
    <p:sldLayoutId id="214748425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09/08/2016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7609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7609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7609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7609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7609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ângulo 1"/>
          <p:cNvSpPr>
            <a:spLocks noChangeArrowheads="1"/>
          </p:cNvSpPr>
          <p:nvPr/>
        </p:nvSpPr>
        <p:spPr bwMode="auto">
          <a:xfrm>
            <a:off x="107950" y="5373688"/>
            <a:ext cx="7670800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Recife-PE</a:t>
            </a:r>
            <a:r>
              <a:rPr lang="pt-BR" sz="2200" b="1" dirty="0">
                <a:latin typeface="+mn-lt"/>
                <a:cs typeface="Arial" pitchFamily="34" charset="0"/>
              </a:rPr>
              <a:t>, </a:t>
            </a:r>
            <a:r>
              <a:rPr lang="pt-BR" sz="2200" b="1" dirty="0" smtClean="0">
                <a:latin typeface="+mn-lt"/>
                <a:cs typeface="Arial" pitchFamily="34" charset="0"/>
              </a:rPr>
              <a:t>07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agosto de 2016</a:t>
            </a:r>
          </a:p>
        </p:txBody>
      </p:sp>
      <p:sp>
        <p:nvSpPr>
          <p:cNvPr id="5123" name="AutoShape 8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4" name="AutoShape 10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5" name="AutoShape 12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6" name="AutoShape 14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/>
          <a:srcRect l="52994" t="61194" r="26041" b="19403"/>
          <a:stretch>
            <a:fillRect/>
          </a:stretch>
        </p:blipFill>
        <p:spPr bwMode="auto">
          <a:xfrm>
            <a:off x="2843213" y="1939925"/>
            <a:ext cx="35385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2"/>
          <p:cNvSpPr>
            <a:spLocks noChangeArrowheads="1"/>
          </p:cNvSpPr>
          <p:nvPr/>
        </p:nvSpPr>
        <p:spPr bwMode="auto">
          <a:xfrm>
            <a:off x="34925" y="4203700"/>
            <a:ext cx="9144000" cy="954088"/>
          </a:xfrm>
          <a:prstGeom prst="rect">
            <a:avLst/>
          </a:prstGeom>
          <a:solidFill>
            <a:schemeClr val="accent5">
              <a:alpha val="68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          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Redes de Computadores: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                     Camada de Aplicação – DNS e Email</a:t>
            </a:r>
          </a:p>
        </p:txBody>
      </p:sp>
      <p:pic>
        <p:nvPicPr>
          <p:cNvPr id="5129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838" y="3902075"/>
            <a:ext cx="1597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POP3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RFC 1939</a:t>
            </a:r>
          </a:p>
          <a:p>
            <a:r>
              <a:rPr lang="pt-BR" dirty="0" smtClean="0"/>
              <a:t>Porta 110</a:t>
            </a:r>
          </a:p>
          <a:p>
            <a:r>
              <a:rPr lang="pt-BR" dirty="0" smtClean="0"/>
              <a:t>Após enviar lista de mensagens, elas são deletadas no servidor</a:t>
            </a:r>
          </a:p>
          <a:p>
            <a:r>
              <a:rPr lang="pt-BR" dirty="0" smtClean="0"/>
              <a:t>Stateless</a:t>
            </a:r>
          </a:p>
          <a:p>
            <a:pPr lvl="1"/>
            <a:r>
              <a:rPr lang="pt-BR" dirty="0" smtClean="0"/>
              <a:t>Após fim da sessão, servidor não guarda nenhuma preferência do usuário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IMAP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IMAP (Internet Mail Access Protocol – RFC 2060)</a:t>
            </a:r>
          </a:p>
          <a:p>
            <a:pPr lvl="1"/>
            <a:r>
              <a:rPr lang="pt-BR" dirty="0" smtClean="0"/>
              <a:t> Mantém todas as msgs em um lugar: no servidor</a:t>
            </a:r>
          </a:p>
          <a:p>
            <a:pPr lvl="1"/>
            <a:r>
              <a:rPr lang="pt-BR" dirty="0" smtClean="0"/>
              <a:t> Permite usuários organzarem msgs em pastas</a:t>
            </a:r>
          </a:p>
          <a:p>
            <a:pPr lvl="1"/>
            <a:r>
              <a:rPr lang="pt-BR" dirty="0" smtClean="0"/>
              <a:t>Mantém “estado” do usuário através de sessões:</a:t>
            </a:r>
          </a:p>
          <a:p>
            <a:pPr lvl="1"/>
            <a:r>
              <a:rPr lang="pt-BR" dirty="0" smtClean="0"/>
              <a:t> Nome de pastas e mapeamento entre Ids de msgs e nome de pasta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IMAP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Estados</a:t>
            </a:r>
          </a:p>
          <a:p>
            <a:pPr lvl="1"/>
            <a:r>
              <a:rPr lang="pt-BR" sz="2400" dirty="0" smtClean="0"/>
              <a:t>Não autenticado</a:t>
            </a:r>
          </a:p>
          <a:p>
            <a:pPr lvl="2"/>
            <a:r>
              <a:rPr lang="pt-BR" sz="2000" dirty="0" smtClean="0"/>
              <a:t>Deve fornecer login e senha</a:t>
            </a:r>
          </a:p>
          <a:p>
            <a:pPr lvl="1"/>
            <a:r>
              <a:rPr lang="pt-BR" sz="2400" dirty="0" smtClean="0"/>
              <a:t>Autenticado</a:t>
            </a:r>
          </a:p>
          <a:p>
            <a:pPr lvl="2"/>
            <a:r>
              <a:rPr lang="pt-BR" sz="2000" dirty="0" smtClean="0"/>
              <a:t>Deve escolher uma pasta para listar mensagens</a:t>
            </a:r>
          </a:p>
          <a:p>
            <a:pPr lvl="1"/>
            <a:r>
              <a:rPr lang="pt-BR" sz="2400" dirty="0" smtClean="0"/>
              <a:t>Selecionado</a:t>
            </a:r>
          </a:p>
          <a:p>
            <a:pPr lvl="2"/>
            <a:r>
              <a:rPr lang="pt-BR" sz="2000" dirty="0" smtClean="0"/>
              <a:t>Pode mandar comandos de alterar, mover, apagar,...</a:t>
            </a:r>
          </a:p>
          <a:p>
            <a:pPr lvl="1"/>
            <a:r>
              <a:rPr lang="pt-BR" sz="2400" dirty="0" smtClean="0"/>
              <a:t>Logout </a:t>
            </a:r>
          </a:p>
          <a:p>
            <a:pPr lvl="2"/>
            <a:r>
              <a:rPr lang="pt-BR" sz="2000" dirty="0" smtClean="0"/>
              <a:t>Para encerrar</a:t>
            </a:r>
          </a:p>
          <a:p>
            <a:r>
              <a:rPr lang="pt-BR" sz="2800" dirty="0" smtClean="0"/>
              <a:t>Comandos organizados por estado </a:t>
            </a:r>
          </a:p>
          <a:p>
            <a:pPr lvl="1"/>
            <a:r>
              <a:rPr lang="pt-BR" sz="2400" dirty="0" smtClean="0"/>
              <a:t>Ver RFC</a:t>
            </a:r>
            <a:endParaRPr lang="pt-BR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Http-Webmail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Cliente de email é o browser</a:t>
            </a:r>
          </a:p>
          <a:p>
            <a:pPr lvl="1"/>
            <a:r>
              <a:rPr lang="pt-BR" dirty="0" smtClean="0"/>
              <a:t>Porta 80 e 443 mesmo!</a:t>
            </a:r>
          </a:p>
          <a:p>
            <a:r>
              <a:rPr lang="pt-BR" dirty="0" smtClean="0"/>
              <a:t>Leitura com GET</a:t>
            </a:r>
          </a:p>
          <a:p>
            <a:r>
              <a:rPr lang="pt-BR" dirty="0" smtClean="0"/>
              <a:t>Envio com POST</a:t>
            </a:r>
          </a:p>
          <a:p>
            <a:r>
              <a:rPr lang="pt-BR" dirty="0" smtClean="0"/>
              <a:t>Mais populares atualmente</a:t>
            </a:r>
          </a:p>
          <a:p>
            <a:r>
              <a:rPr lang="pt-BR" dirty="0" smtClean="0"/>
              <a:t>Teste um envio com o inspetor do Chrome aberto (F12)</a:t>
            </a: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Domain Name System</a:t>
            </a:r>
          </a:p>
          <a:p>
            <a:r>
              <a:rPr lang="pt-BR" dirty="0" smtClean="0"/>
              <a:t>RFC 1034, RFC 1035 e outras</a:t>
            </a:r>
          </a:p>
          <a:p>
            <a:r>
              <a:rPr lang="pt-BR" dirty="0" smtClean="0"/>
              <a:t>Base de dados distribuída</a:t>
            </a:r>
          </a:p>
          <a:p>
            <a:r>
              <a:rPr lang="pt-BR" dirty="0" smtClean="0"/>
              <a:t>Hierárquica, com muitos servidores de nome</a:t>
            </a:r>
          </a:p>
          <a:p>
            <a:r>
              <a:rPr lang="pt-BR" dirty="0" smtClean="0"/>
              <a:t>Permite hosts e servidores de nome se comunicarem para resolução de endereços (traduçãoendereço/nome)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Serviços</a:t>
            </a:r>
          </a:p>
          <a:p>
            <a:pPr lvl="1"/>
            <a:r>
              <a:rPr lang="pt-BR" dirty="0" smtClean="0"/>
              <a:t> Tradução do nome do host - endereço IP</a:t>
            </a:r>
          </a:p>
          <a:p>
            <a:pPr lvl="1"/>
            <a:r>
              <a:rPr lang="pt-BR" dirty="0" smtClean="0"/>
              <a:t> Host aliasing</a:t>
            </a:r>
          </a:p>
          <a:p>
            <a:pPr lvl="2"/>
            <a:r>
              <a:rPr lang="pt-BR" dirty="0" smtClean="0"/>
              <a:t> Nome canônico e alternativo</a:t>
            </a:r>
          </a:p>
          <a:p>
            <a:pPr lvl="1"/>
            <a:r>
              <a:rPr lang="pt-BR" dirty="0" smtClean="0"/>
              <a:t> Mail server aliasing</a:t>
            </a:r>
          </a:p>
          <a:p>
            <a:pPr lvl="1"/>
            <a:r>
              <a:rPr lang="pt-BR" dirty="0" smtClean="0"/>
              <a:t> Distribuição de carga</a:t>
            </a:r>
          </a:p>
          <a:p>
            <a:pPr lvl="1"/>
            <a:r>
              <a:rPr lang="pt-BR" dirty="0" smtClean="0"/>
              <a:t> Replicação de servidores: </a:t>
            </a:r>
          </a:p>
          <a:p>
            <a:pPr lvl="2"/>
            <a:r>
              <a:rPr lang="pt-BR" dirty="0" smtClean="0"/>
              <a:t>conjunto de endereços IP para um nome canônico</a:t>
            </a:r>
            <a:endParaRPr lang="pt-B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Hierarquia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286124"/>
            <a:ext cx="70104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Hierarquia</a:t>
            </a:r>
          </a:p>
          <a:p>
            <a:pPr lvl="1"/>
            <a:r>
              <a:rPr lang="pt-BR" sz="2400" dirty="0" smtClean="0"/>
              <a:t>Servidor local</a:t>
            </a:r>
          </a:p>
          <a:p>
            <a:pPr lvl="2"/>
            <a:r>
              <a:rPr lang="pt-BR" sz="2000" dirty="0" smtClean="0"/>
              <a:t>Aquele que você configura</a:t>
            </a:r>
          </a:p>
          <a:p>
            <a:pPr lvl="2"/>
            <a:r>
              <a:rPr lang="pt-BR" sz="2000" dirty="0" smtClean="0"/>
              <a:t>Funciona como proxy para os servidores raiz</a:t>
            </a:r>
          </a:p>
          <a:p>
            <a:pPr lvl="1"/>
            <a:r>
              <a:rPr lang="pt-BR" sz="2400" dirty="0" smtClean="0"/>
              <a:t>Servidores raiz</a:t>
            </a:r>
          </a:p>
          <a:p>
            <a:pPr lvl="2"/>
            <a:r>
              <a:rPr lang="pt-BR" sz="2000" dirty="0" smtClean="0"/>
              <a:t>Contactado pelo DNS da rede local</a:t>
            </a:r>
          </a:p>
          <a:p>
            <a:pPr lvl="2"/>
            <a:r>
              <a:rPr lang="pt-BR" sz="2000" dirty="0" smtClean="0"/>
              <a:t>Guarda cache de mapeamentos</a:t>
            </a:r>
          </a:p>
          <a:p>
            <a:pPr lvl="1"/>
            <a:r>
              <a:rPr lang="pt-BR" sz="2400" dirty="0" smtClean="0"/>
              <a:t>Servidores Top-level domain (TLD)</a:t>
            </a:r>
          </a:p>
          <a:p>
            <a:pPr lvl="2"/>
            <a:r>
              <a:rPr lang="pt-BR" sz="2000" dirty="0" smtClean="0"/>
              <a:t>responsáveis por com, org, net, edu, etc, e todos os domínios de topo dos países br, uk, fr, ca, jp …</a:t>
            </a:r>
          </a:p>
          <a:p>
            <a:pPr lvl="1"/>
            <a:r>
              <a:rPr lang="pt-BR" sz="2400" dirty="0" smtClean="0"/>
              <a:t>Servidores DNS autorizados</a:t>
            </a:r>
          </a:p>
          <a:p>
            <a:pPr lvl="2"/>
            <a:r>
              <a:rPr lang="pt-BR" sz="2000" dirty="0" smtClean="0"/>
              <a:t>Provê mapeamento propriamente dito</a:t>
            </a:r>
            <a:endParaRPr lang="pt-BR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0" y="1142984"/>
            <a:ext cx="381000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41443E-6 L -0.59809 -0.003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86172" cy="4525963"/>
          </a:xfrm>
        </p:spPr>
        <p:txBody>
          <a:bodyPr/>
          <a:lstStyle/>
          <a:p>
            <a:r>
              <a:rPr lang="pt-BR" dirty="0" smtClean="0"/>
              <a:t>Busca interativa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560" y="2266972"/>
            <a:ext cx="390525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2357430"/>
            <a:ext cx="447675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143504" y="1617681"/>
            <a:ext cx="3686172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7609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Busca recursiva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37609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E-mail</a:t>
            </a:r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Registros</a:t>
            </a:r>
            <a:br>
              <a:rPr lang="pt-BR" dirty="0" smtClean="0"/>
            </a:br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 Tipo=A</a:t>
            </a:r>
          </a:p>
          <a:p>
            <a:pPr lvl="1"/>
            <a:r>
              <a:rPr lang="pt-BR" sz="2000" dirty="0" smtClean="0"/>
              <a:t>nome </a:t>
            </a:r>
            <a:r>
              <a:rPr lang="pt-BR" sz="2000" dirty="0" smtClean="0"/>
              <a:t>é hostname</a:t>
            </a:r>
          </a:p>
          <a:p>
            <a:pPr lvl="1"/>
            <a:r>
              <a:rPr lang="pt-BR" sz="2000" dirty="0" smtClean="0"/>
              <a:t>valor </a:t>
            </a:r>
            <a:r>
              <a:rPr lang="pt-BR" sz="2000" dirty="0" smtClean="0"/>
              <a:t>é endereço </a:t>
            </a:r>
            <a:r>
              <a:rPr lang="pt-BR" sz="2000" dirty="0" smtClean="0"/>
              <a:t>IP</a:t>
            </a:r>
          </a:p>
          <a:p>
            <a:r>
              <a:rPr lang="pt-BR" sz="2400" dirty="0" smtClean="0"/>
              <a:t>Tipo=NS</a:t>
            </a:r>
          </a:p>
          <a:p>
            <a:pPr lvl="1"/>
            <a:r>
              <a:rPr lang="pt-BR" sz="2000" dirty="0" smtClean="0"/>
              <a:t>nome </a:t>
            </a:r>
            <a:r>
              <a:rPr lang="pt-BR" sz="2000" dirty="0" smtClean="0"/>
              <a:t>é domínio (</a:t>
            </a:r>
            <a:r>
              <a:rPr lang="pt-BR" sz="2000" dirty="0" smtClean="0"/>
              <a:t>e.g.foo.com</a:t>
            </a:r>
            <a:r>
              <a:rPr lang="pt-BR" sz="2000" dirty="0" smtClean="0"/>
              <a:t>)</a:t>
            </a:r>
          </a:p>
          <a:p>
            <a:pPr lvl="1"/>
            <a:r>
              <a:rPr lang="pt-BR" sz="2000" dirty="0" smtClean="0"/>
              <a:t>valor </a:t>
            </a:r>
            <a:r>
              <a:rPr lang="pt-BR" sz="2000" dirty="0" smtClean="0"/>
              <a:t>é hostname </a:t>
            </a:r>
            <a:r>
              <a:rPr lang="pt-BR" sz="2000" dirty="0" smtClean="0"/>
              <a:t>do servidor </a:t>
            </a:r>
            <a:r>
              <a:rPr lang="pt-BR" sz="2000" dirty="0" smtClean="0"/>
              <a:t>de </a:t>
            </a:r>
            <a:r>
              <a:rPr lang="pt-BR" sz="2000" dirty="0" smtClean="0"/>
              <a:t>nome autorizado para este domínio</a:t>
            </a:r>
          </a:p>
          <a:p>
            <a:r>
              <a:rPr lang="pt-BR" sz="2400" dirty="0" smtClean="0"/>
              <a:t>Tipo=CNAME</a:t>
            </a:r>
          </a:p>
          <a:p>
            <a:pPr lvl="1"/>
            <a:r>
              <a:rPr lang="pt-BR" sz="2000" dirty="0" smtClean="0"/>
              <a:t>name </a:t>
            </a:r>
            <a:r>
              <a:rPr lang="pt-BR" sz="2000" dirty="0" smtClean="0"/>
              <a:t>é “nome alternativo</a:t>
            </a:r>
            <a:r>
              <a:rPr lang="pt-BR" sz="2000" dirty="0" smtClean="0"/>
              <a:t>” para </a:t>
            </a:r>
            <a:r>
              <a:rPr lang="pt-BR" sz="2000" dirty="0" smtClean="0"/>
              <a:t>algum nome canônico (</a:t>
            </a:r>
            <a:r>
              <a:rPr lang="pt-BR" sz="2000" dirty="0" smtClean="0"/>
              <a:t>o real</a:t>
            </a:r>
            <a:r>
              <a:rPr lang="pt-BR" sz="2000" dirty="0" smtClean="0"/>
              <a:t>)</a:t>
            </a:r>
          </a:p>
          <a:p>
            <a:pPr lvl="2"/>
            <a:r>
              <a:rPr lang="pt-BR" sz="1800" dirty="0" smtClean="0"/>
              <a:t>www.ibm.com é na </a:t>
            </a:r>
            <a:r>
              <a:rPr lang="pt-BR" sz="1800" dirty="0" smtClean="0"/>
              <a:t>realidade servereast.backup2.ibm.com</a:t>
            </a:r>
            <a:endParaRPr lang="pt-BR" sz="1800" dirty="0" smtClean="0"/>
          </a:p>
          <a:p>
            <a:pPr lvl="1"/>
            <a:r>
              <a:rPr lang="pt-BR" sz="2000" dirty="0" smtClean="0"/>
              <a:t>valor </a:t>
            </a:r>
            <a:r>
              <a:rPr lang="pt-BR" sz="2000" dirty="0" smtClean="0"/>
              <a:t>é o nome </a:t>
            </a:r>
            <a:r>
              <a:rPr lang="pt-BR" sz="2000" dirty="0" smtClean="0"/>
              <a:t>canônico</a:t>
            </a:r>
          </a:p>
          <a:p>
            <a:r>
              <a:rPr lang="pt-BR" sz="2400" dirty="0" smtClean="0"/>
              <a:t>Tipo=MX</a:t>
            </a:r>
          </a:p>
          <a:p>
            <a:pPr lvl="1"/>
            <a:r>
              <a:rPr lang="pt-BR" sz="2000" dirty="0" smtClean="0"/>
              <a:t>valor </a:t>
            </a:r>
            <a:r>
              <a:rPr lang="pt-BR" sz="2000" dirty="0" smtClean="0"/>
              <a:t>é nome do servidor de</a:t>
            </a:r>
          </a:p>
          <a:p>
            <a:pPr lvl="1"/>
            <a:r>
              <a:rPr lang="pt-BR" sz="2000" dirty="0" smtClean="0"/>
              <a:t>email associado com nome</a:t>
            </a:r>
            <a:endParaRPr lang="pt-B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71934" y="2071678"/>
            <a:ext cx="41624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ular Callout 4"/>
          <p:cNvSpPr/>
          <p:nvPr/>
        </p:nvSpPr>
        <p:spPr>
          <a:xfrm>
            <a:off x="6357950" y="2643182"/>
            <a:ext cx="2000264" cy="857256"/>
          </a:xfrm>
          <a:prstGeom prst="wedgeRectCallout">
            <a:avLst>
              <a:gd name="adj1" fmla="val 20746"/>
              <a:gd name="adj2" fmla="val -790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Tempo de vida até remover do cache</a:t>
            </a:r>
            <a:endParaRPr lang="pt-B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r>
              <a:rPr lang="pt-BR" dirty="0" smtClean="0"/>
              <a:t>DNS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4525963"/>
          </a:xfrm>
          <a:solidFill>
            <a:schemeClr val="bg1"/>
          </a:solidFill>
        </p:spPr>
        <p:txBody>
          <a:bodyPr/>
          <a:lstStyle/>
          <a:p>
            <a:r>
              <a:rPr lang="pt-BR" dirty="0" smtClean="0"/>
              <a:t>Consulta e resposta com mesmo formato</a:t>
            </a:r>
            <a:endParaRPr lang="pt-BR" dirty="0"/>
          </a:p>
        </p:txBody>
      </p:sp>
      <p:sp>
        <p:nvSpPr>
          <p:cNvPr id="6" name="Rectangular Callout 5"/>
          <p:cNvSpPr/>
          <p:nvPr/>
        </p:nvSpPr>
        <p:spPr>
          <a:xfrm>
            <a:off x="7000860" y="1428736"/>
            <a:ext cx="2143140" cy="1357322"/>
          </a:xfrm>
          <a:prstGeom prst="wedgeRectCallout">
            <a:avLst>
              <a:gd name="adj1" fmla="val -81967"/>
              <a:gd name="adj2" fmla="val 533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query ou reply</a:t>
            </a:r>
          </a:p>
          <a:p>
            <a:r>
              <a:rPr lang="pt-BR" dirty="0" smtClean="0"/>
              <a:t> recursão desejada</a:t>
            </a:r>
          </a:p>
          <a:p>
            <a:r>
              <a:rPr lang="pt-BR" dirty="0" smtClean="0"/>
              <a:t> recursão disponível</a:t>
            </a:r>
          </a:p>
          <a:p>
            <a:r>
              <a:rPr lang="pt-BR" dirty="0" smtClean="0"/>
              <a:t> reply é de servidor</a:t>
            </a:r>
          </a:p>
          <a:p>
            <a:r>
              <a:rPr lang="pt-BR" dirty="0" smtClean="0"/>
              <a:t>“autorizado”</a:t>
            </a:r>
            <a:endParaRPr lang="pt-B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2786082"/>
            <a:ext cx="8182195" cy="414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ular Callout 7"/>
          <p:cNvSpPr/>
          <p:nvPr/>
        </p:nvSpPr>
        <p:spPr>
          <a:xfrm>
            <a:off x="0" y="1571612"/>
            <a:ext cx="1714480" cy="1571636"/>
          </a:xfrm>
          <a:prstGeom prst="wedgeRectCallout">
            <a:avLst>
              <a:gd name="adj1" fmla="val 193299"/>
              <a:gd name="adj2" fmla="val 225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identificação: # de 16 bit</a:t>
            </a:r>
          </a:p>
          <a:p>
            <a:r>
              <a:rPr lang="pt-BR" dirty="0" smtClean="0"/>
              <a:t>para </a:t>
            </a:r>
            <a:r>
              <a:rPr lang="pt-BR" dirty="0" smtClean="0"/>
              <a:t>query. Reply </a:t>
            </a:r>
            <a:r>
              <a:rPr lang="pt-BR" dirty="0" smtClean="0"/>
              <a:t>ao</a:t>
            </a:r>
          </a:p>
          <a:p>
            <a:r>
              <a:rPr lang="pt-BR" dirty="0" smtClean="0"/>
              <a:t>query usa o mesmo #</a:t>
            </a:r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Nslookup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Consulta endereços dado um nome:</a:t>
            </a:r>
          </a:p>
          <a:p>
            <a:r>
              <a:rPr lang="pt-BR" dirty="0" smtClean="0"/>
              <a:t>Ex: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Tente acessar o endereço retornado!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8728" y="2428868"/>
            <a:ext cx="62150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" pitchFamily="49" charset="0"/>
              </a:rPr>
              <a:t>C:\Users\Usuario&gt;nslookup facipe.edu.br</a:t>
            </a:r>
          </a:p>
          <a:p>
            <a:r>
              <a:rPr lang="pt-BR" dirty="0" smtClean="0">
                <a:latin typeface="Courier" pitchFamily="49" charset="0"/>
              </a:rPr>
              <a:t>Servidor:  Link-One.Home</a:t>
            </a:r>
          </a:p>
          <a:p>
            <a:r>
              <a:rPr lang="pt-BR" dirty="0" smtClean="0">
                <a:latin typeface="Courier" pitchFamily="49" charset="0"/>
              </a:rPr>
              <a:t>Address:  192.168.1.1</a:t>
            </a:r>
          </a:p>
          <a:p>
            <a:endParaRPr lang="pt-BR" dirty="0" smtClean="0">
              <a:latin typeface="Courier" pitchFamily="49" charset="0"/>
            </a:endParaRPr>
          </a:p>
          <a:p>
            <a:r>
              <a:rPr lang="pt-BR" dirty="0" smtClean="0">
                <a:latin typeface="Courier" pitchFamily="49" charset="0"/>
              </a:rPr>
              <a:t>Não é resposta autoritativa:</a:t>
            </a:r>
          </a:p>
          <a:p>
            <a:r>
              <a:rPr lang="pt-BR" dirty="0" smtClean="0">
                <a:latin typeface="Courier" pitchFamily="49" charset="0"/>
              </a:rPr>
              <a:t>Nome:    facipe.edu.br</a:t>
            </a:r>
          </a:p>
          <a:p>
            <a:r>
              <a:rPr lang="pt-BR" dirty="0" smtClean="0">
                <a:latin typeface="Courier" pitchFamily="49" charset="0"/>
              </a:rPr>
              <a:t>Address:  54.94.167.5</a:t>
            </a:r>
            <a:endParaRPr lang="pt-BR" dirty="0">
              <a:latin typeface="Courier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Nslookup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especificar a que servidor você vai consultar</a:t>
            </a:r>
          </a:p>
          <a:p>
            <a:r>
              <a:rPr lang="pt-BR" dirty="0" smtClean="0"/>
              <a:t>nslookup nome dnsServer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428728" y="3500438"/>
            <a:ext cx="62150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" pitchFamily="49" charset="0"/>
              </a:rPr>
              <a:t>C:\Users\Usuario&gt;nslookup wikipedia.org NS1.WIKIMEDIA.ORG</a:t>
            </a:r>
          </a:p>
          <a:p>
            <a:r>
              <a:rPr lang="pt-BR" dirty="0" smtClean="0">
                <a:latin typeface="Courier" pitchFamily="49" charset="0"/>
              </a:rPr>
              <a:t>Servidor:  ns1.wikimedia.org</a:t>
            </a:r>
          </a:p>
          <a:p>
            <a:r>
              <a:rPr lang="pt-BR" dirty="0" smtClean="0">
                <a:latin typeface="Courier" pitchFamily="49" charset="0"/>
              </a:rPr>
              <a:t>Address:  208.80.153.231</a:t>
            </a:r>
          </a:p>
          <a:p>
            <a:endParaRPr lang="pt-BR" dirty="0" smtClean="0">
              <a:latin typeface="Courier" pitchFamily="49" charset="0"/>
            </a:endParaRPr>
          </a:p>
          <a:p>
            <a:r>
              <a:rPr lang="pt-BR" dirty="0" smtClean="0">
                <a:latin typeface="Courier" pitchFamily="49" charset="0"/>
              </a:rPr>
              <a:t>Nome:    wikipedia.org</a:t>
            </a:r>
          </a:p>
          <a:p>
            <a:r>
              <a:rPr lang="pt-BR" dirty="0" smtClean="0">
                <a:latin typeface="Courier" pitchFamily="49" charset="0"/>
              </a:rPr>
              <a:t>Addresses:  2620:0:861:ed1a::1</a:t>
            </a:r>
          </a:p>
          <a:p>
            <a:r>
              <a:rPr lang="pt-BR" dirty="0" smtClean="0">
                <a:latin typeface="Courier" pitchFamily="49" charset="0"/>
              </a:rPr>
              <a:t>          208.80.154.224</a:t>
            </a:r>
            <a:endParaRPr lang="pt-BR" dirty="0">
              <a:latin typeface="Courier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E-mail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Aplicativos de correio eletrônico</a:t>
            </a:r>
          </a:p>
          <a:p>
            <a:pPr lvl="1"/>
            <a:r>
              <a:rPr lang="pt-BR" dirty="0" smtClean="0"/>
              <a:t>Outlook, thunderbird, etc</a:t>
            </a:r>
          </a:p>
          <a:p>
            <a:pPr lvl="2"/>
            <a:r>
              <a:rPr lang="pt-BR" dirty="0" smtClean="0"/>
              <a:t>clientes</a:t>
            </a:r>
          </a:p>
          <a:p>
            <a:r>
              <a:rPr lang="pt-BR" dirty="0" smtClean="0"/>
              <a:t>Protocolos para envio</a:t>
            </a:r>
          </a:p>
          <a:p>
            <a:r>
              <a:rPr lang="pt-BR" dirty="0" smtClean="0"/>
              <a:t>Protocolos para leitura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9225" y="4472004"/>
            <a:ext cx="630555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SMTP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RFC 821</a:t>
            </a:r>
          </a:p>
          <a:p>
            <a:r>
              <a:rPr lang="pt-BR" dirty="0" smtClean="0"/>
              <a:t>Porta 25, sobre TCP</a:t>
            </a:r>
          </a:p>
          <a:p>
            <a:r>
              <a:rPr lang="pt-BR" dirty="0" smtClean="0"/>
              <a:t>Transfere mensagens de servidores do rementente para o servidor do destinatário</a:t>
            </a:r>
          </a:p>
          <a:p>
            <a:r>
              <a:rPr lang="pt-BR" dirty="0" smtClean="0"/>
              <a:t>3 fases de transferência</a:t>
            </a:r>
          </a:p>
          <a:p>
            <a:pPr lvl="1"/>
            <a:r>
              <a:rPr lang="pt-BR" dirty="0" smtClean="0"/>
              <a:t> handshaking (cumprimento)</a:t>
            </a:r>
          </a:p>
          <a:p>
            <a:pPr lvl="1"/>
            <a:r>
              <a:rPr lang="pt-BR" dirty="0" smtClean="0"/>
              <a:t> Transferência de mensagens</a:t>
            </a:r>
          </a:p>
          <a:p>
            <a:pPr lvl="1"/>
            <a:r>
              <a:rPr lang="pt-BR" dirty="0" smtClean="0"/>
              <a:t> fechamento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SMTP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714348" y="214290"/>
            <a:ext cx="2500330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do Remetende</a:t>
            </a:r>
          </a:p>
          <a:p>
            <a:pPr algn="ctr"/>
            <a:r>
              <a:rPr lang="pt-BR" dirty="0" smtClean="0"/>
              <a:t>(crepes.fr)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5643570" y="214290"/>
            <a:ext cx="2714644" cy="857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Servidor do Destinatário</a:t>
            </a:r>
          </a:p>
          <a:p>
            <a:pPr algn="ctr"/>
            <a:r>
              <a:rPr lang="pt-BR" dirty="0" smtClean="0"/>
              <a:t>(hamburger.edu)</a:t>
            </a:r>
            <a:endParaRPr lang="pt-BR" dirty="0"/>
          </a:p>
        </p:txBody>
      </p:sp>
      <p:cxnSp>
        <p:nvCxnSpPr>
          <p:cNvPr id="7" name="Straight Connector 6"/>
          <p:cNvCxnSpPr>
            <a:stCxn id="4" idx="2"/>
          </p:cNvCxnSpPr>
          <p:nvPr/>
        </p:nvCxnSpPr>
        <p:spPr>
          <a:xfrm rot="5400000">
            <a:off x="-946574" y="3946915"/>
            <a:ext cx="5786456" cy="35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5" idx="2"/>
          </p:cNvCxnSpPr>
          <p:nvPr/>
        </p:nvCxnSpPr>
        <p:spPr>
          <a:xfrm rot="5400000">
            <a:off x="4107665" y="3964773"/>
            <a:ext cx="5786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928794" y="1142984"/>
            <a:ext cx="5072098" cy="35719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handshake  TCP</a:t>
            </a:r>
            <a:endParaRPr lang="pt-BR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2000232" y="1928802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50149" y="1601260"/>
            <a:ext cx="2300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220 hamburger.edu</a:t>
            </a:r>
            <a:endParaRPr lang="pt-BR" dirty="0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1928794" y="2284406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286116" y="1928802"/>
            <a:ext cx="1864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HELO crepes.fr</a:t>
            </a:r>
            <a:endParaRPr lang="pt-BR" dirty="0"/>
          </a:p>
        </p:txBody>
      </p:sp>
      <p:sp>
        <p:nvSpPr>
          <p:cNvPr id="20" name="Rectangle 19"/>
          <p:cNvSpPr/>
          <p:nvPr/>
        </p:nvSpPr>
        <p:spPr>
          <a:xfrm>
            <a:off x="2214546" y="2285992"/>
            <a:ext cx="45705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250 Hello crepes.fr, pleased to meet you</a:t>
            </a:r>
            <a:endParaRPr lang="pt-BR" dirty="0"/>
          </a:p>
        </p:txBody>
      </p:sp>
      <p:cxnSp>
        <p:nvCxnSpPr>
          <p:cNvPr id="21" name="Straight Arrow Connector 20"/>
          <p:cNvCxnSpPr/>
          <p:nvPr/>
        </p:nvCxnSpPr>
        <p:spPr>
          <a:xfrm rot="10800000">
            <a:off x="2000233" y="2643182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1928795" y="2998786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818463" y="2702478"/>
            <a:ext cx="3610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MAIL FROM: &lt;alice@crepes.fr&gt;</a:t>
            </a:r>
            <a:endParaRPr lang="pt-BR" dirty="0"/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2000232" y="3428998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1928795" y="3784602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653025" y="3131106"/>
            <a:ext cx="3704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250 alice@crepes.fr... Sender ok</a:t>
            </a:r>
            <a:endParaRPr lang="pt-BR" dirty="0"/>
          </a:p>
        </p:txBody>
      </p:sp>
      <p:sp>
        <p:nvSpPr>
          <p:cNvPr id="27" name="Rectangle 26"/>
          <p:cNvSpPr/>
          <p:nvPr/>
        </p:nvSpPr>
        <p:spPr>
          <a:xfrm>
            <a:off x="2582061" y="3488296"/>
            <a:ext cx="3918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RCPT TO: &lt;bob@hamburger.edu&gt;</a:t>
            </a:r>
            <a:endParaRPr lang="pt-BR" dirty="0"/>
          </a:p>
        </p:txBody>
      </p:sp>
      <p:cxnSp>
        <p:nvCxnSpPr>
          <p:cNvPr id="28" name="Straight Arrow Connector 27"/>
          <p:cNvCxnSpPr/>
          <p:nvPr/>
        </p:nvCxnSpPr>
        <p:spPr>
          <a:xfrm rot="10800000">
            <a:off x="1928795" y="4143380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1928795" y="4498984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285984" y="3782801"/>
            <a:ext cx="49292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/>
              <a:t>250 bob@hamburger.edu ... Recipient ok</a:t>
            </a:r>
            <a:endParaRPr lang="pt-BR" dirty="0"/>
          </a:p>
        </p:txBody>
      </p:sp>
      <p:sp>
        <p:nvSpPr>
          <p:cNvPr id="31" name="Rectangle 30"/>
          <p:cNvSpPr/>
          <p:nvPr/>
        </p:nvSpPr>
        <p:spPr>
          <a:xfrm>
            <a:off x="3994687" y="4143380"/>
            <a:ext cx="791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DATA</a:t>
            </a:r>
            <a:endParaRPr lang="pt-BR" dirty="0"/>
          </a:p>
        </p:txBody>
      </p:sp>
      <p:cxnSp>
        <p:nvCxnSpPr>
          <p:cNvPr id="32" name="Straight Arrow Connector 31"/>
          <p:cNvCxnSpPr/>
          <p:nvPr/>
        </p:nvCxnSpPr>
        <p:spPr>
          <a:xfrm rot="10800000">
            <a:off x="1928795" y="4786320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10800000">
            <a:off x="1928795" y="5141924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1928795" y="6070617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rot="10800000">
            <a:off x="1928795" y="6427808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2000232" y="4488428"/>
            <a:ext cx="5214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354 Enter mail, end with "." on a line by itself</a:t>
            </a:r>
            <a:endParaRPr lang="pt-BR" dirty="0"/>
          </a:p>
        </p:txBody>
      </p:sp>
      <p:cxnSp>
        <p:nvCxnSpPr>
          <p:cNvPr id="41" name="Straight Arrow Connector 40"/>
          <p:cNvCxnSpPr/>
          <p:nvPr/>
        </p:nvCxnSpPr>
        <p:spPr>
          <a:xfrm rot="10800000">
            <a:off x="1928795" y="5427676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10800000">
            <a:off x="1928795" y="5784866"/>
            <a:ext cx="5072098" cy="1587"/>
          </a:xfrm>
          <a:prstGeom prst="straightConnector1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0800000">
            <a:off x="1928795" y="6713559"/>
            <a:ext cx="500066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3428065" y="4774180"/>
            <a:ext cx="2398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Você foi ao cinema?</a:t>
            </a:r>
            <a:endParaRPr lang="pt-BR" dirty="0"/>
          </a:p>
        </p:txBody>
      </p:sp>
      <p:sp>
        <p:nvSpPr>
          <p:cNvPr id="47" name="Rectangle 46"/>
          <p:cNvSpPr/>
          <p:nvPr/>
        </p:nvSpPr>
        <p:spPr>
          <a:xfrm>
            <a:off x="3357554" y="5131370"/>
            <a:ext cx="2069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O filme era bom?</a:t>
            </a:r>
            <a:endParaRPr lang="pt-BR" dirty="0"/>
          </a:p>
        </p:txBody>
      </p:sp>
      <p:sp>
        <p:nvSpPr>
          <p:cNvPr id="48" name="Rectangle 47"/>
          <p:cNvSpPr/>
          <p:nvPr/>
        </p:nvSpPr>
        <p:spPr>
          <a:xfrm>
            <a:off x="4214810" y="542926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.</a:t>
            </a:r>
            <a:endParaRPr lang="pt-BR" dirty="0"/>
          </a:p>
        </p:txBody>
      </p:sp>
      <p:sp>
        <p:nvSpPr>
          <p:cNvPr id="49" name="Rectangle 48"/>
          <p:cNvSpPr/>
          <p:nvPr/>
        </p:nvSpPr>
        <p:spPr>
          <a:xfrm>
            <a:off x="2434235" y="5774312"/>
            <a:ext cx="39805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250 Message accepted for delivery</a:t>
            </a:r>
            <a:endParaRPr lang="pt-BR" dirty="0"/>
          </a:p>
        </p:txBody>
      </p:sp>
      <p:sp>
        <p:nvSpPr>
          <p:cNvPr id="50" name="Rectangle 49"/>
          <p:cNvSpPr/>
          <p:nvPr/>
        </p:nvSpPr>
        <p:spPr>
          <a:xfrm>
            <a:off x="4000496" y="6131502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QUIT</a:t>
            </a:r>
            <a:endParaRPr lang="pt-BR" dirty="0"/>
          </a:p>
        </p:txBody>
      </p:sp>
      <p:sp>
        <p:nvSpPr>
          <p:cNvPr id="51" name="Rectangle 50"/>
          <p:cNvSpPr/>
          <p:nvPr/>
        </p:nvSpPr>
        <p:spPr>
          <a:xfrm>
            <a:off x="2338023" y="6417254"/>
            <a:ext cx="44679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/>
              <a:t>221 hamburger.edu closing connection</a:t>
            </a:r>
            <a:endParaRPr lang="pt-BR" dirty="0"/>
          </a:p>
        </p:txBody>
      </p:sp>
      <p:sp>
        <p:nvSpPr>
          <p:cNvPr id="52" name="Rectangular Callout 51"/>
          <p:cNvSpPr/>
          <p:nvPr/>
        </p:nvSpPr>
        <p:spPr>
          <a:xfrm>
            <a:off x="-142908" y="4071942"/>
            <a:ext cx="1928794" cy="1143008"/>
          </a:xfrm>
          <a:prstGeom prst="wedgeRectCallout">
            <a:avLst>
              <a:gd name="adj1" fmla="val 60935"/>
              <a:gd name="adj2" fmla="val 141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 tiver mais mensagens, envia</a:t>
            </a:r>
          </a:p>
          <a:p>
            <a:pPr algn="ctr"/>
            <a:r>
              <a:rPr lang="pt-BR" dirty="0" smtClean="0"/>
              <a:t>(conexão persistente)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Mensagens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4525963"/>
          </a:xfrm>
        </p:spPr>
        <p:txBody>
          <a:bodyPr/>
          <a:lstStyle/>
          <a:p>
            <a:r>
              <a:rPr lang="pt-BR" dirty="0" smtClean="0"/>
              <a:t>Formato texto</a:t>
            </a:r>
          </a:p>
          <a:p>
            <a:pPr lvl="1"/>
            <a:r>
              <a:rPr lang="pt-BR" dirty="0" smtClean="0"/>
              <a:t>RFC 822: padrão para mensagem no formato texto:</a:t>
            </a:r>
          </a:p>
          <a:p>
            <a:r>
              <a:rPr lang="pt-BR" dirty="0" smtClean="0"/>
              <a:t> Linhas de cabeçalho, e.g.,</a:t>
            </a:r>
          </a:p>
          <a:p>
            <a:pPr lvl="1"/>
            <a:r>
              <a:rPr lang="pt-BR" dirty="0" smtClean="0"/>
              <a:t> To:</a:t>
            </a:r>
          </a:p>
          <a:p>
            <a:pPr lvl="1"/>
            <a:r>
              <a:rPr lang="pt-BR" dirty="0" smtClean="0"/>
              <a:t> From:</a:t>
            </a:r>
          </a:p>
          <a:p>
            <a:pPr lvl="1"/>
            <a:r>
              <a:rPr lang="pt-BR" dirty="0" smtClean="0"/>
              <a:t> Subject:</a:t>
            </a:r>
          </a:p>
          <a:p>
            <a:pPr lvl="2"/>
            <a:r>
              <a:rPr lang="pt-BR" dirty="0" smtClean="0"/>
              <a:t>diferente de comandos SMTP!</a:t>
            </a:r>
          </a:p>
          <a:p>
            <a:pPr lvl="1"/>
            <a:r>
              <a:rPr lang="pt-BR" dirty="0" smtClean="0"/>
              <a:t> corpo</a:t>
            </a:r>
          </a:p>
          <a:p>
            <a:pPr lvl="2"/>
            <a:r>
              <a:rPr lang="pt-BR" dirty="0" smtClean="0"/>
              <a:t>a “mensagem”, caracteres</a:t>
            </a:r>
          </a:p>
          <a:p>
            <a:pPr lvl="2"/>
            <a:r>
              <a:rPr lang="pt-BR" dirty="0" smtClean="0"/>
              <a:t>ASCII somente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Mensagem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Inclusão de extensões multimídia (anexos)</a:t>
            </a:r>
          </a:p>
          <a:p>
            <a:r>
              <a:rPr lang="pt-BR" sz="2800" dirty="0" smtClean="0"/>
              <a:t>MIME: multimedia mail extension, RFC 2045, 2056</a:t>
            </a:r>
          </a:p>
          <a:p>
            <a:pPr lvl="1"/>
            <a:r>
              <a:rPr lang="pt-BR" sz="2400" dirty="0" smtClean="0"/>
              <a:t> Msgs adicionais no cabeçalho declaram conteúdo do tipo MIME</a:t>
            </a:r>
          </a:p>
          <a:p>
            <a:pPr lvl="1"/>
            <a:r>
              <a:rPr lang="pt-BR" sz="2400" dirty="0" smtClean="0"/>
              <a:t>Texto + anexos: multipart/mixed</a:t>
            </a:r>
            <a:endParaRPr lang="pt-BR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7763" y="3929066"/>
            <a:ext cx="68484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Acesso ao e-mail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POP: Post Office Protocol [RFC 1939]</a:t>
            </a:r>
          </a:p>
          <a:p>
            <a:pPr lvl="1"/>
            <a:r>
              <a:rPr lang="pt-BR" dirty="0" smtClean="0"/>
              <a:t>autorização (agente &lt;--&gt;servidor) e download</a:t>
            </a:r>
          </a:p>
          <a:p>
            <a:r>
              <a:rPr lang="fr-FR" dirty="0" smtClean="0"/>
              <a:t> IMAP: Internet Mail Access Protocol [RFC 1730]</a:t>
            </a:r>
          </a:p>
          <a:p>
            <a:pPr lvl="1"/>
            <a:r>
              <a:rPr lang="pt-BR" dirty="0" smtClean="0"/>
              <a:t>mais possibilidades (mais complexo)</a:t>
            </a:r>
          </a:p>
          <a:p>
            <a:pPr lvl="1"/>
            <a:r>
              <a:rPr lang="pt-BR" dirty="0" smtClean="0"/>
              <a:t>manipulação de msgs armazenadas no servidor</a:t>
            </a:r>
          </a:p>
          <a:p>
            <a:r>
              <a:rPr lang="fr-FR" dirty="0" smtClean="0"/>
              <a:t> HTTP (</a:t>
            </a:r>
            <a:r>
              <a:rPr lang="fr-FR" dirty="0" err="1" smtClean="0"/>
              <a:t>Webmail</a:t>
            </a:r>
            <a:r>
              <a:rPr lang="fr-FR" dirty="0" smtClean="0"/>
              <a:t>): Hotmail , Yahoo! Mail, etc.</a:t>
            </a:r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POP3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0491"/>
            <a:ext cx="8229600" cy="4525963"/>
          </a:xfrm>
        </p:spPr>
        <p:txBody>
          <a:bodyPr/>
          <a:lstStyle/>
          <a:p>
            <a:r>
              <a:rPr lang="pt-BR" sz="2800" dirty="0" smtClean="0"/>
              <a:t>Fase de autorização</a:t>
            </a:r>
          </a:p>
          <a:p>
            <a:pPr lvl="1"/>
            <a:r>
              <a:rPr lang="pt-BR" sz="2400" dirty="0" smtClean="0"/>
              <a:t> comandos do cliente:</a:t>
            </a:r>
          </a:p>
          <a:p>
            <a:pPr lvl="2"/>
            <a:r>
              <a:rPr lang="pt-BR" sz="2000" dirty="0" smtClean="0"/>
              <a:t> </a:t>
            </a:r>
            <a:r>
              <a:rPr lang="pt-BR" sz="2000" b="1" dirty="0" smtClean="0"/>
              <a:t>user: username</a:t>
            </a:r>
          </a:p>
          <a:p>
            <a:pPr lvl="2"/>
            <a:r>
              <a:rPr lang="pt-BR" sz="2000" dirty="0" smtClean="0"/>
              <a:t> </a:t>
            </a:r>
            <a:r>
              <a:rPr lang="pt-BR" sz="2000" b="1" dirty="0" smtClean="0"/>
              <a:t>pass: password</a:t>
            </a:r>
          </a:p>
          <a:p>
            <a:pPr lvl="1"/>
            <a:r>
              <a:rPr lang="pt-BR" sz="2400" dirty="0" smtClean="0"/>
              <a:t> respostas do servidor</a:t>
            </a:r>
          </a:p>
          <a:p>
            <a:pPr lvl="2"/>
            <a:r>
              <a:rPr lang="pt-BR" sz="2000" dirty="0" smtClean="0"/>
              <a:t> </a:t>
            </a:r>
            <a:r>
              <a:rPr lang="pt-BR" sz="2000" b="1" dirty="0" smtClean="0"/>
              <a:t>+OK</a:t>
            </a:r>
          </a:p>
          <a:p>
            <a:pPr lvl="2"/>
            <a:r>
              <a:rPr lang="pt-BR" sz="2000" dirty="0" smtClean="0"/>
              <a:t> </a:t>
            </a:r>
            <a:r>
              <a:rPr lang="pt-BR" sz="2000" b="1" dirty="0" smtClean="0"/>
              <a:t>-ERR</a:t>
            </a:r>
          </a:p>
          <a:p>
            <a:r>
              <a:rPr lang="pt-BR" sz="2800" dirty="0" smtClean="0"/>
              <a:t>Fase de transação, cliente: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b="1" dirty="0" smtClean="0"/>
              <a:t>list: lista números de msgs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b="1" dirty="0" smtClean="0"/>
              <a:t>retr: recupera msg pelo </a:t>
            </a:r>
            <a:r>
              <a:rPr lang="pt-BR" sz="2400" dirty="0" smtClean="0"/>
              <a:t>número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b="1" dirty="0" smtClean="0"/>
              <a:t>dele: deleta</a:t>
            </a:r>
          </a:p>
          <a:p>
            <a:pPr lvl="1"/>
            <a:r>
              <a:rPr lang="pt-BR" sz="2400" dirty="0" smtClean="0"/>
              <a:t> </a:t>
            </a:r>
            <a:r>
              <a:rPr lang="pt-BR" sz="2400" b="1" dirty="0" smtClean="0"/>
              <a:t>quit</a:t>
            </a:r>
            <a:endParaRPr lang="pt-BR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FF0000"/>
      </a:accent1>
      <a:accent2>
        <a:srgbClr val="002060"/>
      </a:accent2>
      <a:accent3>
        <a:srgbClr val="FF0000"/>
      </a:accent3>
      <a:accent4>
        <a:srgbClr val="002060"/>
      </a:accent4>
      <a:accent5>
        <a:srgbClr val="FF0000"/>
      </a:accent5>
      <a:accent6>
        <a:srgbClr val="002060"/>
      </a:accent6>
      <a:hlink>
        <a:srgbClr val="D25814"/>
      </a:hlink>
      <a:folHlink>
        <a:srgbClr val="849A0A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5781</TotalTime>
  <Words>841</Words>
  <Application>Microsoft Office PowerPoint</Application>
  <PresentationFormat>On-screen Show (4:3)</PresentationFormat>
  <Paragraphs>192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Tema do Office</vt:lpstr>
      <vt:lpstr>Custom Design</vt:lpstr>
      <vt:lpstr>Slide 1</vt:lpstr>
      <vt:lpstr>E-mail</vt:lpstr>
      <vt:lpstr>E-mail</vt:lpstr>
      <vt:lpstr>SMTP</vt:lpstr>
      <vt:lpstr>SMTP</vt:lpstr>
      <vt:lpstr>Mensagens</vt:lpstr>
      <vt:lpstr>Mensagem</vt:lpstr>
      <vt:lpstr>Acesso ao e-mail</vt:lpstr>
      <vt:lpstr>POP3</vt:lpstr>
      <vt:lpstr>POP3</vt:lpstr>
      <vt:lpstr>IMAP</vt:lpstr>
      <vt:lpstr>IMAP</vt:lpstr>
      <vt:lpstr>Http-Webmail</vt:lpstr>
      <vt:lpstr>dns</vt:lpstr>
      <vt:lpstr>DNS</vt:lpstr>
      <vt:lpstr>DNS</vt:lpstr>
      <vt:lpstr>DNS</vt:lpstr>
      <vt:lpstr>DNS</vt:lpstr>
      <vt:lpstr>DNS</vt:lpstr>
      <vt:lpstr>Registros DNS</vt:lpstr>
      <vt:lpstr>DNS</vt:lpstr>
      <vt:lpstr>Nslookup</vt:lpstr>
      <vt:lpstr>Nslookup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marianna_muniz</dc:creator>
  <cp:lastModifiedBy>Usuario</cp:lastModifiedBy>
  <cp:revision>368</cp:revision>
  <dcterms:created xsi:type="dcterms:W3CDTF">2010-11-12T14:56:26Z</dcterms:created>
  <dcterms:modified xsi:type="dcterms:W3CDTF">2016-08-10T02:20:37Z</dcterms:modified>
</cp:coreProperties>
</file>