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35"/>
  </p:notesMasterIdLst>
  <p:sldIdLst>
    <p:sldId id="257" r:id="rId3"/>
    <p:sldId id="581" r:id="rId4"/>
    <p:sldId id="584" r:id="rId5"/>
    <p:sldId id="585" r:id="rId6"/>
    <p:sldId id="587" r:id="rId7"/>
    <p:sldId id="586" r:id="rId8"/>
    <p:sldId id="588" r:id="rId9"/>
    <p:sldId id="589" r:id="rId10"/>
    <p:sldId id="590" r:id="rId11"/>
    <p:sldId id="592" r:id="rId12"/>
    <p:sldId id="593" r:id="rId13"/>
    <p:sldId id="583" r:id="rId14"/>
    <p:sldId id="594" r:id="rId15"/>
    <p:sldId id="595" r:id="rId16"/>
    <p:sldId id="596" r:id="rId17"/>
    <p:sldId id="591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10" r:id="rId27"/>
    <p:sldId id="611" r:id="rId28"/>
    <p:sldId id="605" r:id="rId29"/>
    <p:sldId id="606" r:id="rId30"/>
    <p:sldId id="607" r:id="rId31"/>
    <p:sldId id="608" r:id="rId32"/>
    <p:sldId id="609" r:id="rId33"/>
    <p:sldId id="582" r:id="rId34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10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novembro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Enlace – Redes Cabeadas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Endereço MAC (ou LAN ou físico ou Ethernet) :</a:t>
            </a:r>
          </a:p>
          <a:p>
            <a:pPr lvl="1"/>
            <a:r>
              <a:rPr lang="pt-BR" dirty="0" smtClean="0"/>
              <a:t>Função: levar quadro de uma interface para outra interface conectada fisicamente (na mesma rede)</a:t>
            </a:r>
          </a:p>
          <a:p>
            <a:pPr lvl="1"/>
            <a:r>
              <a:rPr lang="pt-BR" dirty="0" smtClean="0"/>
              <a:t>Endereço MAC de 48 bits (para maioria das LANs)</a:t>
            </a:r>
          </a:p>
          <a:p>
            <a:pPr lvl="1"/>
            <a:r>
              <a:rPr lang="pt-BR" dirty="0" smtClean="0"/>
              <a:t>queimado na ROM da NIC, às vezes também configurável por software</a:t>
            </a:r>
          </a:p>
          <a:p>
            <a:pPr lvl="1"/>
            <a:r>
              <a:rPr lang="pt-BR" dirty="0" smtClean="0"/>
              <a:t>Alocada pelo IEEE</a:t>
            </a:r>
          </a:p>
          <a:p>
            <a:pPr lvl="2"/>
            <a:r>
              <a:rPr lang="pt-BR" dirty="0" smtClean="0"/>
              <a:t>fabricante compra parte do espaço de endereços MAC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920880" cy="47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Address Resolution Protocol</a:t>
            </a:r>
          </a:p>
          <a:p>
            <a:r>
              <a:rPr lang="pt-BR" dirty="0" smtClean="0"/>
              <a:t>Mapeia endereços MAC ao IP</a:t>
            </a:r>
          </a:p>
          <a:p>
            <a:r>
              <a:rPr lang="pt-BR" dirty="0" smtClean="0"/>
              <a:t>Cada nó tem uma tabela ARP</a:t>
            </a:r>
          </a:p>
          <a:p>
            <a:pPr lvl="1"/>
            <a:r>
              <a:rPr lang="pt-BR" dirty="0" smtClean="0"/>
              <a:t>&lt;endereço IP; endereço MAC;TTL&gt;</a:t>
            </a:r>
          </a:p>
          <a:p>
            <a:pPr lvl="2"/>
            <a:r>
              <a:rPr lang="pt-BR" dirty="0" smtClean="0"/>
              <a:t>TTL (Time To Live): tempo após o qual o mapeamento de endereço será esquecido (normalmente, 20 min)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mesma LAN</a:t>
            </a:r>
          </a:p>
          <a:p>
            <a:pPr lvl="1"/>
            <a:r>
              <a:rPr lang="pt-BR" dirty="0" smtClean="0"/>
              <a:t>A quer enviar datagrama a B, e endereço MAC de B não está na tabela ARP de A.</a:t>
            </a:r>
          </a:p>
          <a:p>
            <a:pPr lvl="1"/>
            <a:r>
              <a:rPr lang="pt-BR" dirty="0" smtClean="0"/>
              <a:t>A envia por broadcast pacote de consulta ARP, contendo endereço IP de B</a:t>
            </a:r>
          </a:p>
          <a:p>
            <a:pPr lvl="2"/>
            <a:r>
              <a:rPr lang="pt-BR" dirty="0" smtClean="0"/>
              <a:t>endereço MAC de destino = FF-FF-FF-FF-FF-FF</a:t>
            </a:r>
          </a:p>
          <a:p>
            <a:pPr lvl="2"/>
            <a:r>
              <a:rPr lang="pt-BR" dirty="0" smtClean="0"/>
              <a:t>todas as máquinas na LAN recebem consulta ARP</a:t>
            </a:r>
          </a:p>
          <a:p>
            <a:pPr lvl="1"/>
            <a:r>
              <a:rPr lang="pt-BR" dirty="0" smtClean="0"/>
              <a:t>B recebe pacote ARP, responde para A com seu endereço MAC (de B)</a:t>
            </a:r>
          </a:p>
          <a:p>
            <a:pPr lvl="2"/>
            <a:r>
              <a:rPr lang="pt-BR" dirty="0" smtClean="0"/>
              <a:t>quadro enviado ao endereço MAC de A (unicast)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LANs separadas</a:t>
            </a:r>
          </a:p>
          <a:p>
            <a:pPr lvl="1"/>
            <a:r>
              <a:rPr lang="pt-BR" dirty="0" smtClean="0"/>
              <a:t>B é localizado por meio do roteador que o conecta a A</a:t>
            </a:r>
          </a:p>
          <a:p>
            <a:pPr lvl="1"/>
            <a:r>
              <a:rPr lang="pt-BR" dirty="0" smtClean="0"/>
              <a:t>Roteador nesse caso tem duas tabelas ARP</a:t>
            </a:r>
          </a:p>
          <a:p>
            <a:pPr lvl="2"/>
            <a:r>
              <a:rPr lang="pt-BR" dirty="0" smtClean="0"/>
              <a:t>Uma pra rede de A e outro pra rede de B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3"/>
            <a:ext cx="6808266" cy="267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373216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Em LANs separadas</a:t>
            </a:r>
          </a:p>
          <a:p>
            <a:pPr lvl="1"/>
            <a:r>
              <a:rPr lang="pt-BR" sz="2400" i="1" dirty="0" smtClean="0"/>
              <a:t>A</a:t>
            </a:r>
            <a:r>
              <a:rPr lang="pt-BR" sz="2400" dirty="0" smtClean="0"/>
              <a:t> cria datagrama IP com origem </a:t>
            </a:r>
            <a:r>
              <a:rPr lang="pt-BR" sz="2400" i="1" dirty="0" smtClean="0"/>
              <a:t>A</a:t>
            </a:r>
            <a:r>
              <a:rPr lang="pt-BR" sz="2400" dirty="0" smtClean="0"/>
              <a:t>, destino </a:t>
            </a:r>
            <a:r>
              <a:rPr lang="pt-BR" sz="2400" i="1" dirty="0" smtClean="0"/>
              <a:t>B</a:t>
            </a:r>
          </a:p>
          <a:p>
            <a:pPr lvl="1"/>
            <a:r>
              <a:rPr lang="pt-BR" sz="2400" dirty="0" smtClean="0"/>
              <a:t>A usa ARP para obter endereço MAC de R para 111.111.111.110</a:t>
            </a:r>
          </a:p>
          <a:p>
            <a:pPr lvl="1"/>
            <a:r>
              <a:rPr lang="pt-BR" sz="2400" dirty="0" smtClean="0"/>
              <a:t>A cria quadro da camada de enlace com endereço MAC de R como destino, quadro contém datagrama IP A-para-B</a:t>
            </a:r>
          </a:p>
          <a:p>
            <a:pPr lvl="1"/>
            <a:r>
              <a:rPr lang="pt-BR" sz="2400" dirty="0" smtClean="0"/>
              <a:t>NIC de A envia quadro</a:t>
            </a:r>
          </a:p>
          <a:p>
            <a:pPr lvl="1"/>
            <a:r>
              <a:rPr lang="pt-BR" sz="2400" dirty="0" smtClean="0"/>
              <a:t>NIC de R recebe quadro</a:t>
            </a:r>
          </a:p>
          <a:p>
            <a:pPr lvl="1"/>
            <a:r>
              <a:rPr lang="pt-BR" sz="2400" dirty="0" smtClean="0"/>
              <a:t>R remove datagrama IP do quadro Ethernet, vê o seu destinado a B</a:t>
            </a:r>
          </a:p>
          <a:p>
            <a:pPr lvl="1"/>
            <a:r>
              <a:rPr lang="pt-BR" sz="2400" dirty="0" smtClean="0"/>
              <a:t>R usa ARP para obter endereço MAC de B</a:t>
            </a:r>
          </a:p>
          <a:p>
            <a:pPr lvl="1"/>
            <a:r>
              <a:rPr lang="pt-BR" sz="2400" dirty="0" smtClean="0"/>
              <a:t>R cria quadro contendo datagrama IP A-para-B e envia para B</a:t>
            </a:r>
            <a:endParaRPr lang="pt-B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Tecnologia de LAN com fio mais utilizada</a:t>
            </a:r>
          </a:p>
          <a:p>
            <a:r>
              <a:rPr lang="pt-BR" sz="2800" dirty="0" smtClean="0"/>
              <a:t>Topologia</a:t>
            </a:r>
          </a:p>
          <a:p>
            <a:pPr lvl="1"/>
            <a:r>
              <a:rPr lang="pt-BR" sz="2400" dirty="0" smtClean="0"/>
              <a:t>Barramento</a:t>
            </a:r>
          </a:p>
          <a:p>
            <a:pPr lvl="2"/>
            <a:r>
              <a:rPr lang="pt-BR" sz="2000" dirty="0" smtClean="0"/>
              <a:t>Hub</a:t>
            </a:r>
          </a:p>
          <a:p>
            <a:pPr lvl="2"/>
            <a:r>
              <a:rPr lang="pt-BR" sz="2000" dirty="0" smtClean="0"/>
              <a:t>Quadros podem colidir</a:t>
            </a:r>
          </a:p>
          <a:p>
            <a:pPr lvl="2"/>
            <a:r>
              <a:rPr lang="pt-BR" sz="2000" dirty="0" smtClean="0"/>
              <a:t>Experimente Wireshak no modo promiscuo em uma rede com hub</a:t>
            </a:r>
          </a:p>
          <a:p>
            <a:pPr lvl="1"/>
            <a:r>
              <a:rPr lang="pt-BR" sz="2400" dirty="0" smtClean="0"/>
              <a:t>Estrela</a:t>
            </a:r>
          </a:p>
          <a:p>
            <a:pPr lvl="2"/>
            <a:r>
              <a:rPr lang="pt-BR" sz="2000" dirty="0" smtClean="0"/>
              <a:t>Switch</a:t>
            </a:r>
          </a:p>
          <a:p>
            <a:r>
              <a:rPr lang="pt-BR" sz="2800" dirty="0" smtClean="0"/>
              <a:t>CSMA/CD</a:t>
            </a:r>
          </a:p>
          <a:p>
            <a:r>
              <a:rPr lang="pt-BR" sz="2800" dirty="0" smtClean="0"/>
              <a:t>Não estabelece conexão</a:t>
            </a:r>
          </a:p>
          <a:p>
            <a:r>
              <a:rPr lang="pt-BR" sz="2800" dirty="0" smtClean="0"/>
              <a:t>Não confiável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09913"/>
            <a:ext cx="8839646" cy="11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5496" y="1268760"/>
            <a:ext cx="2411760" cy="1152128"/>
          </a:xfrm>
          <a:prstGeom prst="wedgeRoundRectCallout">
            <a:avLst>
              <a:gd name="adj1" fmla="val -6686"/>
              <a:gd name="adj2" fmla="val 119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7 bytes para sincronizar taxas de clock do receptor</a:t>
            </a:r>
          </a:p>
          <a:p>
            <a:r>
              <a:rPr lang="pt-BR" b="1" dirty="0" smtClean="0"/>
              <a:t>e emissor</a:t>
            </a:r>
            <a:endParaRPr lang="pt-BR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43608" y="4221088"/>
            <a:ext cx="1547664" cy="576064"/>
          </a:xfrm>
          <a:prstGeom prst="wedgeRoundRectCallout">
            <a:avLst>
              <a:gd name="adj1" fmla="val 85024"/>
              <a:gd name="adj2" fmla="val -122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Endereços MAC</a:t>
            </a:r>
            <a:endParaRPr lang="pt-BR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87824" y="1772816"/>
            <a:ext cx="1872208" cy="792088"/>
          </a:xfrm>
          <a:prstGeom prst="wedgeRoundRectCallout">
            <a:avLst>
              <a:gd name="adj1" fmla="val 33596"/>
              <a:gd name="adj2" fmla="val 128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Protocolo da camada superior (ex: IP)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Carrier Sense Multiple Access</a:t>
            </a:r>
          </a:p>
          <a:p>
            <a:pPr lvl="1"/>
            <a:r>
              <a:rPr lang="pt-BR" dirty="0" smtClean="0"/>
              <a:t>“Ouvir antes de falar”</a:t>
            </a:r>
          </a:p>
          <a:p>
            <a:pPr lvl="1"/>
            <a:r>
              <a:rPr lang="pt-BR" dirty="0" smtClean="0"/>
              <a:t>Ainda pode haver Colisões</a:t>
            </a:r>
          </a:p>
          <a:p>
            <a:pPr lvl="2"/>
            <a:r>
              <a:rPr lang="pt-BR" dirty="0" smtClean="0"/>
              <a:t>Quadros se misturam no meio</a:t>
            </a:r>
          </a:p>
          <a:p>
            <a:pPr lvl="2"/>
            <a:r>
              <a:rPr lang="pt-BR" dirty="0" smtClean="0"/>
              <a:t>Dados incompreensíveis</a:t>
            </a:r>
          </a:p>
          <a:p>
            <a:pPr lvl="2"/>
            <a:r>
              <a:rPr lang="pt-BR" dirty="0" smtClean="0"/>
              <a:t>Perda do quadro</a:t>
            </a:r>
          </a:p>
          <a:p>
            <a:pPr lvl="2"/>
            <a:r>
              <a:rPr lang="pt-BR" dirty="0" smtClean="0"/>
              <a:t>Influenciado pelo atraso de </a:t>
            </a:r>
          </a:p>
          <a:p>
            <a:pPr lvl="2">
              <a:buNone/>
            </a:pPr>
            <a:r>
              <a:rPr lang="pt-BR" dirty="0" smtClean="0"/>
              <a:t>propagação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3200400"/>
            <a:ext cx="34480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5194920" cy="4525963"/>
          </a:xfrm>
        </p:spPr>
        <p:txBody>
          <a:bodyPr/>
          <a:lstStyle/>
          <a:p>
            <a:r>
              <a:rPr lang="pt-BR" dirty="0" smtClean="0"/>
              <a:t>CSMA/ Collision detection</a:t>
            </a:r>
          </a:p>
          <a:p>
            <a:pPr lvl="1"/>
            <a:r>
              <a:rPr lang="pt-BR" dirty="0" smtClean="0"/>
              <a:t>“Ouvir antes de falar”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“Se alguem começa a falar ao mesmo tempo, cale-se”</a:t>
            </a:r>
          </a:p>
          <a:p>
            <a:pPr lvl="1"/>
            <a:r>
              <a:rPr lang="pt-BR" dirty="0" smtClean="0"/>
              <a:t>mede intensidades de sinal, compara sinais transmitidos, recebidos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950" y="1700808"/>
            <a:ext cx="38290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enlace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Serviços</a:t>
            </a:r>
          </a:p>
          <a:p>
            <a:pPr lvl="1"/>
            <a:r>
              <a:rPr lang="pt-BR" sz="2000" dirty="0" smtClean="0"/>
              <a:t>Acesso ao meio</a:t>
            </a:r>
          </a:p>
          <a:p>
            <a:pPr lvl="2"/>
            <a:r>
              <a:rPr lang="pt-BR" sz="1800" dirty="0" smtClean="0"/>
              <a:t>Detecção/evitar colisões</a:t>
            </a:r>
          </a:p>
          <a:p>
            <a:pPr lvl="1"/>
            <a:r>
              <a:rPr lang="pt-BR" sz="2000" dirty="0" smtClean="0"/>
              <a:t>Correção de erros</a:t>
            </a:r>
          </a:p>
          <a:p>
            <a:pPr lvl="1"/>
            <a:r>
              <a:rPr lang="pt-BR" sz="2000" dirty="0" smtClean="0"/>
              <a:t>Endereçamento</a:t>
            </a:r>
          </a:p>
          <a:p>
            <a:pPr lvl="1"/>
            <a:r>
              <a:rPr lang="pt-BR" sz="2000" dirty="0" smtClean="0"/>
              <a:t>Transferir dados de um nó a outro</a:t>
            </a:r>
          </a:p>
          <a:p>
            <a:r>
              <a:rPr lang="pt-BR" sz="2400" dirty="0" smtClean="0"/>
              <a:t>Notação</a:t>
            </a:r>
          </a:p>
          <a:p>
            <a:pPr lvl="1"/>
            <a:r>
              <a:rPr lang="pt-BR" sz="2000" dirty="0" smtClean="0"/>
              <a:t>Nós (hosts, roteadores)</a:t>
            </a:r>
          </a:p>
          <a:p>
            <a:pPr lvl="1"/>
            <a:r>
              <a:rPr lang="pt-BR" sz="2000" dirty="0" smtClean="0"/>
              <a:t>Enlaces</a:t>
            </a:r>
          </a:p>
          <a:p>
            <a:pPr lvl="1"/>
            <a:r>
              <a:rPr lang="pt-BR" sz="2000" dirty="0" smtClean="0"/>
              <a:t>Quadros</a:t>
            </a:r>
          </a:p>
          <a:p>
            <a:pPr lvl="1"/>
            <a:r>
              <a:rPr lang="pt-BR" sz="2000" dirty="0" smtClean="0"/>
              <a:t>Half-duplex</a:t>
            </a:r>
          </a:p>
          <a:p>
            <a:pPr lvl="2"/>
            <a:r>
              <a:rPr lang="pt-BR" sz="1800" dirty="0" smtClean="0"/>
              <a:t>Cada nó “fala” na sua vez</a:t>
            </a:r>
          </a:p>
          <a:p>
            <a:pPr lvl="1"/>
            <a:r>
              <a:rPr lang="pt-BR" sz="2000" dirty="0" smtClean="0"/>
              <a:t>Full-duplex</a:t>
            </a:r>
          </a:p>
          <a:p>
            <a:pPr lvl="2"/>
            <a:r>
              <a:rPr lang="pt-BR" sz="1800" dirty="0" smtClean="0"/>
              <a:t>Nós “falam” ao mesmo tempo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detectar colisão</a:t>
            </a:r>
          </a:p>
          <a:p>
            <a:pPr lvl="1"/>
            <a:r>
              <a:rPr lang="pt-BR" dirty="0" smtClean="0"/>
              <a:t>Interrompe trasmissão do quadro</a:t>
            </a:r>
          </a:p>
          <a:p>
            <a:pPr lvl="1"/>
            <a:r>
              <a:rPr lang="pt-BR" dirty="0" smtClean="0"/>
              <a:t>Envia sinal de reforço</a:t>
            </a:r>
          </a:p>
          <a:p>
            <a:pPr lvl="1"/>
            <a:r>
              <a:rPr lang="pt-BR" dirty="0" smtClean="0"/>
              <a:t>Aguarda tempo aleatório para tentar denovo</a:t>
            </a:r>
          </a:p>
          <a:p>
            <a:pPr lvl="2"/>
            <a:r>
              <a:rPr lang="pt-BR" dirty="0" smtClean="0"/>
              <a:t>Backoff exponencial</a:t>
            </a:r>
          </a:p>
          <a:p>
            <a:pPr lvl="2"/>
            <a:r>
              <a:rPr lang="pt-BR" dirty="0" smtClean="0"/>
              <a:t>RandomUnif [0 , 2</a:t>
            </a:r>
            <a:r>
              <a:rPr lang="pt-BR" baseline="30000" dirty="0" smtClean="0"/>
              <a:t>m</a:t>
            </a:r>
            <a:r>
              <a:rPr lang="pt-BR" dirty="0" smtClean="0"/>
              <a:t>-1]  x  slotTime</a:t>
            </a:r>
          </a:p>
          <a:p>
            <a:pPr lvl="3"/>
            <a:r>
              <a:rPr lang="pt-BR" dirty="0" smtClean="0"/>
              <a:t>(m é o número de tentativas)</a:t>
            </a:r>
          </a:p>
          <a:p>
            <a:pPr lvl="3"/>
            <a:r>
              <a:rPr lang="pt-BR" dirty="0" smtClean="0"/>
              <a:t>m fixo em 10 após 10ª. tentativa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pt-BR" dirty="0" smtClean="0"/>
              <a:t>Hub</a:t>
            </a:r>
          </a:p>
          <a:p>
            <a:pPr lvl="1"/>
            <a:r>
              <a:rPr lang="pt-BR" dirty="0" smtClean="0"/>
              <a:t>Barramento </a:t>
            </a:r>
          </a:p>
          <a:p>
            <a:pPr lvl="1"/>
            <a:r>
              <a:rPr lang="pt-BR" dirty="0" smtClean="0"/>
              <a:t>Nós conectados podem colidir</a:t>
            </a:r>
          </a:p>
          <a:p>
            <a:pPr lvl="1"/>
            <a:r>
              <a:rPr lang="pt-BR" dirty="0" smtClean="0"/>
              <a:t>Mero repetidor</a:t>
            </a:r>
          </a:p>
          <a:p>
            <a:pPr lvl="1"/>
            <a:r>
              <a:rPr lang="pt-BR" dirty="0" smtClean="0"/>
              <a:t>Sem buffering</a:t>
            </a:r>
          </a:p>
          <a:p>
            <a:pPr lvl="1"/>
            <a:r>
              <a:rPr lang="pt-BR" dirty="0" smtClean="0"/>
              <a:t>Bits chegando a um enlace saem em todos os outros enlaces na mesma velocidade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64904"/>
            <a:ext cx="29908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5698976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Nós com conexão dedicada ao comutador</a:t>
            </a:r>
          </a:p>
          <a:p>
            <a:pPr lvl="1"/>
            <a:r>
              <a:rPr lang="pt-BR" dirty="0" smtClean="0"/>
              <a:t>Sem colisão entre enlaces</a:t>
            </a:r>
          </a:p>
          <a:p>
            <a:pPr lvl="1"/>
            <a:r>
              <a:rPr lang="pt-BR" dirty="0" smtClean="0"/>
              <a:t>Switch armazena quadros</a:t>
            </a:r>
          </a:p>
          <a:p>
            <a:pPr lvl="1"/>
            <a:r>
              <a:rPr lang="pt-BR" dirty="0" smtClean="0"/>
              <a:t>comutação: A-para-A’ e B para-B’ simultaneamente, sem colisões</a:t>
            </a:r>
          </a:p>
          <a:p>
            <a:pPr lvl="1"/>
            <a:r>
              <a:rPr lang="pt-BR" dirty="0" smtClean="0"/>
              <a:t>Tabela que mapeia hosts a interfaces</a:t>
            </a:r>
          </a:p>
          <a:p>
            <a:pPr lvl="1"/>
            <a:r>
              <a:rPr lang="pt-BR" dirty="0" smtClean="0"/>
              <a:t>Vários podem ser interconectados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24944"/>
            <a:ext cx="283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6915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Comutadores x roteadores</a:t>
            </a:r>
          </a:p>
          <a:p>
            <a:pPr lvl="1"/>
            <a:r>
              <a:rPr lang="pt-BR" sz="2400" dirty="0" smtClean="0"/>
              <a:t>dispositivos de armazenamento e repasse</a:t>
            </a:r>
          </a:p>
          <a:p>
            <a:pPr lvl="1"/>
            <a:r>
              <a:rPr lang="pt-BR" sz="2400" dirty="0" smtClean="0"/>
              <a:t>roteadores mantêm tabelas de roteamento, implementam algoritmos de roteamento</a:t>
            </a:r>
          </a:p>
          <a:p>
            <a:pPr lvl="1"/>
            <a:r>
              <a:rPr lang="pt-BR" sz="2400" dirty="0" smtClean="0"/>
              <a:t>switches mantêm tabelas de comutação, implementam filtragem,</a:t>
            </a:r>
          </a:p>
          <a:p>
            <a:pPr lvl="1"/>
            <a:r>
              <a:rPr lang="pt-BR" sz="2400" dirty="0" smtClean="0"/>
              <a:t>algoritmos de aprendizagem</a:t>
            </a: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617132"/>
            <a:ext cx="6048672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pt-BR" dirty="0" smtClean="0"/>
              <a:t>Repetidores</a:t>
            </a:r>
          </a:p>
          <a:p>
            <a:pPr lvl="1"/>
            <a:r>
              <a:rPr lang="pt-BR" dirty="0" smtClean="0"/>
              <a:t>Aumentam a força do sinal</a:t>
            </a:r>
          </a:p>
          <a:p>
            <a:pPr lvl="1"/>
            <a:r>
              <a:rPr lang="pt-BR" dirty="0" smtClean="0"/>
              <a:t>Aumentam alcance da rede</a:t>
            </a:r>
          </a:p>
          <a:p>
            <a:r>
              <a:rPr lang="pt-BR" dirty="0" smtClean="0"/>
              <a:t>Pontes</a:t>
            </a:r>
          </a:p>
          <a:p>
            <a:pPr lvl="1"/>
            <a:r>
              <a:rPr lang="pt-BR" dirty="0" smtClean="0"/>
              <a:t>Repetidor especial</a:t>
            </a:r>
          </a:p>
          <a:p>
            <a:pPr lvl="1"/>
            <a:r>
              <a:rPr lang="pt-BR" dirty="0" smtClean="0"/>
              <a:t>Interconectam redes locais</a:t>
            </a:r>
          </a:p>
          <a:p>
            <a:pPr lvl="1"/>
            <a:r>
              <a:rPr lang="pt-BR" dirty="0" smtClean="0"/>
              <a:t>Evita que uma rede congestione a outra</a:t>
            </a:r>
          </a:p>
          <a:p>
            <a:pPr lvl="2"/>
            <a:r>
              <a:rPr lang="pt-BR" dirty="0" smtClean="0"/>
              <a:t>Só deixa passar quando o destino está do outro lado</a:t>
            </a:r>
          </a:p>
          <a:p>
            <a:pPr lvl="1"/>
            <a:r>
              <a:rPr lang="pt-BR" dirty="0" smtClean="0"/>
              <a:t>Ex: maquina virtual usando internet da máquina real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6981"/>
            <a:ext cx="6790283" cy="64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611560" y="59492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Meio guiado:</a:t>
            </a:r>
          </a:p>
          <a:p>
            <a:pPr lvl="1"/>
            <a:r>
              <a:rPr lang="pt-BR" dirty="0" smtClean="0"/>
              <a:t>sinais se propagam em meio</a:t>
            </a:r>
          </a:p>
          <a:p>
            <a:pPr lvl="1"/>
            <a:r>
              <a:rPr lang="pt-BR" dirty="0" smtClean="0"/>
              <a:t>sólido: cobre, fibra, coaxial</a:t>
            </a:r>
          </a:p>
          <a:p>
            <a:r>
              <a:rPr lang="pt-BR" dirty="0" smtClean="0"/>
              <a:t> Meio não guiado:</a:t>
            </a:r>
          </a:p>
          <a:p>
            <a:pPr lvl="1"/>
            <a:r>
              <a:rPr lang="pt-BR" dirty="0" smtClean="0"/>
              <a:t>sinais se propagam</a:t>
            </a:r>
          </a:p>
          <a:p>
            <a:pPr lvl="1"/>
            <a:r>
              <a:rPr lang="pt-BR" dirty="0" smtClean="0"/>
              <a:t>livremente, e.g., rádio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 trançado (TP –twisted pair)</a:t>
            </a:r>
          </a:p>
          <a:p>
            <a:pPr lvl="1"/>
            <a:r>
              <a:rPr lang="pt-BR" dirty="0" smtClean="0"/>
              <a:t>2 fios de cobre isolados</a:t>
            </a:r>
          </a:p>
          <a:p>
            <a:pPr lvl="1"/>
            <a:r>
              <a:rPr lang="pt-BR" dirty="0" smtClean="0"/>
              <a:t>Categoria 3: fios de telefone tradicionais,</a:t>
            </a:r>
          </a:p>
          <a:p>
            <a:pPr lvl="1"/>
            <a:r>
              <a:rPr lang="pt-BR" dirty="0" smtClean="0"/>
              <a:t>Ethernet 10 Mbps  Category 5: Ethernet 100Mbps (4 pares trançados mas apenas 2 utilizados)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65712"/>
            <a:ext cx="34563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pt-BR" sz="2800" dirty="0" smtClean="0"/>
              <a:t>Cabo coaxial:</a:t>
            </a:r>
          </a:p>
          <a:p>
            <a:pPr lvl="1"/>
            <a:r>
              <a:rPr lang="pt-BR" sz="2400" dirty="0" smtClean="0"/>
              <a:t>Dois condutores de cobre concêntricos bidirecional</a:t>
            </a:r>
          </a:p>
          <a:p>
            <a:pPr lvl="1"/>
            <a:r>
              <a:rPr lang="pt-BR" sz="2400" dirty="0" smtClean="0"/>
              <a:t>Banda-básica: Apenas um canal no cabo legado Ethernet</a:t>
            </a:r>
          </a:p>
          <a:p>
            <a:pPr lvl="1"/>
            <a:r>
              <a:rPr lang="pt-BR" sz="2400" dirty="0" smtClean="0"/>
              <a:t>Banda-larga:  múltiplos canais no cabo HFC (hibrid fibercoaxial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smtClean="0"/>
              <a:t>Composição</a:t>
            </a:r>
          </a:p>
          <a:p>
            <a:pPr lvl="2"/>
            <a:r>
              <a:rPr lang="pt-BR" sz="2000" dirty="0" smtClean="0"/>
              <a:t>um fio de cobre </a:t>
            </a:r>
            <a:r>
              <a:rPr lang="pt-BR" sz="2000" dirty="0" smtClean="0"/>
              <a:t>no centro</a:t>
            </a:r>
          </a:p>
          <a:p>
            <a:pPr lvl="2"/>
            <a:r>
              <a:rPr lang="pt-BR" sz="2000" dirty="0" smtClean="0"/>
              <a:t>Material isolante</a:t>
            </a:r>
          </a:p>
          <a:p>
            <a:pPr lvl="2"/>
            <a:r>
              <a:rPr lang="pt-BR" sz="2000" dirty="0" smtClean="0"/>
              <a:t>Cobertura de condutor (gaiola de Faraday)</a:t>
            </a:r>
          </a:p>
          <a:p>
            <a:pPr lvl="2"/>
            <a:r>
              <a:rPr lang="pt-BR" sz="2000" dirty="0" smtClean="0"/>
              <a:t>Proteção plástica</a:t>
            </a:r>
            <a:endParaRPr lang="pt-BR" sz="2000" dirty="0"/>
          </a:p>
        </p:txBody>
      </p:sp>
      <p:sp>
        <p:nvSpPr>
          <p:cNvPr id="6146" name="AutoShape 2" descr="Resultado de imagem para cabo coaxial"/>
          <p:cNvSpPr>
            <a:spLocks noChangeAspect="1" noChangeArrowheads="1"/>
          </p:cNvSpPr>
          <p:nvPr/>
        </p:nvSpPr>
        <p:spPr bwMode="auto">
          <a:xfrm>
            <a:off x="155575" y="-1165225"/>
            <a:ext cx="3733800" cy="243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8" name="Picture 4" descr="Resultado de imagem para cabo coax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412776"/>
            <a:ext cx="3733800" cy="2438400"/>
          </a:xfrm>
          <a:prstGeom prst="rect">
            <a:avLst/>
          </a:prstGeom>
          <a:noFill/>
        </p:spPr>
      </p:pic>
      <p:pic>
        <p:nvPicPr>
          <p:cNvPr id="6150" name="Picture 6" descr="https://encrypted-tbn0.gstatic.com/images?q=tbn:ANd9GcT9oJQMeq2f2LSDEiEZrLJI7fDPZLcz32kb8cH7kwrLmPcE7qlSTWr6fZ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293096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NIC – Network interface card</a:t>
            </a:r>
          </a:p>
          <a:p>
            <a:pPr lvl="1"/>
            <a:r>
              <a:rPr lang="pt-BR" dirty="0" smtClean="0"/>
              <a:t>Placa de rede (ethernet, wifi, ...)</a:t>
            </a:r>
          </a:p>
          <a:p>
            <a:pPr lvl="1"/>
            <a:r>
              <a:rPr lang="pt-BR" dirty="0" smtClean="0"/>
              <a:t>Implementa camada de enlace e física</a:t>
            </a:r>
          </a:p>
          <a:p>
            <a:pPr lvl="2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firmware</a:t>
            </a:r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1772816"/>
            <a:ext cx="38481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11349"/>
            <a:ext cx="5400600" cy="4525963"/>
          </a:xfrm>
        </p:spPr>
        <p:txBody>
          <a:bodyPr/>
          <a:lstStyle/>
          <a:p>
            <a:r>
              <a:rPr lang="pt-BR" dirty="0" smtClean="0"/>
              <a:t>Cabo de fibra óptica:</a:t>
            </a:r>
          </a:p>
          <a:p>
            <a:pPr lvl="1"/>
            <a:r>
              <a:rPr lang="pt-BR" dirty="0" smtClean="0"/>
              <a:t>Fibra de vidro transportando pulsos de luz, cada pulso 1 bit</a:t>
            </a:r>
          </a:p>
          <a:p>
            <a:pPr lvl="1"/>
            <a:r>
              <a:rPr lang="pt-BR" dirty="0" smtClean="0"/>
              <a:t>Operação para altas velocidades:</a:t>
            </a:r>
          </a:p>
          <a:p>
            <a:pPr lvl="1"/>
            <a:r>
              <a:rPr lang="pt-BR" dirty="0" smtClean="0"/>
              <a:t>Transmissões ponto-a-ponto de alta velocidade (e.g., 10’s-100’s Gbps)</a:t>
            </a:r>
          </a:p>
          <a:p>
            <a:pPr lvl="1"/>
            <a:r>
              <a:rPr lang="pt-BR" dirty="0" smtClean="0"/>
              <a:t>Baixa taxa de erro: repetidores ao longo da linha; imune ao ruído eletromagnético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08720"/>
            <a:ext cx="1771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AutoShape 2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AutoShape 6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8" name="Picture 8" descr="Resultado de imagem para cabo fibra opt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4229100"/>
            <a:ext cx="3495675" cy="2628900"/>
          </a:xfrm>
          <a:prstGeom prst="rect">
            <a:avLst/>
          </a:prstGeom>
          <a:noFill/>
        </p:spPr>
      </p:pic>
      <p:pic>
        <p:nvPicPr>
          <p:cNvPr id="5130" name="Picture 10" descr="Resultado de imagem para cabo opti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2060848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 fio ... Próxima aula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Kurose – cap 5</a:t>
            </a:r>
          </a:p>
          <a:p>
            <a:r>
              <a:rPr lang="pt-BR" sz="2400" dirty="0" smtClean="0"/>
              <a:t>Apresentação Kurose</a:t>
            </a:r>
          </a:p>
          <a:p>
            <a:pPr lvl="1"/>
            <a:r>
              <a:rPr lang="pt-BR" sz="2000" dirty="0" smtClean="0"/>
              <a:t>https://www.google.com.br/url?sa=t&amp;rct=j&amp;q=&amp;</a:t>
            </a:r>
            <a:r>
              <a:rPr lang="pt-BR" sz="2000" dirty="0" smtClean="0"/>
              <a:t>esrc=s&amp;source=web&amp;cd=1&amp;cad=rja&amp;uact=8&amp;ved=0ahUKEwj6wOWYkJzQAhXLIpAKHTO5BcUQFggbMAA&amp;url=http%3A%2F%2Fwww.othonbatista.com%2Farquivos%2Fredes%2Faulas%2Fredes-kurose-capitulo5.pdf&amp;usg=AFQjCNH2ylsBZFmQV-7FL2Omkl3fNj8iXw</a:t>
            </a:r>
          </a:p>
          <a:p>
            <a:r>
              <a:rPr lang="pt-BR" sz="2400" dirty="0" smtClean="0"/>
              <a:t>Imagens</a:t>
            </a:r>
          </a:p>
          <a:p>
            <a:pPr lvl="1"/>
            <a:r>
              <a:rPr lang="pt-BR" sz="2000" dirty="0" smtClean="0"/>
              <a:t>http://www.sr.ifes.edu.br/~eduardomax/arquivos/Aula%205%20irc%206_slides_pag.pdf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EDC – Error Detecting Code</a:t>
            </a:r>
          </a:p>
          <a:p>
            <a:pPr lvl="1"/>
            <a:r>
              <a:rPr lang="pt-BR" dirty="0" smtClean="0"/>
              <a:t>Checksum</a:t>
            </a:r>
          </a:p>
          <a:p>
            <a:pPr lvl="1"/>
            <a:r>
              <a:rPr lang="pt-BR" dirty="0" smtClean="0"/>
              <a:t>Rendundância cíclica</a:t>
            </a:r>
          </a:p>
          <a:p>
            <a:pPr lvl="1"/>
            <a:r>
              <a:rPr lang="pt-BR" dirty="0" smtClean="0"/>
              <a:t>Bits de paridade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Paridade</a:t>
            </a:r>
          </a:p>
          <a:p>
            <a:pPr lvl="1"/>
            <a:r>
              <a:rPr lang="pt-BR" dirty="0" smtClean="0"/>
              <a:t>Detecta error bit a bit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894" y="1484784"/>
            <a:ext cx="4625106" cy="502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CRC – checagem de redundância cíclica</a:t>
            </a:r>
          </a:p>
          <a:p>
            <a:pPr lvl="1"/>
            <a:r>
              <a:rPr lang="pt-BR" dirty="0" smtClean="0"/>
              <a:t>D são os dados a serem enviados</a:t>
            </a:r>
          </a:p>
          <a:p>
            <a:pPr lvl="2"/>
            <a:r>
              <a:rPr lang="pt-BR" dirty="0" smtClean="0"/>
              <a:t>Em binário</a:t>
            </a:r>
          </a:p>
          <a:p>
            <a:pPr lvl="1"/>
            <a:r>
              <a:rPr lang="pt-BR" dirty="0" smtClean="0"/>
              <a:t>R é o valor do campo CRC </a:t>
            </a:r>
          </a:p>
          <a:p>
            <a:pPr lvl="2"/>
            <a:r>
              <a:rPr lang="pt-BR" dirty="0" smtClean="0"/>
              <a:t>Calculado a partir de um vetor gerador G</a:t>
            </a:r>
          </a:p>
          <a:p>
            <a:pPr lvl="2"/>
            <a:r>
              <a:rPr lang="pt-BR" dirty="0" smtClean="0"/>
              <a:t>R tem </a:t>
            </a:r>
            <a:r>
              <a:rPr lang="pt-BR" i="1" dirty="0" smtClean="0"/>
              <a:t>r</a:t>
            </a:r>
            <a:r>
              <a:rPr lang="pt-BR" dirty="0" smtClean="0"/>
              <a:t> bits</a:t>
            </a:r>
          </a:p>
          <a:p>
            <a:pPr lvl="2"/>
            <a:r>
              <a:rPr lang="pt-BR" dirty="0" smtClean="0"/>
              <a:t>É o resto da divisão entre D*2</a:t>
            </a:r>
            <a:r>
              <a:rPr lang="pt-BR" baseline="30000" dirty="0" smtClean="0"/>
              <a:t>r</a:t>
            </a:r>
            <a:r>
              <a:rPr lang="pt-BR" dirty="0" smtClean="0"/>
              <a:t> e G</a:t>
            </a:r>
          </a:p>
          <a:p>
            <a:pPr lvl="2"/>
            <a:r>
              <a:rPr lang="pt-BR" dirty="0" smtClean="0"/>
              <a:t>Receptor tem que conhecer G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562600"/>
            <a:ext cx="440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enlace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Ponto a ponto (dedicado)</a:t>
            </a:r>
          </a:p>
          <a:p>
            <a:pPr lvl="1"/>
            <a:r>
              <a:rPr lang="pt-BR" dirty="0" smtClean="0"/>
              <a:t>Ethernet com switch</a:t>
            </a:r>
          </a:p>
          <a:p>
            <a:pPr lvl="1"/>
            <a:r>
              <a:rPr lang="pt-BR" dirty="0" smtClean="0"/>
              <a:t>PPP (antigo modem discado)</a:t>
            </a:r>
          </a:p>
          <a:p>
            <a:pPr lvl="1"/>
            <a:r>
              <a:rPr lang="pt-BR" dirty="0" smtClean="0"/>
              <a:t>ADSL</a:t>
            </a:r>
          </a:p>
          <a:p>
            <a:r>
              <a:rPr lang="pt-BR" dirty="0" smtClean="0"/>
              <a:t>Broadcast (meio compartilhado)</a:t>
            </a:r>
          </a:p>
          <a:p>
            <a:pPr lvl="1"/>
            <a:r>
              <a:rPr lang="pt-BR" dirty="0" smtClean="0"/>
              <a:t>Wifi</a:t>
            </a:r>
          </a:p>
          <a:p>
            <a:pPr lvl="1"/>
            <a:r>
              <a:rPr lang="pt-BR" dirty="0" smtClean="0"/>
              <a:t>Ethernet no início</a:t>
            </a:r>
          </a:p>
          <a:p>
            <a:pPr lvl="1"/>
            <a:r>
              <a:rPr lang="pt-BR" dirty="0" smtClean="0"/>
              <a:t>Tv aberta</a:t>
            </a:r>
          </a:p>
          <a:p>
            <a:pPr lvl="1"/>
            <a:r>
              <a:rPr lang="pt-BR" dirty="0" smtClean="0"/>
              <a:t>Satélite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acesso múltiplo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acesso múltiplo </a:t>
            </a:r>
          </a:p>
          <a:p>
            <a:pPr lvl="1"/>
            <a:r>
              <a:rPr lang="pt-BR" dirty="0" smtClean="0"/>
              <a:t>Multple Access Controle - </a:t>
            </a:r>
            <a:r>
              <a:rPr lang="pt-BR" b="1" dirty="0" smtClean="0"/>
              <a:t>MAC</a:t>
            </a:r>
          </a:p>
          <a:p>
            <a:r>
              <a:rPr lang="pt-BR" dirty="0" smtClean="0"/>
              <a:t>Controla a entrega de quadros no meio compartilhado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acesso múltiplo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Tipos</a:t>
            </a:r>
          </a:p>
          <a:p>
            <a:pPr lvl="1"/>
            <a:r>
              <a:rPr lang="pt-BR" sz="2400" dirty="0" smtClean="0"/>
              <a:t>Particionamento de canal</a:t>
            </a:r>
          </a:p>
          <a:p>
            <a:pPr lvl="2"/>
            <a:r>
              <a:rPr lang="pt-BR" sz="2000" dirty="0" smtClean="0"/>
              <a:t>divide o canal em “pedaços menores” (intervalos de tempo, frequência, código)</a:t>
            </a:r>
          </a:p>
          <a:p>
            <a:pPr lvl="2"/>
            <a:r>
              <a:rPr lang="pt-BR" sz="1400" dirty="0" smtClean="0"/>
              <a:t> </a:t>
            </a:r>
            <a:r>
              <a:rPr lang="pt-BR" sz="2000" dirty="0" smtClean="0"/>
              <a:t>aloca pedaço ao nó para uso exclusivo</a:t>
            </a:r>
          </a:p>
          <a:p>
            <a:pPr lvl="2"/>
            <a:r>
              <a:rPr lang="pt-BR" sz="2000" dirty="0" smtClean="0"/>
              <a:t>Ex: TDMA, FDMA, </a:t>
            </a:r>
          </a:p>
          <a:p>
            <a:pPr lvl="1"/>
            <a:r>
              <a:rPr lang="pt-BR" sz="2400" dirty="0" smtClean="0"/>
              <a:t>Acesso aleatório</a:t>
            </a:r>
          </a:p>
          <a:p>
            <a:pPr lvl="2"/>
            <a:r>
              <a:rPr lang="pt-BR" sz="2000" dirty="0" smtClean="0"/>
              <a:t>Canal não dividido, permite colisões</a:t>
            </a:r>
          </a:p>
          <a:p>
            <a:pPr lvl="2"/>
            <a:r>
              <a:rPr lang="pt-BR" sz="2000" dirty="0" smtClean="0"/>
              <a:t>Se “recupera” de colisões</a:t>
            </a:r>
          </a:p>
          <a:p>
            <a:pPr lvl="2"/>
            <a:r>
              <a:rPr lang="pt-BR" sz="2000" dirty="0" smtClean="0"/>
              <a:t>Ex: ALOHA, slotted ALOHA, CSMA, CSMA/CD, CSMA/CA</a:t>
            </a:r>
          </a:p>
          <a:p>
            <a:pPr lvl="1"/>
            <a:r>
              <a:rPr lang="pt-BR" sz="2400" dirty="0" smtClean="0"/>
              <a:t>Revezamento (Polling)</a:t>
            </a:r>
          </a:p>
          <a:p>
            <a:pPr lvl="2"/>
            <a:r>
              <a:rPr lang="pt-BR" sz="2000" dirty="0" smtClean="0"/>
              <a:t>os nós se revezam, mas os nós com mais a enviar podem receber mais tempo</a:t>
            </a:r>
          </a:p>
          <a:p>
            <a:pPr lvl="2"/>
            <a:r>
              <a:rPr lang="pt-BR" sz="2000" dirty="0" smtClean="0"/>
              <a:t>Requer a existência de um nó master</a:t>
            </a:r>
          </a:p>
          <a:p>
            <a:pPr lvl="2"/>
            <a:r>
              <a:rPr lang="pt-BR" sz="2000" dirty="0" smtClean="0"/>
              <a:t>Ex: Bluetooth, FDDI, IBM Token Ring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1120</Words>
  <Application>Microsoft Office PowerPoint</Application>
  <PresentationFormat>On-screen Show (4:3)</PresentationFormat>
  <Paragraphs>216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Tema do Office</vt:lpstr>
      <vt:lpstr>Custom Design</vt:lpstr>
      <vt:lpstr>Slide 1</vt:lpstr>
      <vt:lpstr>Camada de enlace</vt:lpstr>
      <vt:lpstr>Interface</vt:lpstr>
      <vt:lpstr>Detecção de erros</vt:lpstr>
      <vt:lpstr>Detecção de erros</vt:lpstr>
      <vt:lpstr>Detecção de erros</vt:lpstr>
      <vt:lpstr>Tipos de enlace</vt:lpstr>
      <vt:lpstr>Protocolos de acesso múltiplo</vt:lpstr>
      <vt:lpstr>Protocolos de acesso múltiplo</vt:lpstr>
      <vt:lpstr>Endereçamento</vt:lpstr>
      <vt:lpstr>Endereçamento</vt:lpstr>
      <vt:lpstr>ARP</vt:lpstr>
      <vt:lpstr>ARP</vt:lpstr>
      <vt:lpstr>ARP</vt:lpstr>
      <vt:lpstr>ARP</vt:lpstr>
      <vt:lpstr>Ethernet</vt:lpstr>
      <vt:lpstr>Ethernet</vt:lpstr>
      <vt:lpstr>CSMA</vt:lpstr>
      <vt:lpstr>CSMA/CD</vt:lpstr>
      <vt:lpstr>CSMA/CD</vt:lpstr>
      <vt:lpstr>Equipamentos</vt:lpstr>
      <vt:lpstr>Equipamentos</vt:lpstr>
      <vt:lpstr>Equipamentos</vt:lpstr>
      <vt:lpstr>Equipamentos</vt:lpstr>
      <vt:lpstr>Equipamentos</vt:lpstr>
      <vt:lpstr>Slide 26</vt:lpstr>
      <vt:lpstr>Meio físico</vt:lpstr>
      <vt:lpstr>Meio físico</vt:lpstr>
      <vt:lpstr>Meio físico</vt:lpstr>
      <vt:lpstr>Meio físico</vt:lpstr>
      <vt:lpstr>Meio físico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349</cp:revision>
  <dcterms:created xsi:type="dcterms:W3CDTF">2010-11-12T14:56:26Z</dcterms:created>
  <dcterms:modified xsi:type="dcterms:W3CDTF">2016-11-10T02:30:04Z</dcterms:modified>
</cp:coreProperties>
</file>