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sldIdLst>
    <p:sldId id="264" r:id="rId3"/>
    <p:sldId id="305" r:id="rId4"/>
    <p:sldId id="306" r:id="rId5"/>
    <p:sldId id="307" r:id="rId6"/>
    <p:sldId id="308" r:id="rId7"/>
    <p:sldId id="309" r:id="rId8"/>
    <p:sldId id="310" r:id="rId9"/>
    <p:sldId id="312" r:id="rId10"/>
    <p:sldId id="311" r:id="rId11"/>
    <p:sldId id="304" r:id="rId1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50" autoAdjust="0"/>
    <p:restoredTop sz="94660"/>
  </p:normalViewPr>
  <p:slideViewPr>
    <p:cSldViewPr>
      <p:cViewPr>
        <p:scale>
          <a:sx n="66" d="100"/>
          <a:sy n="66" d="100"/>
        </p:scale>
        <p:origin x="-141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00257" y="116632"/>
            <a:ext cx="7760175" cy="1737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01/03/2017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6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01/03/2017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37271"/>
          <a:stretch/>
        </p:blipFill>
        <p:spPr bwMode="auto">
          <a:xfrm>
            <a:off x="6964199" y="6073601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dex.html" TargetMode="External"/><Relationship Id="rId2" Type="http://schemas.openxmlformats.org/officeDocument/2006/relationships/hyperlink" Target="https://panda.ime.usp.br/pensepy/static/pensepy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0" y="4293096"/>
            <a:ext cx="7670800" cy="430212"/>
          </a:xfrm>
          <a:prstGeom prst="rect">
            <a:avLst/>
          </a:prstGeom>
          <a:solidFill>
            <a:schemeClr val="tx2"/>
          </a:solidFill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09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março </a:t>
            </a:r>
            <a:r>
              <a:rPr lang="pt-BR" sz="2200" b="1" dirty="0">
                <a:solidFill>
                  <a:schemeClr val="bg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bg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bg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34925" y="2825870"/>
            <a:ext cx="9144000" cy="132343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		 </a:t>
            </a:r>
            <a:r>
              <a:rPr lang="pt-BR" altLang="pt-BR" sz="2800" b="1" dirty="0" smtClean="0">
                <a:solidFill>
                  <a:schemeClr val="bg1"/>
                </a:solidFill>
              </a:rPr>
              <a:t>Automação de Tarefas com Scripts: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1"/>
                </a:solidFill>
              </a:rPr>
              <a:t>	 	 </a:t>
            </a:r>
            <a:r>
              <a:rPr lang="pt-BR" altLang="pt-BR" sz="2400" b="1" dirty="0" smtClean="0">
                <a:solidFill>
                  <a:schemeClr val="bg1"/>
                </a:solidFill>
              </a:rPr>
              <a:t>Python </a:t>
            </a:r>
            <a:r>
              <a:rPr lang="pt-BR" altLang="pt-BR" sz="2400" b="1" dirty="0" smtClean="0">
                <a:solidFill>
                  <a:schemeClr val="bg1"/>
                </a:solidFill>
              </a:rPr>
              <a:t>- Estruturas </a:t>
            </a:r>
            <a:r>
              <a:rPr lang="pt-BR" altLang="pt-BR" sz="2400" b="1" dirty="0" smtClean="0">
                <a:solidFill>
                  <a:schemeClr val="bg1"/>
                </a:solidFill>
              </a:rPr>
              <a:t>de Condição e Repetição</a:t>
            </a:r>
            <a:endParaRPr lang="pt-BR" altLang="pt-BR" sz="2800" b="1" dirty="0" smtClean="0">
              <a:solidFill>
                <a:schemeClr val="bg1"/>
              </a:solidFill>
            </a:endParaRPr>
          </a:p>
          <a:p>
            <a:pPr eaLnBrk="1" hangingPunct="1">
              <a:defRPr/>
            </a:pPr>
            <a:r>
              <a:rPr lang="pt-BR" altLang="pt-BR" sz="2400" b="1" dirty="0" smtClean="0">
                <a:solidFill>
                  <a:schemeClr val="bg1"/>
                </a:solidFill>
              </a:rPr>
              <a:t>		 Nivia Cruz Quental, Dra</a:t>
            </a:r>
          </a:p>
        </p:txBody>
      </p:sp>
      <p:pic>
        <p:nvPicPr>
          <p:cNvPr id="4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0838" y="2708920"/>
            <a:ext cx="1597025" cy="1447800"/>
          </a:xfrm>
          <a:prstGeom prst="rect">
            <a:avLst/>
          </a:prstGeom>
          <a:solidFill>
            <a:schemeClr val="tx2"/>
          </a:solidFill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References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000" dirty="0" smtClean="0"/>
              <a:t>Como </a:t>
            </a:r>
            <a:r>
              <a:rPr lang="pt-BR" sz="2000" dirty="0" smtClean="0"/>
              <a:t>pensar como um Cientista da Computação</a:t>
            </a:r>
          </a:p>
          <a:p>
            <a:pPr lvl="1"/>
            <a:r>
              <a:rPr lang="pt-BR" sz="1800" dirty="0" smtClean="0">
                <a:hlinkClick r:id="rId2"/>
              </a:rPr>
              <a:t>https://panda.ime.usp.br/pensepy/static/pensepy</a:t>
            </a:r>
            <a:endParaRPr lang="pt-BR" sz="1800" dirty="0" smtClean="0"/>
          </a:p>
          <a:p>
            <a:r>
              <a:rPr lang="pt-BR" sz="2000" dirty="0" smtClean="0"/>
              <a:t>Referências Python</a:t>
            </a:r>
          </a:p>
          <a:p>
            <a:pPr lvl="1"/>
            <a:r>
              <a:rPr lang="pt-BR" sz="1800" dirty="0" smtClean="0">
                <a:hlinkClick r:id="rId3"/>
              </a:rPr>
              <a:t>https://docs.python.org/3/library/index.html</a:t>
            </a:r>
            <a:endParaRPr lang="pt-BR" sz="1800" dirty="0" smtClean="0"/>
          </a:p>
          <a:p>
            <a:pPr lvl="1"/>
            <a:r>
              <a:rPr lang="pt-BR" sz="1800" dirty="0" smtClean="0"/>
              <a:t>https://docs.python.org/3/reference/index.html</a:t>
            </a:r>
          </a:p>
          <a:p>
            <a:endParaRPr lang="pt-BR" sz="20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condição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Utilizadas quando é necessário tomar uma decisão dado:</a:t>
            </a:r>
          </a:p>
          <a:p>
            <a:pPr lvl="1"/>
            <a:r>
              <a:rPr lang="pt-BR" dirty="0" smtClean="0"/>
              <a:t>O de uma variável</a:t>
            </a:r>
          </a:p>
          <a:p>
            <a:pPr lvl="1"/>
            <a:r>
              <a:rPr lang="pt-BR" dirty="0" smtClean="0"/>
              <a:t>Uma expressão booleana</a:t>
            </a:r>
          </a:p>
          <a:p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if &lt;condição&gt;: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&lt;comando 1&gt;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&lt;comando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2&gt;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e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lse: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&lt;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comandos&gt;</a:t>
            </a:r>
          </a:p>
          <a:p>
            <a:pPr lvl="1">
              <a:buNone/>
            </a:pP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comandos independentes de if/else&gt;</a:t>
            </a:r>
            <a:endParaRPr lang="pt-BR" sz="2400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971600" y="4365104"/>
            <a:ext cx="0" cy="2348880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condição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Observe a indentação!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51520" y="3140968"/>
            <a:ext cx="9033242" cy="3046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Este script descreve o uso de </a:t>
            </a:r>
          </a:p>
          <a:p>
            <a:r>
              <a:rPr lang="pt-BR" sz="24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estruturas de condição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inteirostr = input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("Digite um número inteiro: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")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inteiro = int(inteirostr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f (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inteiro &gt;=0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2400" b="1" dirty="0" smtClean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 inteiro &lt;= 10):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print (“Está entre 0 e 10”)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print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(“Não está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entre 0 e 10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”)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script que, dada a entrada do usuário, verifique se é um número par ou ímpar</a:t>
            </a:r>
          </a:p>
          <a:p>
            <a:r>
              <a:rPr lang="pt-BR" dirty="0" smtClean="0"/>
              <a:t>Escreva um script que</a:t>
            </a:r>
            <a:r>
              <a:rPr lang="pt-BR" dirty="0" smtClean="0"/>
              <a:t> , dada a entrada do usuário</a:t>
            </a:r>
            <a:r>
              <a:rPr lang="pt-BR" dirty="0" smtClean="0"/>
              <a:t>, verifique se o número é divisível por 3 e por 5</a:t>
            </a:r>
          </a:p>
          <a:p>
            <a:r>
              <a:rPr lang="pt-BR" dirty="0" smtClean="0"/>
              <a:t>Escreva um script que leia quatro números </a:t>
            </a:r>
            <a:r>
              <a:rPr lang="pt-BR" i="1" dirty="0" smtClean="0"/>
              <a:t>a</a:t>
            </a:r>
            <a:r>
              <a:rPr lang="pt-BR" dirty="0" smtClean="0"/>
              <a:t>, </a:t>
            </a:r>
            <a:r>
              <a:rPr lang="pt-BR" i="1" dirty="0" smtClean="0"/>
              <a:t>b, c, d</a:t>
            </a:r>
            <a:r>
              <a:rPr lang="pt-BR" dirty="0" smtClean="0"/>
              <a:t>. Para </a:t>
            </a:r>
            <a:r>
              <a:rPr lang="pt-BR" i="1" dirty="0" smtClean="0"/>
              <a:t>b,c</a:t>
            </a:r>
            <a:r>
              <a:rPr lang="pt-BR" dirty="0" smtClean="0"/>
              <a:t> e </a:t>
            </a:r>
            <a:r>
              <a:rPr lang="pt-BR" i="1" dirty="0" smtClean="0"/>
              <a:t>d</a:t>
            </a:r>
            <a:r>
              <a:rPr lang="pt-BR" dirty="0" smtClean="0"/>
              <a:t>, verifique se eles são divisíveis por </a:t>
            </a:r>
            <a:r>
              <a:rPr lang="pt-BR" i="1" dirty="0" smtClean="0"/>
              <a:t>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</a:t>
            </a:r>
            <a:r>
              <a:rPr lang="pt-BR" dirty="0" smtClean="0"/>
              <a:t>um script que imprima a </a:t>
            </a:r>
            <a:r>
              <a:rPr lang="pt-BR" dirty="0" smtClean="0"/>
              <a:t>tabuada de 2 no seguinte formato:</a:t>
            </a:r>
          </a:p>
          <a:p>
            <a:pPr lvl="1"/>
            <a:r>
              <a:rPr lang="pt-BR" dirty="0" smtClean="0"/>
              <a:t>1 x 2 = 2</a:t>
            </a:r>
          </a:p>
          <a:p>
            <a:pPr lvl="1"/>
            <a:r>
              <a:rPr lang="pt-BR" dirty="0" smtClean="0"/>
              <a:t>2 x 2 = 4</a:t>
            </a:r>
          </a:p>
          <a:p>
            <a:pPr lvl="1"/>
            <a:r>
              <a:rPr lang="pt-BR" dirty="0" smtClean="0"/>
              <a:t>...</a:t>
            </a:r>
          </a:p>
          <a:p>
            <a:pPr lvl="1"/>
            <a:r>
              <a:rPr lang="pt-BR" dirty="0" smtClean="0"/>
              <a:t>10x 2 = 20</a:t>
            </a:r>
            <a:endParaRPr lang="pt-BR" dirty="0" smtClean="0"/>
          </a:p>
          <a:p>
            <a:pPr lvl="1"/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4941168"/>
            <a:ext cx="7632848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pt-BR" sz="2400" b="1" dirty="0" smtClean="0"/>
              <a:t>DESAFIO!</a:t>
            </a:r>
          </a:p>
          <a:p>
            <a:r>
              <a:rPr lang="pt-BR" sz="2400" dirty="0" smtClean="0"/>
              <a:t>Escreva um programa  que imprima a tabuada do número que o usuário passar</a:t>
            </a:r>
            <a:endParaRPr lang="pt-BR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Utilizadas quando é necessário repetir um mesmo comando várias vezes</a:t>
            </a:r>
          </a:p>
          <a:p>
            <a:r>
              <a:rPr lang="pt-BR" dirty="0" smtClean="0"/>
              <a:t>Chama-se laços ou </a:t>
            </a:r>
            <a:r>
              <a:rPr lang="pt-BR" i="1" dirty="0" smtClean="0"/>
              <a:t>loops</a:t>
            </a:r>
          </a:p>
          <a:p>
            <a:pPr lvl="1"/>
            <a:r>
              <a:rPr lang="pt-BR" dirty="0" smtClean="0"/>
              <a:t>while</a:t>
            </a:r>
          </a:p>
          <a:p>
            <a:pPr lvl="1"/>
            <a:r>
              <a:rPr lang="pt-BR" dirty="0" smtClean="0"/>
              <a:t>for</a:t>
            </a:r>
          </a:p>
          <a:p>
            <a:r>
              <a:rPr lang="pt-BR" dirty="0" smtClean="0"/>
              <a:t>Sintaxe:</a:t>
            </a:r>
          </a:p>
          <a:p>
            <a:pPr lvl="1">
              <a:buNone/>
            </a:pPr>
            <a:r>
              <a:rPr lang="pt-BR" dirty="0" smtClean="0"/>
              <a:t>while &lt;condição&gt;:</a:t>
            </a:r>
          </a:p>
          <a:p>
            <a:pPr lvl="1">
              <a:buNone/>
            </a:pPr>
            <a:r>
              <a:rPr lang="pt-BR" dirty="0" smtClean="0"/>
              <a:t>	</a:t>
            </a:r>
            <a:r>
              <a:rPr lang="pt-BR" dirty="0" smtClean="0"/>
              <a:t>&lt;comando1&gt;</a:t>
            </a:r>
          </a:p>
          <a:p>
            <a:pPr lvl="1">
              <a:buNone/>
            </a:pPr>
            <a:r>
              <a:rPr lang="pt-BR" dirty="0" smtClean="0"/>
              <a:t>	&lt;</a:t>
            </a:r>
            <a:r>
              <a:rPr lang="pt-BR" dirty="0" smtClean="0"/>
              <a:t>comando2&gt;</a:t>
            </a:r>
          </a:p>
          <a:p>
            <a:pPr lvl="1">
              <a:buNone/>
            </a:pPr>
            <a:r>
              <a:rPr lang="pt-BR" dirty="0" smtClean="0"/>
              <a:t>&lt;comandos independentes do laço&gt;</a:t>
            </a:r>
            <a:endParaRPr lang="pt-BR" dirty="0" smtClean="0"/>
          </a:p>
          <a:p>
            <a:pPr lvl="1">
              <a:buNone/>
            </a:pPr>
            <a:endParaRPr lang="pt-BR" dirty="0" smtClean="0"/>
          </a:p>
          <a:p>
            <a:pPr lvl="1">
              <a:buNone/>
            </a:pPr>
            <a:endParaRPr lang="pt-BR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43608" y="5085184"/>
            <a:ext cx="0" cy="1584176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</a:p>
          <a:p>
            <a:pPr lvl="1"/>
            <a:r>
              <a:rPr lang="pt-BR" dirty="0" smtClean="0"/>
              <a:t>Veja a animação em:</a:t>
            </a:r>
          </a:p>
          <a:p>
            <a:pPr lvl="2"/>
            <a:r>
              <a:rPr lang="pt-BR" dirty="0" smtClean="0"/>
              <a:t>https://panda.ime.usp.br/aulasPython/static/aulasPython/while.html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-828600" y="3571269"/>
            <a:ext cx="10153128" cy="31700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          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inicialização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fim  = 5    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número de iterações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cont = 0    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variável de controle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while cont &lt; fim: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faça alguma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coisa,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imprima cont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  print("Iteracao numero: ", cont)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  cont = cont + 1 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variável de controle precisa ser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	                       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# atualizada para garantir o </a:t>
            </a:r>
            <a:r>
              <a:rPr lang="pt-BR" sz="2000" b="1" dirty="0" smtClean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fim</a:t>
            </a:r>
            <a:endParaRPr lang="pt-BR" sz="2000" b="1" dirty="0">
              <a:solidFill>
                <a:schemeClr val="accent3">
                  <a:lumMod val="7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Estruturas de repetição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É possível usar loops para acumular valores</a:t>
            </a:r>
          </a:p>
          <a:p>
            <a:r>
              <a:rPr lang="pt-BR" dirty="0" smtClean="0"/>
              <a:t>Ex: somando 10 números passados pelo usuário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0" y="3429000"/>
            <a:ext cx="93245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sum=0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count = 1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while count &lt;=10: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valor = int(input (“Digite o valor:  ”))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sum = sum + valor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print (“A soma dos 10 valores digitados é: ”, sum)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Escreva um script que imprima de 1 a 100</a:t>
            </a:r>
          </a:p>
          <a:p>
            <a:r>
              <a:rPr lang="pt-BR" dirty="0" smtClean="0"/>
              <a:t>Escreva um script que imprima todos os números pares entre 1 e 100</a:t>
            </a:r>
          </a:p>
          <a:p>
            <a:r>
              <a:rPr lang="pt-BR" dirty="0" smtClean="0"/>
              <a:t>O fatorial de um número é o produto entre todos os seus antecessores. Ex: 4! = 4*3*2*1</a:t>
            </a:r>
          </a:p>
          <a:p>
            <a:pPr lvl="1"/>
            <a:r>
              <a:rPr lang="pt-BR" dirty="0" smtClean="0"/>
              <a:t>Escreva um script capaz de calcular o fatorial de um número passado para o usuário</a:t>
            </a:r>
          </a:p>
          <a:p>
            <a:r>
              <a:rPr lang="pt-BR" dirty="0" smtClean="0"/>
              <a:t>Escreva um script que não pare de pedir números ao usuário até que ele digite “0”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Words>347</Words>
  <Application>Microsoft Office PowerPoint</Application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Tema do Office</vt:lpstr>
      <vt:lpstr>Custom Design</vt:lpstr>
      <vt:lpstr>Slide 1</vt:lpstr>
      <vt:lpstr>Estruturas de condição</vt:lpstr>
      <vt:lpstr>Estruturas de condição</vt:lpstr>
      <vt:lpstr>Exemplos</vt:lpstr>
      <vt:lpstr>Exemplos</vt:lpstr>
      <vt:lpstr>Estruturas de repetição</vt:lpstr>
      <vt:lpstr>Estruturas de repetição</vt:lpstr>
      <vt:lpstr>Estruturas de repetição</vt:lpstr>
      <vt:lpstr>Exemplos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139</cp:revision>
  <dcterms:created xsi:type="dcterms:W3CDTF">2011-01-18T08:59:35Z</dcterms:created>
  <dcterms:modified xsi:type="dcterms:W3CDTF">2017-03-02T00:27:37Z</dcterms:modified>
</cp:coreProperties>
</file>