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6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34" r:id="rId23"/>
    <p:sldId id="335" r:id="rId24"/>
    <p:sldId id="336" r:id="rId25"/>
    <p:sldId id="337" r:id="rId26"/>
    <p:sldId id="338" r:id="rId27"/>
    <p:sldId id="332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660"/>
  </p:normalViewPr>
  <p:slideViewPr>
    <p:cSldViewPr>
      <p:cViewPr>
        <p:scale>
          <a:sx n="75" d="100"/>
          <a:sy n="75" d="100"/>
        </p:scale>
        <p:origin x="-107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13/02/2019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13/02/2019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13/02/2019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13/02/2019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13/02/2019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13/02/2019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 descr="Imagem relacionad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-459432"/>
            <a:ext cx="7560840" cy="2621092"/>
          </a:xfrm>
          <a:prstGeom prst="rect">
            <a:avLst/>
          </a:prstGeom>
          <a:noFill/>
        </p:spPr>
      </p:pic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13/02/2019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13/02/2019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13/02/2019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13/02/2019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13/02/2019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13/02/2019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13/02/2019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74" r:id="rId3"/>
    <p:sldLayoutId id="214748367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13/02/2019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 descr="Imagem relacionada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04248" y="6165304"/>
            <a:ext cx="2088232" cy="72392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ableweb.com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TTP/2" TargetMode="External"/><Relationship Id="rId2" Type="http://schemas.openxmlformats.org/officeDocument/2006/relationships/hyperlink" Target="http://blog.caelum.com.br/as-fantasticas-novidades-do-http-2-0-e-do-spdy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yptoid.com.br/destaques/falando-um-pouco-sobre-o-http-2-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13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fevereiro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2019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Camada de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aplicação - Http</a:t>
            </a:r>
            <a:endParaRPr lang="pt-BR" altLang="pt-BR" sz="2800" b="1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r>
              <a:rPr lang="pt-BR" sz="2800" dirty="0" smtClean="0"/>
              <a:t>HTTP: hypertext transfer protocol</a:t>
            </a:r>
          </a:p>
          <a:p>
            <a:pPr lvl="1"/>
            <a:r>
              <a:rPr lang="pt-BR" sz="2400" dirty="0" smtClean="0"/>
              <a:t>Versão atual: 1.1</a:t>
            </a:r>
          </a:p>
          <a:p>
            <a:r>
              <a:rPr lang="pt-BR" sz="2800" dirty="0" smtClean="0"/>
              <a:t>Obtenção e configuração de recursos por meio de requisições</a:t>
            </a:r>
          </a:p>
          <a:p>
            <a:pPr lvl="1"/>
            <a:r>
              <a:rPr lang="pt-BR" sz="2400" dirty="0" smtClean="0"/>
              <a:t>Páginas</a:t>
            </a:r>
          </a:p>
          <a:p>
            <a:pPr lvl="1"/>
            <a:r>
              <a:rPr lang="pt-BR" sz="2400" dirty="0" smtClean="0"/>
              <a:t>Imagens</a:t>
            </a:r>
          </a:p>
          <a:p>
            <a:pPr lvl="1"/>
            <a:r>
              <a:rPr lang="pt-BR" sz="2400" dirty="0" smtClean="0"/>
              <a:t>Arquivos</a:t>
            </a:r>
          </a:p>
          <a:p>
            <a:pPr lvl="1"/>
            <a:r>
              <a:rPr lang="pt-BR" sz="2400" dirty="0" smtClean="0"/>
              <a:t>streaming</a:t>
            </a:r>
          </a:p>
          <a:p>
            <a:r>
              <a:rPr lang="pt-BR" sz="2800" dirty="0" smtClean="0"/>
              <a:t>Recursos localizados via URL (Universal Resource Locator)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1438" y="6286520"/>
            <a:ext cx="928690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esquema://domínio:porta/caminho/recurso?querystring#fragmento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Stateless</a:t>
            </a:r>
          </a:p>
          <a:p>
            <a:pPr lvl="1"/>
            <a:r>
              <a:rPr lang="pt-BR" dirty="0" smtClean="0"/>
              <a:t>Servidor não mantém informações sobre requisições passadas de clientes</a:t>
            </a:r>
          </a:p>
          <a:p>
            <a:r>
              <a:rPr lang="pt-BR" dirty="0" smtClean="0"/>
              <a:t>Conexões persistentes (Http/1.1)</a:t>
            </a:r>
          </a:p>
          <a:p>
            <a:pPr lvl="1"/>
            <a:r>
              <a:rPr lang="pt-BR" dirty="0" smtClean="0"/>
              <a:t>Servidor mantém a conexão aberta após enviar resposta</a:t>
            </a:r>
          </a:p>
          <a:p>
            <a:pPr lvl="1"/>
            <a:r>
              <a:rPr lang="pt-BR" sz="2400" dirty="0" smtClean="0"/>
              <a:t> </a:t>
            </a:r>
            <a:r>
              <a:rPr lang="pt-BR" dirty="0" smtClean="0"/>
              <a:t>Mensagens HTTP subsequentes entre cliente/servidor enviadas através da conexão aberta</a:t>
            </a:r>
          </a:p>
          <a:p>
            <a:pPr lvl="1"/>
            <a:r>
              <a:rPr lang="pt-BR" dirty="0" smtClean="0"/>
              <a:t>Ex: baixando uma página html</a:t>
            </a:r>
          </a:p>
          <a:p>
            <a:pPr lvl="2"/>
            <a:r>
              <a:rPr lang="pt-BR" dirty="0" smtClean="0"/>
              <a:t>Dentro dela, há várias imagens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9144000" y="500042"/>
            <a:ext cx="7643866" cy="5909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&lt;html&gt;</a:t>
            </a:r>
          </a:p>
          <a:p>
            <a:r>
              <a:rPr lang="pt-BR" dirty="0" smtClean="0"/>
              <a:t>&lt;head&gt;</a:t>
            </a:r>
          </a:p>
          <a:p>
            <a:r>
              <a:rPr lang="pt-BR" dirty="0" smtClean="0"/>
              <a:t>&lt;title&gt;</a:t>
            </a:r>
          </a:p>
          <a:p>
            <a:r>
              <a:rPr lang="pt-BR" dirty="0" smtClean="0"/>
              <a:t>Título na barra de título</a:t>
            </a:r>
          </a:p>
          <a:p>
            <a:r>
              <a:rPr lang="pt-BR" dirty="0" smtClean="0"/>
              <a:t>&lt;/title&gt;</a:t>
            </a:r>
          </a:p>
          <a:p>
            <a:r>
              <a:rPr lang="pt-BR" dirty="0" smtClean="0"/>
              <a:t>&lt;/head&gt;</a:t>
            </a:r>
          </a:p>
          <a:p>
            <a:r>
              <a:rPr lang="pt-BR" dirty="0" smtClean="0"/>
              <a:t>&lt;body&gt;</a:t>
            </a:r>
          </a:p>
          <a:p>
            <a:r>
              <a:rPr lang="pt-BR" dirty="0" smtClean="0"/>
              <a:t>&lt;center&gt;&lt;b&gt;&lt;font size= 4&gt;Nivia Cruz Quental&lt;/font&gt;&lt;/b&gt;&lt;/center&gt;&lt;br&gt;&lt;br&gt;</a:t>
            </a:r>
          </a:p>
          <a:p>
            <a:endParaRPr lang="pt-BR" dirty="0" smtClean="0"/>
          </a:p>
          <a:p>
            <a:r>
              <a:rPr lang="pt-BR" dirty="0" smtClean="0"/>
              <a:t>&lt;center&gt;&lt;img src= "images/emconstrucao.gif"&gt;&lt;/center&gt;</a:t>
            </a:r>
          </a:p>
          <a:p>
            <a:r>
              <a:rPr lang="pt-BR" dirty="0" smtClean="0"/>
              <a:t>&lt;center&gt;&lt;i&gt;Página em construção&lt;/i&gt;&lt;/center&gt;</a:t>
            </a:r>
          </a:p>
          <a:p>
            <a:endParaRPr lang="pt-BR" dirty="0" smtClean="0"/>
          </a:p>
          <a:p>
            <a:r>
              <a:rPr lang="pt-BR" dirty="0" smtClean="0"/>
              <a:t>&lt;br&gt;</a:t>
            </a:r>
          </a:p>
          <a:p>
            <a:endParaRPr lang="pt-BR" dirty="0" smtClean="0"/>
          </a:p>
          <a:p>
            <a:r>
              <a:rPr lang="pt-BR" dirty="0" smtClean="0"/>
              <a:t>&lt;img src= "images/outraImagem.jpeg"&gt;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&lt;/body&gt;</a:t>
            </a:r>
          </a:p>
          <a:p>
            <a:r>
              <a:rPr lang="pt-BR" dirty="0" smtClean="0"/>
              <a:t>&lt;/html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2.25717E-6 L -0.97743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Http/1.1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Aproveita a conexão para baixar tudo que a página html referencia</a:t>
            </a:r>
          </a:p>
          <a:p>
            <a:pPr lvl="1"/>
            <a:r>
              <a:rPr lang="pt-BR" sz="2000" dirty="0" smtClean="0"/>
              <a:t>Não precisa de “connection: keep alive”</a:t>
            </a:r>
          </a:p>
          <a:p>
            <a:pPr lvl="1"/>
            <a:r>
              <a:rPr lang="pt-BR" sz="2000" dirty="0" smtClean="0"/>
              <a:t>Com ou sem pipelining</a:t>
            </a:r>
            <a:endParaRPr lang="pt-BR" sz="2000" dirty="0"/>
          </a:p>
        </p:txBody>
      </p:sp>
      <p:pic>
        <p:nvPicPr>
          <p:cNvPr id="35842" name="Picture 2" descr="https://upload.wikimedia.org/wikipedia/commons/thumb/d/d5/HTTP_persistent_connection.svg/450px-HTTP_persistent_connect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977209"/>
            <a:ext cx="6572296" cy="4089429"/>
          </a:xfrm>
          <a:prstGeom prst="rect">
            <a:avLst/>
          </a:prstGeom>
          <a:noFill/>
        </p:spPr>
      </p:pic>
      <p:sp>
        <p:nvSpPr>
          <p:cNvPr id="5" name="Rectangular Callout 4"/>
          <p:cNvSpPr/>
          <p:nvPr/>
        </p:nvSpPr>
        <p:spPr>
          <a:xfrm>
            <a:off x="7358082" y="2708920"/>
            <a:ext cx="1785918" cy="785818"/>
          </a:xfrm>
          <a:prstGeom prst="wedgeRectCallout">
            <a:avLst>
              <a:gd name="adj1" fmla="val -83497"/>
              <a:gd name="adj2" fmla="val 135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Baixando index.html</a:t>
            </a:r>
            <a:endParaRPr lang="pt-BR" dirty="0"/>
          </a:p>
        </p:txBody>
      </p:sp>
      <p:sp>
        <p:nvSpPr>
          <p:cNvPr id="6" name="Rectangular Callout 5"/>
          <p:cNvSpPr/>
          <p:nvPr/>
        </p:nvSpPr>
        <p:spPr>
          <a:xfrm>
            <a:off x="6876256" y="3926786"/>
            <a:ext cx="2664296" cy="785818"/>
          </a:xfrm>
          <a:prstGeom prst="wedgeRectCallout">
            <a:avLst>
              <a:gd name="adj1" fmla="val -56993"/>
              <a:gd name="adj2" fmla="val 46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Baixando emconstrucao.gif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215206" y="5352126"/>
            <a:ext cx="1928794" cy="714380"/>
          </a:xfrm>
          <a:prstGeom prst="wedgeRectCallout">
            <a:avLst>
              <a:gd name="adj1" fmla="val -88847"/>
              <a:gd name="adj2" fmla="val -31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Baixando outraImagem.jpeg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 Http/1.1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Requisições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Respostas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75" y="3810000"/>
            <a:ext cx="6524625" cy="3048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1857" y="1147765"/>
            <a:ext cx="5972175" cy="2638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Requisições Http/1.1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</a:p>
          <a:p>
            <a:pPr lvl="1"/>
            <a:r>
              <a:rPr lang="pt-BR" dirty="0" smtClean="0"/>
              <a:t>GET, POST, HEAD</a:t>
            </a:r>
          </a:p>
          <a:p>
            <a:pPr lvl="1"/>
            <a:r>
              <a:rPr lang="pt-BR" dirty="0" smtClean="0"/>
              <a:t> PUT</a:t>
            </a:r>
          </a:p>
          <a:p>
            <a:pPr lvl="2"/>
            <a:r>
              <a:rPr lang="pt-BR" dirty="0" smtClean="0"/>
              <a:t> Faz upload de arquivo no campo “entity body” para o caminho especificado no campo URL</a:t>
            </a:r>
          </a:p>
          <a:p>
            <a:pPr lvl="1"/>
            <a:r>
              <a:rPr lang="pt-BR" dirty="0" smtClean="0"/>
              <a:t> DELETE</a:t>
            </a:r>
          </a:p>
          <a:p>
            <a:pPr lvl="2"/>
            <a:r>
              <a:rPr lang="pt-BR" dirty="0" smtClean="0"/>
              <a:t> Apaga arquivo especificado no campo URL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Respostas Http/1.1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Status é composto por 3 dígitos</a:t>
            </a:r>
          </a:p>
          <a:p>
            <a:r>
              <a:rPr lang="pt-BR" sz="2400" b="1" dirty="0" smtClean="0"/>
              <a:t>Tipos de status</a:t>
            </a:r>
          </a:p>
          <a:p>
            <a:pPr lvl="1"/>
            <a:r>
              <a:rPr lang="pt-BR" sz="2000" b="1" dirty="0" smtClean="0"/>
              <a:t>1xx: Informação</a:t>
            </a:r>
          </a:p>
          <a:p>
            <a:pPr lvl="2"/>
            <a:r>
              <a:rPr lang="pt-BR" sz="1600" dirty="0" smtClean="0"/>
              <a:t>requisição foi recebida e está sendo processada</a:t>
            </a:r>
          </a:p>
          <a:p>
            <a:pPr lvl="1"/>
            <a:r>
              <a:rPr lang="pt-BR" sz="2000" b="1" dirty="0" smtClean="0"/>
              <a:t>2xx: Sucesso</a:t>
            </a:r>
          </a:p>
          <a:p>
            <a:pPr lvl="2"/>
            <a:r>
              <a:rPr lang="pt-BR" sz="1600" dirty="0" smtClean="0"/>
              <a:t>requisição do cliente foi bem sucedida</a:t>
            </a:r>
          </a:p>
          <a:p>
            <a:pPr lvl="1"/>
            <a:r>
              <a:rPr lang="pt-BR" sz="2000" b="1" dirty="0" smtClean="0"/>
              <a:t>3xx: Redirecionamento</a:t>
            </a:r>
          </a:p>
          <a:p>
            <a:pPr lvl="2"/>
            <a:r>
              <a:rPr lang="pt-BR" sz="1600" dirty="0" smtClean="0"/>
              <a:t> ação adicional que deve ser tomada para completar a requisição</a:t>
            </a:r>
          </a:p>
          <a:p>
            <a:pPr lvl="1"/>
            <a:r>
              <a:rPr lang="pt-BR" sz="2000" b="1" dirty="0" smtClean="0"/>
              <a:t>4xx: Erro do Cliente</a:t>
            </a:r>
          </a:p>
          <a:p>
            <a:pPr lvl="2"/>
            <a:r>
              <a:rPr lang="pt-BR" sz="1600" dirty="0" smtClean="0"/>
              <a:t>cliente fez uma requisição que não pode ser atendida</a:t>
            </a:r>
          </a:p>
          <a:p>
            <a:pPr lvl="1"/>
            <a:r>
              <a:rPr lang="pt-BR" sz="2000" b="1" dirty="0" smtClean="0"/>
              <a:t>5xx: Erro do Servidor</a:t>
            </a:r>
          </a:p>
          <a:p>
            <a:pPr lvl="2"/>
            <a:r>
              <a:rPr lang="pt-BR" sz="1600" dirty="0" smtClean="0"/>
              <a:t> ocorreu um erro no servidor ao cumprir uma requisição válida</a:t>
            </a:r>
          </a:p>
          <a:p>
            <a:r>
              <a:rPr lang="pt-BR" sz="2400" dirty="0" smtClean="0"/>
              <a:t>Mais info em:</a:t>
            </a:r>
          </a:p>
          <a:p>
            <a:pPr lvl="1"/>
            <a:r>
              <a:rPr lang="pt-BR" sz="2000" dirty="0" smtClean="0"/>
              <a:t>HTTP 1.1 RFC 2616 </a:t>
            </a:r>
          </a:p>
          <a:p>
            <a:pPr lvl="2"/>
            <a:r>
              <a:rPr lang="pt-BR" sz="1600" dirty="0" smtClean="0"/>
              <a:t>http://www.ietf.org/rfc/rfc2616.txt</a:t>
            </a:r>
            <a:endParaRPr lang="pt-BR" sz="2000" dirty="0" smtClean="0"/>
          </a:p>
          <a:p>
            <a:pPr lvl="1"/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Respostas Http/1.1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Exemplos</a:t>
            </a:r>
          </a:p>
          <a:p>
            <a:pPr lvl="1"/>
            <a:r>
              <a:rPr lang="pt-BR" sz="2400" b="1" dirty="0" smtClean="0"/>
              <a:t>200 OK</a:t>
            </a:r>
          </a:p>
          <a:p>
            <a:pPr lvl="2"/>
            <a:r>
              <a:rPr lang="pt-BR" sz="2000" dirty="0" smtClean="0"/>
              <a:t> Requisição bem sucessida, objeto requisitado a seguir nesta mensagem</a:t>
            </a:r>
          </a:p>
          <a:p>
            <a:pPr lvl="1"/>
            <a:r>
              <a:rPr lang="pt-BR" sz="2400" b="1" dirty="0" smtClean="0"/>
              <a:t>301 Moved Permanently</a:t>
            </a:r>
          </a:p>
          <a:p>
            <a:pPr lvl="2"/>
            <a:r>
              <a:rPr lang="pt-BR" sz="2000" dirty="0" smtClean="0"/>
              <a:t> Objeto requisitado movido, nova localização especificada a seguir nesta mensagem (Location:)</a:t>
            </a:r>
          </a:p>
          <a:p>
            <a:pPr lvl="1"/>
            <a:r>
              <a:rPr lang="pt-BR" sz="2400" b="1" dirty="0" smtClean="0"/>
              <a:t>400 Bad Request</a:t>
            </a:r>
          </a:p>
          <a:p>
            <a:pPr lvl="2"/>
            <a:r>
              <a:rPr lang="pt-BR" sz="2000" dirty="0" smtClean="0"/>
              <a:t> Mensagem de requisição não compreendida pelo servidor</a:t>
            </a:r>
          </a:p>
          <a:p>
            <a:pPr lvl="1"/>
            <a:r>
              <a:rPr lang="pt-BR" sz="2400" b="1" dirty="0" smtClean="0"/>
              <a:t>404 Not Found</a:t>
            </a:r>
          </a:p>
          <a:p>
            <a:pPr lvl="2"/>
            <a:r>
              <a:rPr lang="pt-BR" sz="2000" dirty="0" smtClean="0"/>
              <a:t> Documento requisitado não foi encontrado neste servidor</a:t>
            </a:r>
          </a:p>
          <a:p>
            <a:pPr lvl="1"/>
            <a:r>
              <a:rPr lang="en-US" sz="2400" b="1" dirty="0" smtClean="0"/>
              <a:t>505 HTTP Version Not Supported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Cookies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Ajuda o servidor a identificar um usuário sem precisar de autenticação</a:t>
            </a:r>
          </a:p>
          <a:p>
            <a:pPr lvl="1"/>
            <a:r>
              <a:rPr lang="pt-BR" dirty="0" smtClean="0"/>
              <a:t>Ex: carrinho de compras em site de vendas</a:t>
            </a:r>
          </a:p>
          <a:p>
            <a:pPr lvl="1"/>
            <a:r>
              <a:rPr lang="pt-BR" dirty="0" smtClean="0"/>
              <a:t>Guardar preferências para realizar recomendações</a:t>
            </a:r>
          </a:p>
          <a:p>
            <a:r>
              <a:rPr lang="pt-BR" dirty="0" smtClean="0"/>
              <a:t>Resposta que inclui cabeçalho “Set-Cookie”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caches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2122" cy="4525963"/>
          </a:xfrm>
        </p:spPr>
        <p:txBody>
          <a:bodyPr/>
          <a:lstStyle/>
          <a:p>
            <a:r>
              <a:rPr lang="pt-BR" dirty="0" smtClean="0"/>
              <a:t>Hosts podem acessar a internet por meio de Proxies</a:t>
            </a:r>
          </a:p>
          <a:p>
            <a:pPr lvl="1"/>
            <a:r>
              <a:rPr lang="pt-BR" dirty="0" smtClean="0"/>
              <a:t>Máquinas que repassam as requisições no lugar do host original</a:t>
            </a:r>
          </a:p>
          <a:p>
            <a:pPr lvl="1"/>
            <a:r>
              <a:rPr lang="pt-BR" dirty="0" smtClean="0"/>
              <a:t>Podem manter cache de respostas do servidor</a:t>
            </a:r>
          </a:p>
          <a:p>
            <a:pPr lvl="1"/>
            <a:r>
              <a:rPr lang="pt-BR" dirty="0" smtClean="0"/>
              <a:t>Economizam tráfego </a:t>
            </a:r>
          </a:p>
          <a:p>
            <a:pPr lvl="1"/>
            <a:r>
              <a:rPr lang="pt-BR" dirty="0" smtClean="0"/>
              <a:t>Reduz latência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1643050"/>
            <a:ext cx="32766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cache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Proxy é server e cliente ao mesmo tempo</a:t>
            </a:r>
          </a:p>
          <a:p>
            <a:r>
              <a:rPr lang="pt-BR" dirty="0" smtClean="0"/>
              <a:t>Proxy faz GET condicional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990850"/>
            <a:ext cx="39624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Mensagens instantâneas</a:t>
            </a:r>
          </a:p>
          <a:p>
            <a:r>
              <a:rPr lang="pt-BR" dirty="0" smtClean="0"/>
              <a:t>Chamadas de voz e vídeo</a:t>
            </a:r>
          </a:p>
          <a:p>
            <a:r>
              <a:rPr lang="pt-BR" dirty="0" smtClean="0"/>
              <a:t>Navegação</a:t>
            </a:r>
          </a:p>
          <a:p>
            <a:r>
              <a:rPr lang="pt-BR" dirty="0" smtClean="0"/>
              <a:t>Compartilhamento de arquivos</a:t>
            </a:r>
          </a:p>
          <a:p>
            <a:r>
              <a:rPr lang="pt-BR" dirty="0" smtClean="0"/>
              <a:t>E-mails</a:t>
            </a:r>
          </a:p>
          <a:p>
            <a:r>
              <a:rPr lang="pt-BR" dirty="0" smtClean="0"/>
              <a:t>Acesso Remoto</a:t>
            </a:r>
          </a:p>
          <a:p>
            <a:r>
              <a:rPr lang="pt-BR" dirty="0" smtClean="0"/>
              <a:t>Redes sociais</a:t>
            </a:r>
          </a:p>
          <a:p>
            <a:r>
              <a:rPr lang="pt-BR" dirty="0" smtClean="0"/>
              <a:t>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ao chrome!</a:t>
            </a:r>
          </a:p>
          <a:p>
            <a:pPr lvl="1"/>
            <a:r>
              <a:rPr lang="pt-BR" dirty="0" smtClean="0"/>
              <a:t>Instale o plugin do postman</a:t>
            </a:r>
            <a:endParaRPr lang="pt-BR" dirty="0" smtClean="0"/>
          </a:p>
          <a:p>
            <a:r>
              <a:rPr lang="pt-BR" dirty="0" smtClean="0"/>
              <a:t>Conheça alguns web services</a:t>
            </a:r>
          </a:p>
          <a:p>
            <a:pPr lvl="1"/>
            <a:r>
              <a:rPr lang="pt-BR" dirty="0" smtClean="0">
                <a:hlinkClick r:id="rId2"/>
              </a:rPr>
              <a:t>http://www.programmableweb.com</a:t>
            </a:r>
            <a:endParaRPr lang="pt-BR" dirty="0" smtClean="0"/>
          </a:p>
          <a:p>
            <a:pPr lvl="1"/>
            <a:r>
              <a:rPr lang="pt-BR" dirty="0" smtClean="0"/>
              <a:t>https://www.predic8.com/rest-demo.htm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Http/2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Baseado no SPDY</a:t>
            </a:r>
          </a:p>
          <a:p>
            <a:pPr lvl="1"/>
            <a:r>
              <a:rPr lang="pt-BR" sz="2000" dirty="0" smtClean="0"/>
              <a:t>Protocolo experimental do Google</a:t>
            </a:r>
          </a:p>
          <a:p>
            <a:r>
              <a:rPr lang="pt-BR" sz="2400" dirty="0" smtClean="0"/>
              <a:t>Mudança de modo texto para modo binário</a:t>
            </a:r>
          </a:p>
          <a:p>
            <a:pPr lvl="1"/>
            <a:r>
              <a:rPr lang="pt-BR" sz="2000" dirty="0" smtClean="0"/>
              <a:t>Redução de tráfego e parsing mais eficiente</a:t>
            </a:r>
          </a:p>
          <a:p>
            <a:pPr lvl="1"/>
            <a:r>
              <a:rPr lang="pt-BR" sz="2000" dirty="0" smtClean="0"/>
              <a:t>Não dá para ver a diferença no navegador, a diferença é interna</a:t>
            </a:r>
          </a:p>
          <a:p>
            <a:r>
              <a:rPr lang="pt-BR" sz="2400" dirty="0" smtClean="0"/>
              <a:t>Compactação do cabeçalho</a:t>
            </a:r>
          </a:p>
          <a:p>
            <a:r>
              <a:rPr lang="pt-BR" sz="2400" dirty="0" smtClean="0"/>
              <a:t>Conexões paralelas</a:t>
            </a:r>
          </a:p>
          <a:p>
            <a:r>
              <a:rPr lang="pt-BR" sz="2400" dirty="0" smtClean="0"/>
              <a:t>Criptografia oportunista</a:t>
            </a:r>
          </a:p>
          <a:p>
            <a:r>
              <a:rPr lang="pt-BR" sz="2400" dirty="0" smtClean="0"/>
              <a:t>Priorização de requisições</a:t>
            </a:r>
          </a:p>
          <a:p>
            <a:pPr lvl="1"/>
            <a:r>
              <a:rPr lang="pt-BR" sz="2000" dirty="0" smtClean="0"/>
              <a:t>Cada </a:t>
            </a:r>
            <a:r>
              <a:rPr lang="pt-BR" sz="2000" dirty="0" smtClean="0"/>
              <a:t>fluxo com peso entre </a:t>
            </a:r>
            <a:r>
              <a:rPr lang="pt-BR" sz="2000" dirty="0" smtClean="0"/>
              <a:t>1 </a:t>
            </a:r>
            <a:r>
              <a:rPr lang="pt-BR" sz="2000" dirty="0" smtClean="0"/>
              <a:t>e </a:t>
            </a:r>
            <a:r>
              <a:rPr lang="pt-BR" sz="2000" dirty="0" smtClean="0"/>
              <a:t>256.</a:t>
            </a:r>
          </a:p>
          <a:p>
            <a:pPr lvl="1"/>
            <a:r>
              <a:rPr lang="pt-BR" sz="2000" dirty="0" smtClean="0"/>
              <a:t>Um fluxo pode depender de outro</a:t>
            </a:r>
            <a:endParaRPr lang="pt-BR" sz="2000" dirty="0" smtClean="0"/>
          </a:p>
          <a:p>
            <a:r>
              <a:rPr lang="pt-BR" sz="2400" dirty="0" smtClean="0"/>
              <a:t>Envio push pelo servidor</a:t>
            </a:r>
          </a:p>
          <a:p>
            <a:r>
              <a:rPr lang="pt-BR" sz="2400" dirty="0" smtClean="0"/>
              <a:t>Uso de TLS 1.2 (ao inves do SSL)</a:t>
            </a:r>
            <a:endParaRPr lang="pt-BR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Http/2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26" name="AutoShape 2" descr="Camada de frame binário do HTTP/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Camada de frame binário do HTTP/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0" name="AutoShape 6" descr="Camada de frame binário do HTTP/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75247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Http/2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Terminologia</a:t>
            </a:r>
          </a:p>
          <a:p>
            <a:pPr lvl="1"/>
            <a:r>
              <a:rPr lang="pt-BR" sz="2000" dirty="0" smtClean="0"/>
              <a:t>Toda comunicação é realizada por uma única </a:t>
            </a:r>
            <a:r>
              <a:rPr lang="pt-BR" sz="2000" i="1" dirty="0" smtClean="0"/>
              <a:t>conexão</a:t>
            </a:r>
            <a:r>
              <a:rPr lang="pt-BR" sz="2000" dirty="0" smtClean="0"/>
              <a:t> TCP que pode transportar quantos </a:t>
            </a:r>
            <a:r>
              <a:rPr lang="pt-BR" sz="2000" i="1" dirty="0" smtClean="0"/>
              <a:t>streams</a:t>
            </a:r>
            <a:r>
              <a:rPr lang="pt-BR" sz="2000" dirty="0" smtClean="0"/>
              <a:t> bidirecionais forem necessários.</a:t>
            </a:r>
          </a:p>
          <a:p>
            <a:pPr lvl="1"/>
            <a:r>
              <a:rPr lang="pt-BR" sz="2000" dirty="0" smtClean="0"/>
              <a:t>Cada </a:t>
            </a:r>
            <a:r>
              <a:rPr lang="pt-BR" sz="2000" i="1" dirty="0" smtClean="0"/>
              <a:t>stream</a:t>
            </a:r>
            <a:r>
              <a:rPr lang="pt-BR" sz="2000" dirty="0" smtClean="0"/>
              <a:t> tem um identificador exclusivo e informações de prioridade opcionais que são usadas para transportar mensagens bidirecionais.</a:t>
            </a:r>
          </a:p>
          <a:p>
            <a:pPr lvl="1"/>
            <a:r>
              <a:rPr lang="pt-BR" sz="2000" dirty="0" smtClean="0"/>
              <a:t>Cada </a:t>
            </a:r>
            <a:r>
              <a:rPr lang="pt-BR" sz="2000" i="1" dirty="0" smtClean="0"/>
              <a:t>mensagem</a:t>
            </a:r>
            <a:r>
              <a:rPr lang="pt-BR" sz="2000" dirty="0" smtClean="0"/>
              <a:t> é uma mensagem HTTP lógica, como uma solicitação ou uma resposta, composta de um ou mais frames.</a:t>
            </a:r>
          </a:p>
          <a:p>
            <a:pPr lvl="1"/>
            <a:r>
              <a:rPr lang="pt-BR" sz="2000" dirty="0" smtClean="0"/>
              <a:t>O </a:t>
            </a:r>
            <a:r>
              <a:rPr lang="pt-BR" sz="2000" i="1" dirty="0" smtClean="0"/>
              <a:t>frame</a:t>
            </a:r>
            <a:r>
              <a:rPr lang="pt-BR" sz="2000" dirty="0" smtClean="0"/>
              <a:t> é a menor unidade de comunicação que transporta um tipo específico de dado — por exemplo, cabeçalhos HTTP, payload da mensagem e outros. É possível intercalar </a:t>
            </a:r>
            <a:r>
              <a:rPr lang="pt-BR" sz="2000" i="1" dirty="0" smtClean="0"/>
              <a:t>frames</a:t>
            </a:r>
            <a:r>
              <a:rPr lang="pt-BR" sz="2000" dirty="0" smtClean="0"/>
              <a:t> de diferentes </a:t>
            </a:r>
            <a:r>
              <a:rPr lang="pt-BR" sz="2000" i="1" dirty="0" smtClean="0"/>
              <a:t>streams</a:t>
            </a:r>
            <a:r>
              <a:rPr lang="pt-BR" sz="2000" dirty="0" smtClean="0"/>
              <a:t> e, em seguida, reagrupá-los usando o identificador de </a:t>
            </a:r>
            <a:r>
              <a:rPr lang="pt-BR" sz="2000" i="1" dirty="0" smtClean="0"/>
              <a:t>stream</a:t>
            </a:r>
            <a:r>
              <a:rPr lang="pt-BR" sz="2000" dirty="0" smtClean="0"/>
              <a:t> incorporado no cabeçalho de cada </a:t>
            </a:r>
            <a:r>
              <a:rPr lang="pt-BR" sz="2000" i="1" dirty="0" smtClean="0"/>
              <a:t>frame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Http/2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56792"/>
            <a:ext cx="637222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Http/2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2419350"/>
            <a:ext cx="78486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Ku</a:t>
            </a:r>
          </a:p>
          <a:p>
            <a:r>
              <a:rPr lang="pt-BR" sz="2400" dirty="0" smtClean="0">
                <a:hlinkClick r:id="rId2"/>
              </a:rPr>
              <a:t>https://developers.google.com/web/fundamentals/performance/http2/?hl=pt-br</a:t>
            </a:r>
          </a:p>
          <a:p>
            <a:r>
              <a:rPr lang="pt-BR" sz="2400" dirty="0" smtClean="0">
                <a:hlinkClick r:id="rId2"/>
              </a:rPr>
              <a:t>http://blog.caelum.com.br/as-fantasticas-novidades-do-http-2-0-e-do-spdy/</a:t>
            </a:r>
            <a:endParaRPr lang="pt-BR" sz="2400" dirty="0" smtClean="0"/>
          </a:p>
          <a:p>
            <a:r>
              <a:rPr lang="pt-BR" sz="2400" dirty="0" smtClean="0">
                <a:hlinkClick r:id="rId3"/>
              </a:rPr>
              <a:t>https://en.wikipedia.org/wiki/HTTP/2</a:t>
            </a:r>
            <a:endParaRPr lang="pt-BR" sz="2400" dirty="0" smtClean="0"/>
          </a:p>
          <a:p>
            <a:r>
              <a:rPr lang="pt-BR" sz="2400" dirty="0" smtClean="0">
                <a:hlinkClick r:id="rId4"/>
              </a:rPr>
              <a:t>https://cryptoid.com.br/destaques/falando-um-pouco-sobre-o-http-2-0/</a:t>
            </a:r>
            <a:endParaRPr lang="pt-BR" sz="2400" dirty="0" smtClean="0"/>
          </a:p>
          <a:p>
            <a:r>
              <a:rPr lang="pt-BR" sz="2400" dirty="0" smtClean="0"/>
              <a:t>http://www8.org/w8-papers/5c-protocols/key/key.html</a:t>
            </a:r>
          </a:p>
          <a:p>
            <a:r>
              <a:rPr lang="pt-BR" sz="2400" dirty="0" smtClean="0"/>
              <a:t>rose </a:t>
            </a:r>
            <a:r>
              <a:rPr lang="pt-BR" sz="2400" dirty="0" smtClean="0"/>
              <a:t>– </a:t>
            </a:r>
            <a:r>
              <a:rPr lang="pt-BR" sz="2400" dirty="0" smtClean="0"/>
              <a:t>cap 2</a:t>
            </a: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Cliente- Servidor</a:t>
            </a:r>
          </a:p>
          <a:p>
            <a:pPr lvl="1"/>
            <a:r>
              <a:rPr lang="pt-BR" dirty="0" smtClean="0"/>
              <a:t>Cliente inicia conexão</a:t>
            </a:r>
          </a:p>
          <a:p>
            <a:pPr lvl="1"/>
            <a:r>
              <a:rPr lang="pt-BR" dirty="0" smtClean="0"/>
              <a:t>Server sempre ligado, aguardando conexões</a:t>
            </a:r>
          </a:p>
          <a:p>
            <a:pPr lvl="1"/>
            <a:r>
              <a:rPr lang="pt-BR" dirty="0" smtClean="0"/>
              <a:t>Ex: web site, email, redes sociais</a:t>
            </a:r>
          </a:p>
          <a:p>
            <a:r>
              <a:rPr lang="pt-BR" dirty="0" smtClean="0"/>
              <a:t>Peer to Peer (P2P)</a:t>
            </a:r>
          </a:p>
          <a:p>
            <a:pPr lvl="1"/>
            <a:r>
              <a:rPr lang="pt-BR" dirty="0" smtClean="0"/>
              <a:t>Todos os hosts têm o mesmo papel</a:t>
            </a:r>
          </a:p>
          <a:p>
            <a:pPr lvl="1"/>
            <a:r>
              <a:rPr lang="pt-BR" dirty="0" smtClean="0"/>
              <a:t>Servidor e cliente ao mesmo tempo</a:t>
            </a:r>
          </a:p>
          <a:p>
            <a:pPr lvl="1"/>
            <a:r>
              <a:rPr lang="pt-BR" dirty="0" smtClean="0"/>
              <a:t>Ex: Bit Torrent, Kazaa, eMule, Instant messaging,etc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Processos, endereços e sockets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sz="2800" dirty="0" smtClean="0"/>
              <a:t>Cada aplicação roda em um processo no host</a:t>
            </a:r>
          </a:p>
          <a:p>
            <a:r>
              <a:rPr lang="pt-BR" sz="2800" dirty="0" smtClean="0"/>
              <a:t>Cada host tem um endereço IP</a:t>
            </a:r>
          </a:p>
          <a:p>
            <a:r>
              <a:rPr lang="pt-BR" sz="2800" dirty="0" smtClean="0"/>
              <a:t>Sockets</a:t>
            </a:r>
          </a:p>
          <a:p>
            <a:pPr lvl="1"/>
            <a:r>
              <a:rPr lang="pt-BR" sz="2400" dirty="0" smtClean="0"/>
              <a:t>Buffers de entrada/saída para a camada inferior (transporte)</a:t>
            </a:r>
          </a:p>
          <a:p>
            <a:pPr lvl="1"/>
            <a:r>
              <a:rPr lang="pt-BR" sz="2400" dirty="0" smtClean="0"/>
              <a:t>Representam um número de porta</a:t>
            </a:r>
            <a:endParaRPr lang="pt-B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4818331"/>
            <a:ext cx="1133714" cy="203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5715000" y="3643314"/>
            <a:ext cx="1785958" cy="3214686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57488" y="6032777"/>
            <a:ext cx="2857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57488" y="6318529"/>
            <a:ext cx="2786082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60310" y="567558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mensagem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1714480" y="6032777"/>
            <a:ext cx="11430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sp>
        <p:nvSpPr>
          <p:cNvPr id="12" name="TextBox 11"/>
          <p:cNvSpPr txBox="1"/>
          <p:nvPr/>
        </p:nvSpPr>
        <p:spPr>
          <a:xfrm>
            <a:off x="5786446" y="5961339"/>
            <a:ext cx="11430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3573914" y="602063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resposta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Processos, endereços e sockets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host pode ter vários processos</a:t>
            </a:r>
          </a:p>
          <a:p>
            <a:pPr lvl="1"/>
            <a:r>
              <a:rPr lang="pt-BR" dirty="0" smtClean="0"/>
              <a:t>Várias abas no browser</a:t>
            </a:r>
          </a:p>
          <a:p>
            <a:pPr lvl="1"/>
            <a:r>
              <a:rPr lang="pt-BR" dirty="0" smtClean="0"/>
              <a:t>Skype ligado</a:t>
            </a:r>
          </a:p>
          <a:p>
            <a:pPr lvl="1"/>
            <a:r>
              <a:rPr lang="pt-BR" dirty="0" smtClean="0"/>
              <a:t>Servidor web e de email na mesma máquina</a:t>
            </a:r>
          </a:p>
          <a:p>
            <a:r>
              <a:rPr lang="pt-BR" dirty="0" smtClean="0"/>
              <a:t>Como diferenciar um processo do outro?</a:t>
            </a:r>
          </a:p>
          <a:p>
            <a:pPr lvl="1"/>
            <a:r>
              <a:rPr lang="pt-BR" dirty="0" smtClean="0"/>
              <a:t>Endereço + Porta</a:t>
            </a:r>
            <a:endParaRPr lang="pt-BR" dirty="0"/>
          </a:p>
        </p:txBody>
      </p:sp>
      <p:cxnSp>
        <p:nvCxnSpPr>
          <p:cNvPr id="4" name="Straight Arrow Connector 3"/>
          <p:cNvCxnSpPr>
            <a:endCxn id="12" idx="1"/>
          </p:cNvCxnSpPr>
          <p:nvPr/>
        </p:nvCxnSpPr>
        <p:spPr>
          <a:xfrm>
            <a:off x="2786050" y="5500702"/>
            <a:ext cx="3500462" cy="2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0" idx="3"/>
            <a:endCxn id="13" idx="1"/>
          </p:cNvCxnSpPr>
          <p:nvPr/>
        </p:nvCxnSpPr>
        <p:spPr>
          <a:xfrm>
            <a:off x="2857488" y="5530350"/>
            <a:ext cx="3429024" cy="57150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86182" y="4917056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Mensagem para</a:t>
            </a:r>
          </a:p>
          <a:p>
            <a:r>
              <a:rPr lang="pt-BR" dirty="0" smtClean="0"/>
              <a:t>200.168.20.25:80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345684"/>
            <a:ext cx="114300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Processo</a:t>
            </a:r>
          </a:p>
          <a:p>
            <a:pPr algn="ctr"/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6715140" y="5351048"/>
            <a:ext cx="114300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Processo</a:t>
            </a:r>
          </a:p>
          <a:p>
            <a:pPr algn="ctr"/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3929058" y="58578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1928794" y="5345684"/>
            <a:ext cx="9286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Socket</a:t>
            </a:r>
            <a:endParaRPr lang="pt-BR" dirty="0"/>
          </a:p>
        </p:txBody>
      </p:sp>
      <p:sp>
        <p:nvSpPr>
          <p:cNvPr id="12" name="TextBox 11"/>
          <p:cNvSpPr txBox="1"/>
          <p:nvPr/>
        </p:nvSpPr>
        <p:spPr>
          <a:xfrm>
            <a:off x="6286512" y="5345684"/>
            <a:ext cx="9286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Socket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6286512" y="5917188"/>
            <a:ext cx="9286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Socket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1857356" y="48577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 x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6286512" y="485776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 80</a:t>
            </a:r>
            <a:endParaRPr lang="pt-BR" dirty="0"/>
          </a:p>
        </p:txBody>
      </p:sp>
      <p:sp>
        <p:nvSpPr>
          <p:cNvPr id="22" name="TextBox 21"/>
          <p:cNvSpPr txBox="1"/>
          <p:nvPr/>
        </p:nvSpPr>
        <p:spPr>
          <a:xfrm>
            <a:off x="6286512" y="64886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 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10" grpId="0" animBg="1"/>
      <p:bldP spid="12" grpId="0" animBg="1"/>
      <p:bldP spid="13" grpId="0" animBg="1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dirty="0" smtClean="0"/>
              <a:t>Processos, endereços e sockets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765960"/>
          <a:ext cx="9144000" cy="6208121"/>
        </p:xfrm>
        <a:graphic>
          <a:graphicData uri="http://schemas.openxmlformats.org/drawingml/2006/table">
            <a:tbl>
              <a:tblPr/>
              <a:tblGrid>
                <a:gridCol w="899410"/>
                <a:gridCol w="599606"/>
                <a:gridCol w="7644984"/>
              </a:tblGrid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Times New Roman"/>
                          <a:ea typeface="Times New Roman"/>
                          <a:cs typeface="Times New Roman"/>
                        </a:rPr>
                        <a:t>Número da Porta 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Times New Roman"/>
                          <a:ea typeface="Times New Roman"/>
                          <a:cs typeface="Times New Roman"/>
                        </a:rPr>
                        <a:t>Nome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Times New Roman"/>
                          <a:ea typeface="Times New Roman"/>
                          <a:cs typeface="Times New Roman"/>
                        </a:rPr>
                        <a:t>Comentário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20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ftp-data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Porta de dados do FTP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21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ftp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Porta do Protocolo de Transferência de Arquivos (FTP); por vezes usada pelo Protocolo de Serviço de Arquivos (FSP - File Service Protocol)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2783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22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ssh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Serviço Secure Shell (SSH)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2783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23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telnet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O serviço Telnet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25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Times New Roman"/>
                          <a:cs typeface="Times New Roman"/>
                        </a:rPr>
                        <a:t>smtp 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Protocolo de Transferência de Correspondência Simples (SMTP- Simple Mail Transfer Protocol)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80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http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Protocolo de Transferência de HíperTexto (HTTP) para serviços WWW (World Wide Web)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2783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110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pop3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Versão 3 do Protocolo do Post Office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2783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220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imap3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Protocolo de Acesso a Mensagens via Internet versão 3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443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https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Protocolo de Transferência de Hypertexto Seguro (HTTPS - Secure Hypertext Transfer Protocol)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993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imaps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Protocolo de Acesso a Mensagens da Internet sobre a SSL (IMAPS - Internet Message Access Protocol over Secure Sockets Layer)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995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pop3s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Protocolo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do Post Office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versão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3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sobre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SSL (POP3S - Post Office Protocol version 3 over Secure Sockets Layer) 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Processos, endereços e sockets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 completa em:</a:t>
            </a:r>
          </a:p>
          <a:p>
            <a:pPr lvl="1"/>
            <a:r>
              <a:rPr lang="pt-BR" dirty="0" smtClean="0"/>
              <a:t>http://www.iana.org/assignments/service-names-port-numbers/service-names-port-numbers.xhtml</a:t>
            </a:r>
            <a:endParaRPr lang="pt-BR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e transporte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TCP ou UDP: depende da necessidade da aplicação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786058"/>
            <a:ext cx="66103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5196</TotalTime>
  <Words>1061</Words>
  <Application>Microsoft Office PowerPoint</Application>
  <PresentationFormat>On-screen Show (4:3)</PresentationFormat>
  <Paragraphs>231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Tema do Office</vt:lpstr>
      <vt:lpstr>Custom Design</vt:lpstr>
      <vt:lpstr>Slide 1</vt:lpstr>
      <vt:lpstr>Aplicações</vt:lpstr>
      <vt:lpstr>Aplicações</vt:lpstr>
      <vt:lpstr>Processos, endereços e sockets</vt:lpstr>
      <vt:lpstr>Processos, endereços e sockets</vt:lpstr>
      <vt:lpstr>Processos, endereços e sockets</vt:lpstr>
      <vt:lpstr>Processos, endereços e sockets</vt:lpstr>
      <vt:lpstr>Aplicação e transporte</vt:lpstr>
      <vt:lpstr>http</vt:lpstr>
      <vt:lpstr>Http</vt:lpstr>
      <vt:lpstr>Http</vt:lpstr>
      <vt:lpstr>Http/1.1</vt:lpstr>
      <vt:lpstr>Mensagens Http/1.1</vt:lpstr>
      <vt:lpstr>Requisições Http/1.1</vt:lpstr>
      <vt:lpstr>Respostas Http/1.1</vt:lpstr>
      <vt:lpstr>Respostas Http/1.1</vt:lpstr>
      <vt:lpstr>Cookies</vt:lpstr>
      <vt:lpstr>Web caches</vt:lpstr>
      <vt:lpstr>Web cache</vt:lpstr>
      <vt:lpstr>Exercícios</vt:lpstr>
      <vt:lpstr>Http/2</vt:lpstr>
      <vt:lpstr>Http/2</vt:lpstr>
      <vt:lpstr>Http/2</vt:lpstr>
      <vt:lpstr>Http/2</vt:lpstr>
      <vt:lpstr>Http/2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156</cp:revision>
  <dcterms:created xsi:type="dcterms:W3CDTF">2011-01-18T08:59:35Z</dcterms:created>
  <dcterms:modified xsi:type="dcterms:W3CDTF">2019-02-13T10:53:33Z</dcterms:modified>
</cp:coreProperties>
</file>