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62"/>
  </p:notesMasterIdLst>
  <p:sldIdLst>
    <p:sldId id="257" r:id="rId3"/>
    <p:sldId id="583" r:id="rId4"/>
    <p:sldId id="584" r:id="rId5"/>
    <p:sldId id="585" r:id="rId6"/>
    <p:sldId id="586" r:id="rId7"/>
    <p:sldId id="587" r:id="rId8"/>
    <p:sldId id="588" r:id="rId9"/>
    <p:sldId id="637" r:id="rId10"/>
    <p:sldId id="644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600" r:id="rId20"/>
    <p:sldId id="601" r:id="rId21"/>
    <p:sldId id="602" r:id="rId22"/>
    <p:sldId id="603" r:id="rId23"/>
    <p:sldId id="604" r:id="rId24"/>
    <p:sldId id="605" r:id="rId25"/>
    <p:sldId id="606" r:id="rId26"/>
    <p:sldId id="607" r:id="rId27"/>
    <p:sldId id="631" r:id="rId28"/>
    <p:sldId id="632" r:id="rId29"/>
    <p:sldId id="633" r:id="rId30"/>
    <p:sldId id="611" r:id="rId31"/>
    <p:sldId id="612" r:id="rId32"/>
    <p:sldId id="613" r:id="rId33"/>
    <p:sldId id="614" r:id="rId34"/>
    <p:sldId id="615" r:id="rId35"/>
    <p:sldId id="616" r:id="rId36"/>
    <p:sldId id="635" r:id="rId37"/>
    <p:sldId id="617" r:id="rId38"/>
    <p:sldId id="618" r:id="rId39"/>
    <p:sldId id="620" r:id="rId40"/>
    <p:sldId id="636" r:id="rId41"/>
    <p:sldId id="634" r:id="rId42"/>
    <p:sldId id="638" r:id="rId43"/>
    <p:sldId id="622" r:id="rId44"/>
    <p:sldId id="639" r:id="rId45"/>
    <p:sldId id="640" r:id="rId46"/>
    <p:sldId id="641" r:id="rId47"/>
    <p:sldId id="621" r:id="rId48"/>
    <p:sldId id="623" r:id="rId49"/>
    <p:sldId id="624" r:id="rId50"/>
    <p:sldId id="627" r:id="rId51"/>
    <p:sldId id="645" r:id="rId52"/>
    <p:sldId id="629" r:id="rId53"/>
    <p:sldId id="630" r:id="rId54"/>
    <p:sldId id="646" r:id="rId55"/>
    <p:sldId id="647" r:id="rId56"/>
    <p:sldId id="649" r:id="rId57"/>
    <p:sldId id="650" r:id="rId58"/>
    <p:sldId id="648" r:id="rId59"/>
    <p:sldId id="651" r:id="rId60"/>
    <p:sldId id="582" r:id="rId61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2" autoAdjust="0"/>
    <p:restoredTop sz="94660"/>
  </p:normalViewPr>
  <p:slideViewPr>
    <p:cSldViewPr>
      <p:cViewPr>
        <p:scale>
          <a:sx n="75" d="100"/>
          <a:sy n="75" d="100"/>
        </p:scale>
        <p:origin x="-6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1A25B6-E795-432C-8F1A-A8C177143A68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1A25B6-E795-432C-8F1A-A8C177143A68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15/11/2016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stumbler.com/download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hyperlink" Target="http://www.google.com.br/url?sa=i&amp;rct=j&amp;q=&amp;esrc=s&amp;frm=1&amp;source=images&amp;cd=&amp;cad=rja&amp;docid=O5J34UjBXXdYxM&amp;tbnid=X2AkzV_0tvaTrM:&amp;ved=0CAUQjRw&amp;url=http://www.novohamburgo.org/blogs/futebol/?p=411&amp;ei=d4-BUaazN47M9gSxxICoDA&amp;psig=AFQjCNHkCFHwKDa4aXx6QF1rbmFeGSWwFg&amp;ust=136753170363619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hyperlink" Target="http://www.google.com.br/url?sa=i&amp;rct=j&amp;q=&amp;esrc=s&amp;frm=1&amp;source=images&amp;cd=&amp;cad=rja&amp;docid=h5Dv8vhgYkDzQM&amp;tbnid=fw_7Onkx4c0dyM:&amp;ved=0CAUQjRw&amp;url=http://en.wikipedia.org/wiki/Keyboard_Cat&amp;ei=3I-BUZbFOoWk8QTZ_IGQBQ&amp;psig=AFQjCNG3aUZu8-d-F6otKGfNH2Y5GkJBZw&amp;ust=1367531846826687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co.com.br/tutoriais/tutorialintlte/default.asp" TargetMode="External"/><Relationship Id="rId2" Type="http://schemas.openxmlformats.org/officeDocument/2006/relationships/hyperlink" Target="http://www.antenna-theory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teleco.com.br/tutoriais/tutorialintlte/pagina_4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18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novembro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Enlace – Redes sem fio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Condutor ou sistema de contutores usado para radiar ou coletar energia eletromagnética</a:t>
            </a:r>
          </a:p>
          <a:p>
            <a:r>
              <a:rPr lang="pt-BR" smtClean="0"/>
              <a:t>Características de Tx e Rx são as mesmas</a:t>
            </a:r>
          </a:p>
          <a:p>
            <a:pPr lvl="1"/>
            <a:r>
              <a:rPr lang="pt-BR" smtClean="0"/>
              <a:t>Princípio da reciprocidade</a:t>
            </a:r>
          </a:p>
          <a:p>
            <a:endParaRPr lang="pt-BR" smtClean="0"/>
          </a:p>
        </p:txBody>
      </p:sp>
      <p:sp>
        <p:nvSpPr>
          <p:cNvPr id="23555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Antena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151203-A14A-4667-8DA5-055679D3A7CF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A28FE-8F6A-4EDB-A4C5-1D250172A98C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5575" y="3702050"/>
            <a:ext cx="616426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Irradia igualmente em todas as direções</a:t>
            </a:r>
          </a:p>
          <a:p>
            <a:pPr lvl="1"/>
            <a:r>
              <a:rPr lang="pt-BR" smtClean="0"/>
              <a:t>Alcance em área circular</a:t>
            </a:r>
          </a:p>
          <a:p>
            <a:r>
              <a:rPr lang="pt-BR" smtClean="0"/>
              <a:t>Para que duas se comuniquem, demais não devem transmitir</a:t>
            </a:r>
          </a:p>
          <a:p>
            <a:pPr lvl="1"/>
            <a:r>
              <a:rPr lang="pt-BR" smtClean="0"/>
              <a:t>Interferências</a:t>
            </a:r>
          </a:p>
          <a:p>
            <a:endParaRPr lang="pt-BR" smtClean="0"/>
          </a:p>
          <a:p>
            <a:pPr lvl="1"/>
            <a:endParaRPr lang="pt-BR" smtClean="0"/>
          </a:p>
        </p:txBody>
      </p:sp>
      <p:sp>
        <p:nvSpPr>
          <p:cNvPr id="25603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Radiação Omnidirecional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2088A9-8B80-412B-A99A-58387E96BCFE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F2CE32-5812-412F-9821-2270FFFA7AC7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Content Placeholder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Feixe mais focado</a:t>
            </a:r>
          </a:p>
          <a:p>
            <a:pPr lvl="1"/>
            <a:r>
              <a:rPr lang="pt-BR" sz="2400" dirty="0" smtClean="0"/>
              <a:t>Área de cobertura é um setor circular</a:t>
            </a:r>
          </a:p>
          <a:p>
            <a:r>
              <a:rPr lang="pt-BR" sz="2800" dirty="0" smtClean="0"/>
              <a:t>Minimiza interferência</a:t>
            </a:r>
          </a:p>
          <a:p>
            <a:pPr lvl="1"/>
            <a:r>
              <a:rPr lang="pt-BR" sz="2400" dirty="0" smtClean="0"/>
              <a:t>Melhor reuso espacial</a:t>
            </a:r>
          </a:p>
          <a:p>
            <a:r>
              <a:rPr lang="pt-BR" sz="2800" dirty="0" smtClean="0"/>
              <a:t>Maior alcance</a:t>
            </a:r>
          </a:p>
          <a:p>
            <a:r>
              <a:rPr lang="pt-BR" sz="2800" dirty="0" smtClean="0"/>
              <a:t>Ganho</a:t>
            </a:r>
          </a:p>
          <a:p>
            <a:pPr lvl="1"/>
            <a:r>
              <a:rPr lang="pt-BR" sz="2400" dirty="0" smtClean="0"/>
              <a:t>Medida de direcionalidade (em dBi)</a:t>
            </a:r>
          </a:p>
          <a:p>
            <a:pPr lvl="2"/>
            <a:r>
              <a:rPr lang="pt-BR" sz="1800" dirty="0" smtClean="0"/>
              <a:t>Potência em uma direção comparada com o valor em uma antena isotrópica</a:t>
            </a:r>
          </a:p>
          <a:p>
            <a:pPr lvl="1"/>
            <a:r>
              <a:rPr lang="pt-BR" sz="2400" dirty="0" smtClean="0"/>
              <a:t>Não confundir com amplificação</a:t>
            </a:r>
          </a:p>
          <a:p>
            <a:pPr lvl="1"/>
            <a:r>
              <a:rPr lang="pt-BR" sz="2400" dirty="0" smtClean="0"/>
              <a:t>Em função do comprimento de onda e a área de abertura da antena</a:t>
            </a:r>
          </a:p>
        </p:txBody>
      </p:sp>
      <p:sp>
        <p:nvSpPr>
          <p:cNvPr id="2052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Radiação Direcional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2088A9-8B80-412B-A99A-58387E96BCFE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3A284C-F63E-46E3-B1BF-8EBBFE6E6823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800" dirty="0" smtClean="0"/>
              <a:t>Caracterizam o desempenho de uma antena</a:t>
            </a:r>
          </a:p>
          <a:p>
            <a:r>
              <a:rPr lang="pt-BR" sz="2800" dirty="0" smtClean="0"/>
              <a:t>Representação gráfica da energia radiada em seu redor</a:t>
            </a:r>
          </a:p>
          <a:p>
            <a:endParaRPr lang="pt-BR" sz="2800" dirty="0" smtClean="0"/>
          </a:p>
        </p:txBody>
      </p:sp>
      <p:sp>
        <p:nvSpPr>
          <p:cNvPr id="2662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Diagramas de irradiação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A9804E-5356-4989-982E-6CBC4D671545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81D51-3897-4A53-9B6D-B56081509D01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  <p:pic>
        <p:nvPicPr>
          <p:cNvPr id="26632" name="Picture 9" descr="http://paginas.fe.up.pt/~ee99051/pstfc/imagens/dia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9913" y="4210050"/>
            <a:ext cx="3494087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852936"/>
            <a:ext cx="6724651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Celulares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conexão sem fio para centrais telefônicas cabeadas</a:t>
            </a:r>
          </a:p>
          <a:p>
            <a:r>
              <a:rPr lang="pt-BR" dirty="0" smtClean="0"/>
              <a:t>Acomoda grande quantidade de assinantes dentro de um espectro limitado</a:t>
            </a:r>
          </a:p>
          <a:p>
            <a:pPr marL="742950" lvl="2" indent="-342900"/>
            <a:r>
              <a:rPr lang="pt-BR" dirty="0" smtClean="0"/>
              <a:t>Divisão da área de cobertura total em áreas menores</a:t>
            </a:r>
          </a:p>
          <a:p>
            <a:r>
              <a:rPr lang="pt-BR" dirty="0" smtClean="0"/>
              <a:t>Transmissão de dados e voz em alta velocidade</a:t>
            </a:r>
          </a:p>
          <a:p>
            <a:endParaRPr lang="pt-BR" dirty="0" smtClean="0"/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Características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4D68B-7C2B-40F8-A5CB-78351419BDF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A986DD-2008-4D93-982D-C20D36B56F0E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457200" y="884238"/>
            <a:ext cx="8280400" cy="5040312"/>
          </a:xfrm>
        </p:spPr>
        <p:txBody>
          <a:bodyPr/>
          <a:lstStyle/>
          <a:p>
            <a:r>
              <a:rPr lang="pt-BR" sz="2400" dirty="0" smtClean="0"/>
              <a:t>Estações Móveis (mobile stations – MS)</a:t>
            </a:r>
          </a:p>
          <a:p>
            <a:pPr lvl="1"/>
            <a:r>
              <a:rPr lang="pt-BR" sz="2000" dirty="0" smtClean="0"/>
              <a:t>Transceptores</a:t>
            </a:r>
          </a:p>
          <a:p>
            <a:pPr lvl="1"/>
            <a:r>
              <a:rPr lang="pt-BR" sz="2000" dirty="0" smtClean="0"/>
              <a:t>Antena</a:t>
            </a:r>
          </a:p>
          <a:p>
            <a:pPr lvl="1"/>
            <a:r>
              <a:rPr lang="pt-BR" sz="2000" dirty="0" smtClean="0"/>
              <a:t>Circuito de controle</a:t>
            </a:r>
          </a:p>
          <a:p>
            <a:pPr lvl="1"/>
            <a:r>
              <a:rPr lang="pt-BR" sz="2000" dirty="0" smtClean="0"/>
              <a:t>Handheld ou veículo</a:t>
            </a:r>
          </a:p>
          <a:p>
            <a:r>
              <a:rPr lang="pt-BR" sz="2400" dirty="0" smtClean="0"/>
              <a:t>Estações Base (base stations – BS)</a:t>
            </a:r>
          </a:p>
          <a:p>
            <a:pPr lvl="1"/>
            <a:r>
              <a:rPr lang="pt-BR" sz="2000" dirty="0" smtClean="0"/>
              <a:t>Transmissores e receptores</a:t>
            </a:r>
          </a:p>
          <a:p>
            <a:pPr lvl="1"/>
            <a:r>
              <a:rPr lang="pt-BR" sz="2000" dirty="0" smtClean="0"/>
              <a:t>Torres com antenas de Tx, Rx (omni ou direcionais)</a:t>
            </a:r>
          </a:p>
          <a:p>
            <a:pPr lvl="1"/>
            <a:r>
              <a:rPr lang="pt-BR" sz="2000" dirty="0" smtClean="0"/>
              <a:t>Cuida de sua célula</a:t>
            </a:r>
          </a:p>
          <a:p>
            <a:r>
              <a:rPr lang="pt-BR" sz="2400" dirty="0" smtClean="0"/>
              <a:t>Central de Comutação Celular ( Mobile Switching Center - MSC)</a:t>
            </a:r>
          </a:p>
          <a:p>
            <a:pPr lvl="1"/>
            <a:r>
              <a:rPr lang="pt-BR" sz="2000" dirty="0" smtClean="0"/>
              <a:t>Coordena as BSs</a:t>
            </a:r>
          </a:p>
          <a:p>
            <a:pPr lvl="1"/>
            <a:r>
              <a:rPr lang="pt-BR" sz="2000" dirty="0" smtClean="0"/>
              <a:t>Conecta sistema á operadora fixa</a:t>
            </a:r>
          </a:p>
          <a:p>
            <a:pPr lvl="1"/>
            <a:r>
              <a:rPr lang="pt-BR" sz="2000" dirty="0" smtClean="0"/>
              <a:t>Tarifação</a:t>
            </a:r>
          </a:p>
          <a:p>
            <a:pPr lvl="1"/>
            <a:r>
              <a:rPr lang="pt-BR" sz="2000" dirty="0" smtClean="0"/>
              <a:t>Funções </a:t>
            </a:r>
            <a:r>
              <a:rPr lang="pt-BR" sz="2000" dirty="0" smtClean="0"/>
              <a:t>de </a:t>
            </a:r>
            <a:r>
              <a:rPr lang="pt-BR" sz="2000" dirty="0" smtClean="0"/>
              <a:t>manutenção</a:t>
            </a:r>
            <a:endParaRPr lang="pt-BR" sz="2400" dirty="0" smtClean="0"/>
          </a:p>
          <a:p>
            <a:endParaRPr lang="pt-BR" dirty="0" smtClean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Componentes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4D68B-7C2B-40F8-A5CB-78351419BDF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45AA6A-B5E0-4E1B-AF9D-20C0510F3DDF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Voz</a:t>
            </a:r>
          </a:p>
          <a:p>
            <a:pPr lvl="1"/>
            <a:r>
              <a:rPr lang="pt-BR" sz="2400" dirty="0" smtClean="0"/>
              <a:t>Forward voice channels (FVC) : BS -&gt; MS</a:t>
            </a:r>
          </a:p>
          <a:p>
            <a:pPr lvl="1"/>
            <a:r>
              <a:rPr lang="pt-BR" sz="2400" dirty="0" smtClean="0"/>
              <a:t>Reverse voice channels (RVC): MS -&gt; BS</a:t>
            </a:r>
          </a:p>
          <a:p>
            <a:r>
              <a:rPr lang="pt-BR" sz="2800" dirty="0" smtClean="0"/>
              <a:t>Controle</a:t>
            </a:r>
          </a:p>
          <a:p>
            <a:pPr lvl="1"/>
            <a:r>
              <a:rPr lang="pt-BR" sz="2400" dirty="0" smtClean="0"/>
              <a:t>Estabelecimento de chamadas</a:t>
            </a:r>
          </a:p>
          <a:p>
            <a:pPr lvl="1"/>
            <a:r>
              <a:rPr lang="pt-BR" sz="2400" dirty="0" smtClean="0"/>
              <a:t>Handover</a:t>
            </a:r>
          </a:p>
          <a:p>
            <a:pPr lvl="1"/>
            <a:r>
              <a:rPr lang="pt-BR" sz="2400" dirty="0" smtClean="0"/>
              <a:t>Monitorados pela MS</a:t>
            </a:r>
          </a:p>
          <a:p>
            <a:pPr lvl="2"/>
            <a:r>
              <a:rPr lang="pt-BR" sz="2000" dirty="0" smtClean="0"/>
              <a:t>Mensagens de beacon BS -&gt; MS</a:t>
            </a:r>
          </a:p>
          <a:p>
            <a:pPr lvl="1"/>
            <a:r>
              <a:rPr lang="pt-BR" sz="2400" dirty="0" smtClean="0"/>
              <a:t>Forward Control channels (FCC) : BS -&gt; MS</a:t>
            </a:r>
          </a:p>
          <a:p>
            <a:pPr lvl="1"/>
            <a:r>
              <a:rPr lang="pt-BR" sz="2400" dirty="0" smtClean="0"/>
              <a:t>Reverse Control channels (RCC) : MS -&gt; BS</a:t>
            </a:r>
          </a:p>
          <a:p>
            <a:pPr lvl="1"/>
            <a:endParaRPr lang="pt-BR" sz="2400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Canais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4D68B-7C2B-40F8-A5CB-78351419BDF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57740A-3186-4565-919B-F930D92FF450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457200" y="1184275"/>
            <a:ext cx="8280400" cy="5040313"/>
          </a:xfrm>
        </p:spPr>
        <p:txBody>
          <a:bodyPr/>
          <a:lstStyle/>
          <a:p>
            <a:r>
              <a:rPr lang="pt-BR" sz="2000" dirty="0" smtClean="0"/>
              <a:t>Garante a alta capacidade do sistema</a:t>
            </a:r>
          </a:p>
          <a:p>
            <a:pPr lvl="1"/>
            <a:r>
              <a:rPr lang="pt-BR" sz="1800" dirty="0" smtClean="0"/>
              <a:t>Transmissores de baixa potência (cobertura limitada)</a:t>
            </a:r>
          </a:p>
          <a:p>
            <a:r>
              <a:rPr lang="pt-BR" sz="2000" dirty="0" smtClean="0"/>
              <a:t>Área geográfica iluminada por uma BS</a:t>
            </a:r>
          </a:p>
          <a:p>
            <a:pPr lvl="1"/>
            <a:r>
              <a:rPr lang="pt-BR" sz="1800" dirty="0" smtClean="0"/>
              <a:t>Depende da potência de saída</a:t>
            </a:r>
          </a:p>
          <a:p>
            <a:pPr lvl="1"/>
            <a:r>
              <a:rPr lang="pt-BR" sz="1800" dirty="0" smtClean="0"/>
              <a:t>Banda de frequência</a:t>
            </a:r>
          </a:p>
          <a:p>
            <a:pPr lvl="1"/>
            <a:r>
              <a:rPr lang="pt-BR" sz="1800" dirty="0" smtClean="0"/>
              <a:t>Altura , localização e tipo da antena</a:t>
            </a:r>
          </a:p>
          <a:p>
            <a:pPr lvl="1"/>
            <a:r>
              <a:rPr lang="pt-BR" sz="1800" dirty="0" smtClean="0"/>
              <a:t>Topografia da área</a:t>
            </a:r>
          </a:p>
          <a:p>
            <a:pPr lvl="1"/>
            <a:r>
              <a:rPr lang="pt-BR" sz="1800" dirty="0" smtClean="0"/>
              <a:t>Sensibilidade do receptor</a:t>
            </a:r>
          </a:p>
          <a:p>
            <a:r>
              <a:rPr lang="pt-BR" sz="2000" dirty="0" smtClean="0"/>
              <a:t>Modelo com hexágonos</a:t>
            </a:r>
          </a:p>
          <a:p>
            <a:pPr lvl="1"/>
            <a:r>
              <a:rPr lang="pt-BR" sz="1800" dirty="0" smtClean="0"/>
              <a:t>BS no centro – omni</a:t>
            </a:r>
          </a:p>
          <a:p>
            <a:pPr lvl="1"/>
            <a:r>
              <a:rPr lang="pt-BR" sz="1800" dirty="0" smtClean="0"/>
              <a:t>BS nas bordas – antena direcional</a:t>
            </a:r>
          </a:p>
          <a:p>
            <a:r>
              <a:rPr lang="pt-BR" sz="2000" dirty="0" smtClean="0"/>
              <a:t>Reuso de frequência</a:t>
            </a:r>
          </a:p>
          <a:p>
            <a:pPr lvl="1"/>
            <a:r>
              <a:rPr lang="pt-BR" sz="1800" dirty="0" smtClean="0"/>
              <a:t>Em BSs mais distantes</a:t>
            </a:r>
          </a:p>
          <a:p>
            <a:pPr lvl="1"/>
            <a:r>
              <a:rPr lang="pt-BR" sz="1800" dirty="0" smtClean="0"/>
              <a:t>Células co-canal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Célula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597834-97D4-48C1-81B7-9259BF1AEA72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C1FA2F-3048-4CA9-B421-27A6225EF7B8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Considere que a operadora possui S canais disponíveis</a:t>
            </a:r>
          </a:p>
          <a:p>
            <a:r>
              <a:rPr lang="pt-BR" smtClean="0"/>
              <a:t>Cada uma recebe K canais (K &lt; S)</a:t>
            </a:r>
          </a:p>
          <a:p>
            <a:r>
              <a:rPr lang="pt-BR" smtClean="0"/>
              <a:t>Número de células em uma mesma vizinhança (N = S/K)</a:t>
            </a:r>
          </a:p>
          <a:p>
            <a:r>
              <a:rPr lang="pt-BR" smtClean="0"/>
              <a:t>Vizinhanças replicadas ao longo do caminho</a:t>
            </a:r>
          </a:p>
          <a:p>
            <a:r>
              <a:rPr lang="pt-BR" smtClean="0"/>
              <a:t>Co-canal deve estar a uma distância segura (repetição do canal)</a:t>
            </a:r>
          </a:p>
          <a:p>
            <a:r>
              <a:rPr lang="pt-BR" smtClean="0"/>
              <a:t>Atribuições de canal pelo MSC</a:t>
            </a:r>
          </a:p>
          <a:p>
            <a:endParaRPr lang="pt-BR" smtClean="0"/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Células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4D68B-7C2B-40F8-A5CB-78351419BDF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A1FD4-7941-469B-BAAD-5FE00D477949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/>
          <a:lstStyle/>
          <a:p>
            <a:r>
              <a:rPr lang="pt-BR" sz="2400" dirty="0" smtClean="0"/>
              <a:t>Faraday e Maxwell</a:t>
            </a:r>
          </a:p>
          <a:p>
            <a:pPr lvl="1"/>
            <a:r>
              <a:rPr lang="pt-BR" sz="2000" dirty="0" smtClean="0"/>
              <a:t>Sempre que houver um campo magnético variando no tempo, haverá um campo elétrico induzido e vice-versa</a:t>
            </a:r>
          </a:p>
          <a:p>
            <a:pPr lvl="1"/>
            <a:r>
              <a:rPr lang="pt-BR" sz="2000" dirty="0" smtClean="0"/>
              <a:t>São ortogonais entre si</a:t>
            </a:r>
          </a:p>
          <a:p>
            <a:r>
              <a:rPr lang="pt-BR" sz="2400" dirty="0" smtClean="0"/>
              <a:t>A indução mútua entre os campos e seu afastamento da origem originam um campo eletromagnético</a:t>
            </a:r>
          </a:p>
          <a:p>
            <a:r>
              <a:rPr lang="pt-BR" sz="2400" dirty="0" smtClean="0"/>
              <a:t>Pode se originar a partir de uma corrente alternada em um condutor</a:t>
            </a:r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Ondas Eletromagnéticas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151203-A14A-4667-8DA5-055679D3A7CF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8FF2FE-F94A-4B06-84A2-ADFEF94864A3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  <p:pic>
        <p:nvPicPr>
          <p:cNvPr id="143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4271963"/>
            <a:ext cx="5010150" cy="2370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4344" name="Picture 2" descr="http://3.bp.blogspot.com/__w9vbSsKwDw/SsBv1crf-sI/AAAAAAAAATg/V0zRU7jR7H4/s400/antena+onda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0263" y="4037013"/>
            <a:ext cx="1828800" cy="248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Outras MS na mesma célula</a:t>
            </a:r>
          </a:p>
          <a:p>
            <a:r>
              <a:rPr lang="pt-BR" sz="2400" dirty="0" smtClean="0"/>
              <a:t>Chamada em andamento na célula vizinha</a:t>
            </a:r>
          </a:p>
          <a:p>
            <a:r>
              <a:rPr lang="pt-BR" sz="2400" dirty="0" smtClean="0"/>
              <a:t>BSs na mesma faixa de frequência</a:t>
            </a:r>
          </a:p>
          <a:p>
            <a:r>
              <a:rPr lang="pt-BR" sz="2400" dirty="0" smtClean="0"/>
              <a:t>Sistemas não celulares que invadem faixa</a:t>
            </a:r>
          </a:p>
          <a:p>
            <a:r>
              <a:rPr lang="pt-BR" sz="2400" dirty="0" smtClean="0"/>
              <a:t>No canal de voz</a:t>
            </a:r>
          </a:p>
          <a:p>
            <a:pPr lvl="1"/>
            <a:r>
              <a:rPr lang="pt-BR" sz="2000" dirty="0" smtClean="0"/>
              <a:t>Ligação cruzada</a:t>
            </a:r>
          </a:p>
          <a:p>
            <a:r>
              <a:rPr lang="pt-BR" sz="2400" dirty="0" smtClean="0"/>
              <a:t>Nos canais de controle</a:t>
            </a:r>
          </a:p>
          <a:p>
            <a:pPr lvl="1"/>
            <a:r>
              <a:rPr lang="pt-BR" sz="2000" dirty="0" smtClean="0"/>
              <a:t>Chamadas perdidas (erros na sinalização digital)</a:t>
            </a:r>
          </a:p>
          <a:p>
            <a:r>
              <a:rPr lang="pt-BR" sz="2400" dirty="0" smtClean="0"/>
              <a:t>Interferências do sistema</a:t>
            </a:r>
          </a:p>
          <a:p>
            <a:pPr lvl="1"/>
            <a:r>
              <a:rPr lang="pt-BR" sz="2000" dirty="0" smtClean="0"/>
              <a:t>Co-canal</a:t>
            </a:r>
          </a:p>
          <a:p>
            <a:pPr lvl="1"/>
            <a:r>
              <a:rPr lang="pt-BR" sz="2000" dirty="0" smtClean="0"/>
              <a:t>Canal adjacente</a:t>
            </a:r>
          </a:p>
          <a:p>
            <a:pPr lvl="1"/>
            <a:r>
              <a:rPr lang="pt-BR" sz="2000" dirty="0" smtClean="0"/>
              <a:t>Difíceis de </a:t>
            </a:r>
            <a:r>
              <a:rPr lang="pt-BR" sz="2000" dirty="0" smtClean="0"/>
              <a:t>controlar</a:t>
            </a:r>
            <a:endParaRPr lang="pt-BR" dirty="0" smtClean="0"/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Interferências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B4D68B-7C2B-40F8-A5CB-78351419BDF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47938-B824-437C-91FC-E072D1290536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 bwMode="auto">
          <a:xfrm>
            <a:off x="728663" y="3043238"/>
            <a:ext cx="7559675" cy="7191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4400" smtClean="0"/>
              <a:t>Gerações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0149CB-2F8A-4E5D-B34B-4C09A1BEB52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11D35F-2729-475B-AB69-274B6BDBA28E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Analógica</a:t>
            </a:r>
          </a:p>
          <a:p>
            <a:r>
              <a:rPr lang="pt-BR" smtClean="0"/>
              <a:t>Modulação FM </a:t>
            </a:r>
          </a:p>
          <a:p>
            <a:r>
              <a:rPr lang="pt-BR" smtClean="0"/>
              <a:t>Multiplexação FDMA e FDD</a:t>
            </a:r>
          </a:p>
          <a:p>
            <a:r>
              <a:rPr lang="pt-BR" smtClean="0"/>
              <a:t>Ex: AMPS nos E.U.A</a:t>
            </a:r>
          </a:p>
          <a:p>
            <a:endParaRPr lang="pt-BR" smtClean="0"/>
          </a:p>
        </p:txBody>
      </p:sp>
      <p:sp>
        <p:nvSpPr>
          <p:cNvPr id="2150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1ª. Geração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0149CB-2F8A-4E5D-B34B-4C09A1BEB52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FC781-D540-4291-8E3C-C58809B28F5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4294967295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pt-BR" sz="2400" dirty="0" smtClean="0"/>
              <a:t>Digital</a:t>
            </a:r>
          </a:p>
          <a:p>
            <a:r>
              <a:rPr lang="pt-BR" sz="2400" dirty="0" smtClean="0"/>
              <a:t>Modulação BPSK, GMSK, DQPSK</a:t>
            </a:r>
          </a:p>
          <a:p>
            <a:r>
              <a:rPr lang="pt-BR" sz="2400" dirty="0" smtClean="0"/>
              <a:t>Multiplexação TDMA e CDMA</a:t>
            </a:r>
          </a:p>
          <a:p>
            <a:r>
              <a:rPr lang="pt-BR" sz="2400" dirty="0" smtClean="0"/>
              <a:t>TDMA</a:t>
            </a:r>
          </a:p>
          <a:p>
            <a:pPr lvl="1"/>
            <a:r>
              <a:rPr lang="pt-BR" sz="2000" dirty="0" smtClean="0"/>
              <a:t>GSM</a:t>
            </a:r>
          </a:p>
          <a:p>
            <a:pPr lvl="1"/>
            <a:r>
              <a:rPr lang="pt-BR" sz="2000" dirty="0" smtClean="0"/>
              <a:t>IS-136 ou NADC</a:t>
            </a:r>
          </a:p>
          <a:p>
            <a:pPr lvl="1"/>
            <a:r>
              <a:rPr lang="pt-BR" sz="2000" dirty="0" smtClean="0"/>
              <a:t>PDC</a:t>
            </a:r>
          </a:p>
          <a:p>
            <a:r>
              <a:rPr lang="pt-BR" sz="2400" dirty="0" smtClean="0"/>
              <a:t>CDMA</a:t>
            </a:r>
          </a:p>
          <a:p>
            <a:pPr lvl="1"/>
            <a:r>
              <a:rPr lang="pt-BR" sz="2000" dirty="0" smtClean="0"/>
              <a:t>CDMA One (IS-95)</a:t>
            </a:r>
          </a:p>
          <a:p>
            <a:r>
              <a:rPr lang="pt-BR" sz="2400" dirty="0" smtClean="0"/>
              <a:t>Baixas taxas de Tx para dados</a:t>
            </a:r>
          </a:p>
          <a:p>
            <a:pPr lvl="1"/>
            <a:r>
              <a:rPr lang="pt-BR" sz="2000" dirty="0" smtClean="0"/>
              <a:t>10Kbps</a:t>
            </a:r>
          </a:p>
          <a:p>
            <a:pPr lvl="1"/>
            <a:r>
              <a:rPr lang="pt-BR" sz="2000" dirty="0" smtClean="0"/>
              <a:t>Largura de banda de 200KHz</a:t>
            </a:r>
          </a:p>
          <a:p>
            <a:r>
              <a:rPr lang="pt-BR" sz="2400" dirty="0" smtClean="0"/>
              <a:t>SMS</a:t>
            </a:r>
          </a:p>
        </p:txBody>
      </p:sp>
      <p:sp>
        <p:nvSpPr>
          <p:cNvPr id="22531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14300" y="122238"/>
            <a:ext cx="7559675" cy="720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mtClean="0"/>
              <a:t>2ª. Geração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35052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410149CB-2F8A-4E5D-B34B-4C09A1BEB52D}" type="datetime4">
              <a:rPr lang="pt-BR" sz="1000" b="1">
                <a:solidFill>
                  <a:schemeClr val="bg1">
                    <a:lumMod val="85000"/>
                  </a:schemeClr>
                </a:solidFill>
              </a:rPr>
              <a:pPr algn="ctr">
                <a:defRPr/>
              </a:pPr>
              <a:t>15 de novembro de 2016</a:t>
            </a:fld>
            <a:endParaRPr lang="pt-BR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0" y="6597650"/>
            <a:ext cx="3954463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000">
                <a:solidFill>
                  <a:schemeClr val="bg1">
                    <a:lumMod val="85000"/>
                  </a:schemeClr>
                </a:solidFill>
              </a:rPr>
              <a:t>Tema da Apresentação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4A742201-FA51-4E06-A536-90A48B054C9A}" type="slidenum">
              <a:rPr lang="pt-BR" sz="1000">
                <a:solidFill>
                  <a:schemeClr val="bg1">
                    <a:lumMod val="85000"/>
                  </a:schemeClr>
                </a:solidFill>
              </a:rPr>
              <a:pPr algn="r">
                <a:defRPr/>
              </a:pPr>
              <a:t>23</a:t>
            </a:fld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4294967295"/>
          </p:nvPr>
        </p:nvSpPr>
        <p:spPr>
          <a:xfrm>
            <a:off x="388938" y="720725"/>
            <a:ext cx="8280400" cy="6137275"/>
          </a:xfrm>
        </p:spPr>
        <p:txBody>
          <a:bodyPr/>
          <a:lstStyle/>
          <a:p>
            <a:r>
              <a:rPr lang="pt-BR" sz="2000" smtClean="0"/>
              <a:t>Busca resolver os problemas de baixas taxas de Tx da 2ª. Geração</a:t>
            </a:r>
          </a:p>
          <a:p>
            <a:r>
              <a:rPr lang="pt-BR" sz="2000" smtClean="0"/>
              <a:t>Compactação de páginas da Web com protocolo WAP</a:t>
            </a:r>
          </a:p>
          <a:p>
            <a:pPr lvl="1"/>
            <a:r>
              <a:rPr lang="pt-BR" sz="1800" smtClean="0"/>
              <a:t>Wireless Application Protocol</a:t>
            </a:r>
          </a:p>
          <a:p>
            <a:r>
              <a:rPr lang="pt-BR" sz="2000" smtClean="0"/>
              <a:t>Atualizações de firmware para MS e BSs</a:t>
            </a:r>
          </a:p>
          <a:p>
            <a:r>
              <a:rPr lang="pt-BR" sz="2000" smtClean="0"/>
              <a:t>HSCSD (High Speed  Circuit Switched Data)</a:t>
            </a:r>
          </a:p>
          <a:p>
            <a:pPr lvl="1"/>
            <a:r>
              <a:rPr lang="pt-BR" sz="1800" smtClean="0"/>
              <a:t>Permite que usuário utilize mais de um slot de tempo consecutivo</a:t>
            </a:r>
          </a:p>
          <a:p>
            <a:pPr lvl="1"/>
            <a:r>
              <a:rPr lang="pt-BR" sz="1800" smtClean="0"/>
              <a:t>Comutação de circuitos</a:t>
            </a:r>
          </a:p>
          <a:p>
            <a:r>
              <a:rPr lang="pt-BR" sz="2000" smtClean="0"/>
              <a:t>GPRS (General Packet Radio Service)</a:t>
            </a:r>
          </a:p>
          <a:p>
            <a:pPr lvl="1"/>
            <a:r>
              <a:rPr lang="pt-BR" sz="1800" smtClean="0"/>
              <a:t>Comutação de pacotes (assim como a Internet)</a:t>
            </a:r>
          </a:p>
          <a:p>
            <a:pPr lvl="1"/>
            <a:r>
              <a:rPr lang="pt-BR" sz="1800" smtClean="0"/>
              <a:t>Vazão de dados por usuário diminui com aumento do tráfego</a:t>
            </a:r>
          </a:p>
          <a:p>
            <a:r>
              <a:rPr lang="pt-BR" sz="2000" smtClean="0"/>
              <a:t>EDGE (Enhanced Data rates for GSM Evolution)</a:t>
            </a:r>
          </a:p>
          <a:p>
            <a:pPr lvl="1"/>
            <a:r>
              <a:rPr lang="pt-BR" sz="1800" smtClean="0"/>
              <a:t>Mudança no esquema de modulação (8-PSK)</a:t>
            </a:r>
          </a:p>
          <a:p>
            <a:pPr lvl="1"/>
            <a:r>
              <a:rPr lang="pt-BR" sz="1800" smtClean="0"/>
              <a:t>Múltiplos esquema de proteção de codificação  com graus diferentes</a:t>
            </a:r>
          </a:p>
          <a:p>
            <a:pPr lvl="2"/>
            <a:r>
              <a:rPr lang="pt-BR" sz="2000" smtClean="0"/>
              <a:t>Depende das condições do ambiente</a:t>
            </a:r>
          </a:p>
        </p:txBody>
      </p:sp>
      <p:sp>
        <p:nvSpPr>
          <p:cNvPr id="23555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14300" y="122238"/>
            <a:ext cx="7559675" cy="720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mtClean="0"/>
              <a:t>2,5ª. Geração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35052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410149CB-2F8A-4E5D-B34B-4C09A1BEB52D}" type="datetime4">
              <a:rPr lang="pt-BR" sz="1000" b="1">
                <a:solidFill>
                  <a:schemeClr val="bg1">
                    <a:lumMod val="85000"/>
                  </a:schemeClr>
                </a:solidFill>
              </a:rPr>
              <a:pPr algn="ctr">
                <a:defRPr/>
              </a:pPr>
              <a:t>15 de novembro de 2016</a:t>
            </a:fld>
            <a:endParaRPr lang="pt-BR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0" y="6597650"/>
            <a:ext cx="3954463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000">
                <a:solidFill>
                  <a:schemeClr val="bg1">
                    <a:lumMod val="85000"/>
                  </a:schemeClr>
                </a:solidFill>
              </a:rPr>
              <a:t>Tema da Apresentação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8CAC7CA-A778-442D-829C-563C6765A913}" type="slidenum">
              <a:rPr lang="pt-BR" sz="1000">
                <a:solidFill>
                  <a:schemeClr val="bg1">
                    <a:lumMod val="85000"/>
                  </a:schemeClr>
                </a:solidFill>
              </a:rPr>
              <a:pPr algn="r">
                <a:defRPr/>
              </a:pPr>
              <a:t>24</a:t>
            </a:fld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pt-BR" sz="2800" dirty="0" smtClean="0"/>
              <a:t>CDMA2000</a:t>
            </a:r>
          </a:p>
          <a:p>
            <a:pPr lvl="1"/>
            <a:r>
              <a:rPr lang="pt-BR" sz="2400" dirty="0" smtClean="0"/>
              <a:t>Evoluçao do CDMA One</a:t>
            </a:r>
          </a:p>
          <a:p>
            <a:r>
              <a:rPr lang="pt-BR" sz="2800" dirty="0" smtClean="0"/>
              <a:t>W-CDMA (Wideband CDMA) ou UMTS (Universal Mobile Telecommunications System)</a:t>
            </a:r>
          </a:p>
          <a:p>
            <a:pPr lvl="1"/>
            <a:r>
              <a:rPr lang="pt-BR" sz="2400" dirty="0" smtClean="0"/>
              <a:t>Evolução do GSM</a:t>
            </a:r>
          </a:p>
          <a:p>
            <a:pPr lvl="1"/>
            <a:r>
              <a:rPr lang="pt-BR" sz="2400" dirty="0" smtClean="0"/>
              <a:t>Compatível com 2G e 2,5G TDMA</a:t>
            </a:r>
          </a:p>
          <a:p>
            <a:pPr lvl="1"/>
            <a:r>
              <a:rPr lang="pt-BR" sz="2400" dirty="0" smtClean="0"/>
              <a:t>Taxas de 2048Mbps</a:t>
            </a:r>
          </a:p>
          <a:p>
            <a:pPr lvl="1"/>
            <a:r>
              <a:rPr lang="pt-BR" sz="2400" dirty="0" smtClean="0"/>
              <a:t>Permite acesso a aplicações multimídia em tempo real</a:t>
            </a:r>
          </a:p>
          <a:p>
            <a:pPr lvl="1"/>
            <a:r>
              <a:rPr lang="pt-BR" sz="2400" dirty="0" smtClean="0"/>
              <a:t>Largura de banda de 5MHz</a:t>
            </a:r>
          </a:p>
          <a:p>
            <a:r>
              <a:rPr lang="pt-BR" sz="2800" dirty="0" smtClean="0"/>
              <a:t>Organização de padrões da ITU</a:t>
            </a:r>
          </a:p>
          <a:p>
            <a:pPr lvl="1"/>
            <a:r>
              <a:rPr lang="pt-BR" sz="2400" dirty="0" smtClean="0"/>
              <a:t>3GPP e 3GPP2</a:t>
            </a:r>
          </a:p>
        </p:txBody>
      </p:sp>
      <p:sp>
        <p:nvSpPr>
          <p:cNvPr id="24579" name="Title 2"/>
          <p:cNvSpPr>
            <a:spLocks noGrp="1"/>
          </p:cNvSpPr>
          <p:nvPr>
            <p:ph type="title" idx="4294967295"/>
          </p:nvPr>
        </p:nvSpPr>
        <p:spPr bwMode="auto">
          <a:xfrm>
            <a:off x="114300" y="122238"/>
            <a:ext cx="7559675" cy="7207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pt-BR" smtClean="0"/>
              <a:t>3ª. Geração</a:t>
            </a: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35052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fld id="{410149CB-2F8A-4E5D-B34B-4C09A1BEB52D}" type="datetime4">
              <a:rPr lang="pt-BR" sz="1000" b="1">
                <a:solidFill>
                  <a:schemeClr val="bg1">
                    <a:lumMod val="85000"/>
                  </a:schemeClr>
                </a:solidFill>
              </a:rPr>
              <a:pPr algn="ctr">
                <a:defRPr/>
              </a:pPr>
              <a:t>15 de novembro de 2016</a:t>
            </a:fld>
            <a:endParaRPr lang="pt-BR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 bwMode="auto">
          <a:xfrm>
            <a:off x="0" y="6597650"/>
            <a:ext cx="3954463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pt-BR" sz="1000">
                <a:solidFill>
                  <a:schemeClr val="bg1">
                    <a:lumMod val="85000"/>
                  </a:schemeClr>
                </a:solidFill>
              </a:rPr>
              <a:t>Tema da Apresentação</a:t>
            </a:r>
          </a:p>
        </p:txBody>
      </p:sp>
      <p:sp>
        <p:nvSpPr>
          <p:cNvPr id="6" name="Slide Number Placeholder 5"/>
          <p:cNvSpPr txBox="1">
            <a:spLocks noGrp="1"/>
          </p:cNvSpPr>
          <p:nvPr/>
        </p:nvSpPr>
        <p:spPr bwMode="auto">
          <a:xfrm>
            <a:off x="7010400" y="6597650"/>
            <a:ext cx="2133600" cy="2603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B1099AC1-56AA-4DF4-9DD0-C5CCDA694666}" type="slidenum">
              <a:rPr lang="pt-BR" sz="1000">
                <a:solidFill>
                  <a:schemeClr val="bg1">
                    <a:lumMod val="85000"/>
                  </a:schemeClr>
                </a:solidFill>
              </a:rPr>
              <a:pPr algn="r">
                <a:defRPr/>
              </a:pPr>
              <a:t>25</a:t>
            </a:fld>
            <a:endParaRPr lang="pt-BR" sz="1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323528" y="908720"/>
            <a:ext cx="8229600" cy="4525963"/>
          </a:xfrm>
        </p:spPr>
        <p:txBody>
          <a:bodyPr/>
          <a:lstStyle/>
          <a:p>
            <a:r>
              <a:rPr lang="pt-BR" sz="2800" dirty="0" smtClean="0"/>
              <a:t>Long Term Evolution</a:t>
            </a:r>
          </a:p>
          <a:p>
            <a:r>
              <a:rPr lang="pt-BR" sz="2800" dirty="0" smtClean="0"/>
              <a:t>4ª. Geração dos Sistemas Celulares</a:t>
            </a:r>
          </a:p>
          <a:p>
            <a:r>
              <a:rPr lang="pt-BR" sz="2800" dirty="0" smtClean="0"/>
              <a:t>Regulado pela 3GPP</a:t>
            </a:r>
          </a:p>
          <a:p>
            <a:r>
              <a:rPr lang="pt-BR" sz="2800" dirty="0" smtClean="0"/>
              <a:t>Objetivo: </a:t>
            </a:r>
          </a:p>
          <a:p>
            <a:pPr lvl="1"/>
            <a:r>
              <a:rPr lang="pt-BR" sz="2400" dirty="0" smtClean="0"/>
              <a:t>melhorar throughput </a:t>
            </a:r>
          </a:p>
          <a:p>
            <a:pPr lvl="1"/>
            <a:r>
              <a:rPr lang="pt-BR" sz="2400" dirty="0" smtClean="0"/>
              <a:t>reduzir latência</a:t>
            </a:r>
          </a:p>
          <a:p>
            <a:pPr lvl="1"/>
            <a:r>
              <a:rPr lang="pt-BR" sz="2400" dirty="0" smtClean="0"/>
              <a:t>Implementar QoS</a:t>
            </a:r>
          </a:p>
          <a:p>
            <a:r>
              <a:rPr lang="pt-BR" sz="2800" dirty="0" smtClean="0"/>
              <a:t>Utiliza OFDMA e MIMO</a:t>
            </a:r>
          </a:p>
          <a:p>
            <a:r>
              <a:rPr lang="pt-BR" sz="2800" dirty="0" smtClean="0"/>
              <a:t>Downlink 100Mbps e uplink 50Mbps</a:t>
            </a:r>
          </a:p>
          <a:p>
            <a:r>
              <a:rPr lang="pt-BR" sz="2800" dirty="0" smtClean="0"/>
              <a:t>200 usuários por célula</a:t>
            </a:r>
          </a:p>
          <a:p>
            <a:r>
              <a:rPr lang="pt-BR" sz="2800" dirty="0" smtClean="0"/>
              <a:t>Rede totalmente IP (sem comutação de circuitos)</a:t>
            </a:r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LTE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09D646-8E5A-452E-A5EC-18ABA968504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0A732-3A85-438D-B6BF-2A3CCE470AC2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UE – User Equipment</a:t>
            </a:r>
          </a:p>
          <a:p>
            <a:r>
              <a:rPr lang="pt-BR" sz="2000" dirty="0" smtClean="0"/>
              <a:t>E-UTRAN (Evolved Universal Terrestrial Radio Access Network)</a:t>
            </a:r>
          </a:p>
          <a:p>
            <a:pPr lvl="1"/>
            <a:r>
              <a:rPr lang="pt-BR" sz="1800" dirty="0" smtClean="0"/>
              <a:t>Rede mesh de eNodeB (equivale ao velho BSS)</a:t>
            </a:r>
          </a:p>
          <a:p>
            <a:pPr lvl="1"/>
            <a:r>
              <a:rPr lang="pt-BR" sz="1800" dirty="0" smtClean="0"/>
              <a:t>Compressão e criptografia</a:t>
            </a:r>
          </a:p>
          <a:p>
            <a:pPr lvl="1"/>
            <a:r>
              <a:rPr lang="pt-BR" sz="1800" dirty="0" smtClean="0"/>
              <a:t>Gestão de recursos de rádio</a:t>
            </a:r>
          </a:p>
          <a:p>
            <a:pPr lvl="1"/>
            <a:r>
              <a:rPr lang="pt-BR" sz="1800" dirty="0" smtClean="0"/>
              <a:t>Negociação de QoS</a:t>
            </a:r>
          </a:p>
          <a:p>
            <a:pPr lvl="1"/>
            <a:r>
              <a:rPr lang="pt-BR" sz="1800" dirty="0" smtClean="0"/>
              <a:t>Controle de admissão</a:t>
            </a:r>
          </a:p>
          <a:p>
            <a:r>
              <a:rPr lang="pt-BR" sz="2000" dirty="0" smtClean="0"/>
              <a:t>EPC (Evolved Packet Core)</a:t>
            </a:r>
          </a:p>
          <a:p>
            <a:pPr lvl="1"/>
            <a:r>
              <a:rPr lang="pt-BR" sz="1800" dirty="0" smtClean="0"/>
              <a:t>MME (Mobility Management Entity) - gerenciamento de mobilidade e autorização de serviços</a:t>
            </a:r>
            <a:endParaRPr lang="pt-BR" sz="1600" dirty="0" smtClean="0"/>
          </a:p>
          <a:p>
            <a:pPr lvl="1"/>
            <a:r>
              <a:rPr lang="pt-BR" sz="1800" dirty="0" smtClean="0"/>
              <a:t>S-GW (Serving Gateway) - interface para redes 2G, 3G</a:t>
            </a:r>
          </a:p>
          <a:p>
            <a:pPr lvl="1"/>
            <a:r>
              <a:rPr lang="en-US" sz="1800" dirty="0" smtClean="0"/>
              <a:t>P-GW (Packet Data Network Gateway) - </a:t>
            </a:r>
            <a:r>
              <a:rPr lang="pt-BR" sz="1800" dirty="0" smtClean="0"/>
              <a:t>interface para outras redes de pacotes</a:t>
            </a:r>
            <a:endParaRPr lang="en-US" sz="1800" dirty="0" smtClean="0"/>
          </a:p>
          <a:p>
            <a:pPr lvl="1"/>
            <a:r>
              <a:rPr lang="en-US" sz="1800" dirty="0" smtClean="0"/>
              <a:t>PCRF (Policy and Charging Resource Function) -  provimento de banda para QoS</a:t>
            </a:r>
          </a:p>
          <a:p>
            <a:pPr lvl="1"/>
            <a:r>
              <a:rPr lang="pt-BR" sz="1800" dirty="0" smtClean="0"/>
              <a:t>HSS (Home Subscriber Server) – equivale ao HLR, AuC e EIR </a:t>
            </a:r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LTE - Arquitetura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09D646-8E5A-452E-A5EC-18ABA968504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9F80B-5C9C-477B-AEDC-6B90E6F8EF83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mtClean="0"/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LTE - Arquitetura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09D646-8E5A-452E-A5EC-18ABA968504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14D4B-8426-41BF-94E1-096C78CC3874}" type="slidenum">
              <a:rPr lang="pt-BR" smtClean="0"/>
              <a:pPr>
                <a:defRPr/>
              </a:pPr>
              <a:t>28</a:t>
            </a:fld>
            <a:endParaRPr lang="pt-BR" dirty="0"/>
          </a:p>
        </p:txBody>
      </p:sp>
      <p:pic>
        <p:nvPicPr>
          <p:cNvPr id="12295" name="Picture 2" descr="http://www.teleco.com.br/imagens/tutoriais/tutorialintlte_figura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225" y="1338263"/>
            <a:ext cx="4217988" cy="519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Wifi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 espectro eletromagnético</a:t>
            </a:r>
          </a:p>
          <a:p>
            <a:r>
              <a:rPr lang="pt-BR" sz="2400" dirty="0" smtClean="0"/>
              <a:t>30MHz – 1GHz</a:t>
            </a:r>
          </a:p>
          <a:p>
            <a:pPr lvl="1"/>
            <a:r>
              <a:rPr lang="pt-BR" sz="2000" dirty="0" smtClean="0"/>
              <a:t>Rádio broadcast</a:t>
            </a:r>
          </a:p>
          <a:p>
            <a:pPr lvl="1"/>
            <a:r>
              <a:rPr lang="pt-BR" sz="2000" dirty="0" smtClean="0"/>
              <a:t>Ominidirecional</a:t>
            </a:r>
          </a:p>
          <a:p>
            <a:r>
              <a:rPr lang="pt-BR" sz="2400" dirty="0" smtClean="0"/>
              <a:t>2GHz-40GHz</a:t>
            </a:r>
          </a:p>
          <a:p>
            <a:pPr lvl="1"/>
            <a:r>
              <a:rPr lang="pt-BR" sz="2000" dirty="0" smtClean="0"/>
              <a:t>Microondas </a:t>
            </a:r>
          </a:p>
          <a:p>
            <a:pPr lvl="1"/>
            <a:r>
              <a:rPr lang="pt-BR" sz="2000" dirty="0" smtClean="0"/>
              <a:t>Direcional</a:t>
            </a:r>
          </a:p>
          <a:p>
            <a:pPr lvl="1"/>
            <a:r>
              <a:rPr lang="pt-BR" sz="2000" dirty="0" smtClean="0"/>
              <a:t>Ponto a ponto</a:t>
            </a:r>
          </a:p>
          <a:p>
            <a:pPr lvl="1"/>
            <a:r>
              <a:rPr lang="pt-BR" sz="2000" dirty="0" smtClean="0"/>
              <a:t>Ex: satélite</a:t>
            </a:r>
          </a:p>
          <a:p>
            <a:r>
              <a:rPr lang="pt-BR" sz="2400" dirty="0" smtClean="0"/>
              <a:t>0,3THz -200THz</a:t>
            </a:r>
          </a:p>
          <a:p>
            <a:pPr lvl="1"/>
            <a:r>
              <a:rPr lang="pt-BR" sz="2000" dirty="0" smtClean="0"/>
              <a:t>Infravermelho</a:t>
            </a:r>
          </a:p>
          <a:p>
            <a:pPr lvl="1"/>
            <a:r>
              <a:rPr lang="pt-BR" sz="2000" dirty="0" smtClean="0"/>
              <a:t>Ponto a ponto ou multiponto</a:t>
            </a:r>
          </a:p>
        </p:txBody>
      </p:sp>
      <p:sp>
        <p:nvSpPr>
          <p:cNvPr id="15363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Ondas Eletromagnéticas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151203-A14A-4667-8DA5-055679D3A7CF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3E23B-66C8-4213-9C8F-6C6CBF5E72B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506788" y="1992313"/>
            <a:ext cx="5437187" cy="2743200"/>
            <a:chOff x="431" y="1525"/>
            <a:chExt cx="4398" cy="2746"/>
          </a:xfrm>
        </p:grpSpPr>
        <p:sp>
          <p:nvSpPr>
            <p:cNvPr id="15368" name="AutoShape 6"/>
            <p:cNvSpPr>
              <a:spLocks/>
            </p:cNvSpPr>
            <p:nvPr/>
          </p:nvSpPr>
          <p:spPr bwMode="auto">
            <a:xfrm rot="5400000">
              <a:off x="2858" y="1365"/>
              <a:ext cx="272" cy="953"/>
            </a:xfrm>
            <a:prstGeom prst="leftBrace">
              <a:avLst>
                <a:gd name="adj1" fmla="val 2919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5369" name="Picture 5" descr="espectro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1" y="1887"/>
              <a:ext cx="4398" cy="2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0" name="Text Box 8"/>
            <p:cNvSpPr txBox="1">
              <a:spLocks noChangeArrowheads="1"/>
            </p:cNvSpPr>
            <p:nvPr/>
          </p:nvSpPr>
          <p:spPr bwMode="auto">
            <a:xfrm>
              <a:off x="2835" y="1525"/>
              <a:ext cx="363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/>
                <a:t>Luz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 bwMode="auto">
          <a:xfrm>
            <a:off x="0" y="179388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WLANs - Arquiteturas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4873625"/>
          </a:xfrm>
        </p:spPr>
        <p:txBody>
          <a:bodyPr/>
          <a:lstStyle/>
          <a:p>
            <a:r>
              <a:rPr lang="pt-BR" dirty="0" smtClean="0"/>
              <a:t>Infrastructure BSS (Basic service set)</a:t>
            </a:r>
          </a:p>
          <a:p>
            <a:pPr lvl="1"/>
            <a:r>
              <a:rPr lang="pt-BR" dirty="0" smtClean="0"/>
              <a:t>Uma ou mais estações sem fio</a:t>
            </a:r>
          </a:p>
          <a:p>
            <a:pPr lvl="1"/>
            <a:r>
              <a:rPr lang="pt-BR" dirty="0" smtClean="0"/>
              <a:t>Ponto de acesso (AP)</a:t>
            </a:r>
          </a:p>
          <a:p>
            <a:pPr lvl="2"/>
            <a:r>
              <a:rPr lang="pt-BR" sz="2000" dirty="0" smtClean="0"/>
              <a:t>Vários Aps podem se associar formando um sistema de distribuição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85750" y="3567113"/>
            <a:ext cx="4357688" cy="3290887"/>
            <a:chOff x="864" y="768"/>
            <a:chExt cx="4512" cy="2928"/>
          </a:xfrm>
        </p:grpSpPr>
        <p:sp>
          <p:nvSpPr>
            <p:cNvPr id="12307" name="Oval 4"/>
            <p:cNvSpPr>
              <a:spLocks noChangeArrowheads="1"/>
            </p:cNvSpPr>
            <p:nvPr/>
          </p:nvSpPr>
          <p:spPr bwMode="auto">
            <a:xfrm>
              <a:off x="864" y="1440"/>
              <a:ext cx="2496" cy="22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2308" name="Picture 19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2208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9" name="Picture 20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989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10" name="Picture 21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2701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11" name="Oval 22"/>
            <p:cNvSpPr>
              <a:spLocks noChangeArrowheads="1"/>
            </p:cNvSpPr>
            <p:nvPr/>
          </p:nvSpPr>
          <p:spPr bwMode="auto">
            <a:xfrm>
              <a:off x="1920" y="1872"/>
              <a:ext cx="576" cy="52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AP</a:t>
              </a:r>
            </a:p>
          </p:txBody>
        </p:sp>
        <p:sp>
          <p:nvSpPr>
            <p:cNvPr id="12312" name="AutoShape 23"/>
            <p:cNvSpPr>
              <a:spLocks noChangeArrowheads="1"/>
            </p:cNvSpPr>
            <p:nvPr/>
          </p:nvSpPr>
          <p:spPr bwMode="auto">
            <a:xfrm>
              <a:off x="2880" y="768"/>
              <a:ext cx="2496" cy="1056"/>
            </a:xfrm>
            <a:prstGeom prst="cloudCallout">
              <a:avLst>
                <a:gd name="adj1" fmla="val -27083"/>
                <a:gd name="adj2" fmla="val 419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Wired Backbone</a:t>
              </a:r>
            </a:p>
          </p:txBody>
        </p:sp>
        <p:sp>
          <p:nvSpPr>
            <p:cNvPr id="12313" name="Line 24"/>
            <p:cNvSpPr>
              <a:spLocks noChangeShapeType="1"/>
            </p:cNvSpPr>
            <p:nvPr/>
          </p:nvSpPr>
          <p:spPr bwMode="auto">
            <a:xfrm flipV="1">
              <a:off x="2400" y="158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714750" y="4000500"/>
            <a:ext cx="5429250" cy="2657475"/>
            <a:chOff x="336" y="864"/>
            <a:chExt cx="5040" cy="3312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336" y="2112"/>
              <a:ext cx="2208" cy="20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2295" name="Picture 7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" y="2688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6" name="Picture 8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" y="3469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7" name="Picture 9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02" y="3181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98" name="Oval 10"/>
            <p:cNvSpPr>
              <a:spLocks noChangeArrowheads="1"/>
            </p:cNvSpPr>
            <p:nvPr/>
          </p:nvSpPr>
          <p:spPr bwMode="auto">
            <a:xfrm>
              <a:off x="1248" y="2352"/>
              <a:ext cx="576" cy="52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AP</a:t>
              </a:r>
            </a:p>
          </p:txBody>
        </p:sp>
        <p:sp>
          <p:nvSpPr>
            <p:cNvPr id="12299" name="AutoShape 11"/>
            <p:cNvSpPr>
              <a:spLocks noChangeArrowheads="1"/>
            </p:cNvSpPr>
            <p:nvPr/>
          </p:nvSpPr>
          <p:spPr bwMode="auto">
            <a:xfrm>
              <a:off x="1728" y="864"/>
              <a:ext cx="2496" cy="1056"/>
            </a:xfrm>
            <a:prstGeom prst="cloudCallout">
              <a:avLst>
                <a:gd name="adj1" fmla="val -27083"/>
                <a:gd name="adj2" fmla="val 419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Wired Backbone</a:t>
              </a:r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V="1">
              <a:off x="1728" y="1920"/>
              <a:ext cx="48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3168" y="2016"/>
              <a:ext cx="2208" cy="20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2302" name="Picture 14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822" y="3373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3" name="Picture 15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34" y="3085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304" name="Oval 16"/>
            <p:cNvSpPr>
              <a:spLocks noChangeArrowheads="1"/>
            </p:cNvSpPr>
            <p:nvPr/>
          </p:nvSpPr>
          <p:spPr bwMode="auto">
            <a:xfrm>
              <a:off x="4080" y="2256"/>
              <a:ext cx="576" cy="52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AP</a:t>
              </a: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 flipH="1" flipV="1">
              <a:off x="3600" y="1776"/>
              <a:ext cx="576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2306" name="Picture 18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90" y="2688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 bwMode="auto">
          <a:xfrm>
            <a:off x="169863" y="233363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WLANs - Arquiteturas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291679"/>
            <a:ext cx="7467600" cy="4873625"/>
          </a:xfrm>
        </p:spPr>
        <p:txBody>
          <a:bodyPr/>
          <a:lstStyle/>
          <a:p>
            <a:r>
              <a:rPr lang="en-US" sz="2800" dirty="0" smtClean="0"/>
              <a:t>IBSS (Independent Basic Service Set)</a:t>
            </a:r>
          </a:p>
          <a:p>
            <a:pPr lvl="1"/>
            <a:r>
              <a:rPr lang="pt-BR" sz="2400" dirty="0" smtClean="0"/>
              <a:t>Redes Ad hoc</a:t>
            </a:r>
          </a:p>
          <a:p>
            <a:pPr lvl="1"/>
            <a:r>
              <a:rPr lang="pt-BR" sz="2400" dirty="0" smtClean="0"/>
              <a:t>Rede sem controle central e sem conexões externas</a:t>
            </a:r>
          </a:p>
          <a:p>
            <a:pPr lvl="1"/>
            <a:r>
              <a:rPr lang="pt-BR" sz="2400" dirty="0" smtClean="0"/>
              <a:t>Não dispõem de infra-estrutura prévia </a:t>
            </a:r>
          </a:p>
          <a:p>
            <a:endParaRPr lang="pt-BR" dirty="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643063" y="3162300"/>
            <a:ext cx="4105275" cy="3624263"/>
            <a:chOff x="864" y="768"/>
            <a:chExt cx="3744" cy="3072"/>
          </a:xfrm>
        </p:grpSpPr>
        <p:sp>
          <p:nvSpPr>
            <p:cNvPr id="13317" name="Oval 11"/>
            <p:cNvSpPr>
              <a:spLocks noChangeArrowheads="1"/>
            </p:cNvSpPr>
            <p:nvPr/>
          </p:nvSpPr>
          <p:spPr bwMode="auto">
            <a:xfrm>
              <a:off x="864" y="768"/>
              <a:ext cx="3744" cy="30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pic>
          <p:nvPicPr>
            <p:cNvPr id="13318" name="Picture 12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6" y="2160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19" name="Picture 13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56" y="1056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0" name="Picture 14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6" y="3120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1" name="Picture 15" descr="NA00238_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78" y="1584"/>
              <a:ext cx="450" cy="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322" name="Text Box 16"/>
            <p:cNvSpPr txBox="1">
              <a:spLocks noChangeArrowheads="1"/>
            </p:cNvSpPr>
            <p:nvPr/>
          </p:nvSpPr>
          <p:spPr bwMode="auto">
            <a:xfrm>
              <a:off x="1296" y="259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</a:t>
              </a:r>
            </a:p>
          </p:txBody>
        </p:sp>
        <p:sp>
          <p:nvSpPr>
            <p:cNvPr id="13323" name="Text Box 17"/>
            <p:cNvSpPr txBox="1">
              <a:spLocks noChangeArrowheads="1"/>
            </p:cNvSpPr>
            <p:nvPr/>
          </p:nvSpPr>
          <p:spPr bwMode="auto">
            <a:xfrm>
              <a:off x="3936" y="187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</a:t>
              </a:r>
            </a:p>
          </p:txBody>
        </p:sp>
        <p:sp>
          <p:nvSpPr>
            <p:cNvPr id="13324" name="Text Box 18"/>
            <p:cNvSpPr txBox="1">
              <a:spLocks noChangeArrowheads="1"/>
            </p:cNvSpPr>
            <p:nvPr/>
          </p:nvSpPr>
          <p:spPr bwMode="auto">
            <a:xfrm>
              <a:off x="3216" y="3225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</a:t>
              </a:r>
            </a:p>
          </p:txBody>
        </p:sp>
        <p:sp>
          <p:nvSpPr>
            <p:cNvPr id="13325" name="Text Box 19"/>
            <p:cNvSpPr txBox="1">
              <a:spLocks noChangeArrowheads="1"/>
            </p:cNvSpPr>
            <p:nvPr/>
          </p:nvSpPr>
          <p:spPr bwMode="auto">
            <a:xfrm>
              <a:off x="2352" y="148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STA</a:t>
              </a:r>
            </a:p>
          </p:txBody>
        </p:sp>
        <p:sp>
          <p:nvSpPr>
            <p:cNvPr id="13326" name="AutoShape 20"/>
            <p:cNvSpPr>
              <a:spLocks noChangeArrowheads="1"/>
            </p:cNvSpPr>
            <p:nvPr/>
          </p:nvSpPr>
          <p:spPr bwMode="auto">
            <a:xfrm rot="-842174">
              <a:off x="1968" y="2736"/>
              <a:ext cx="336" cy="336"/>
            </a:xfrm>
            <a:prstGeom prst="lightningBol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7" name="AutoShape 21"/>
            <p:cNvSpPr>
              <a:spLocks noChangeArrowheads="1"/>
            </p:cNvSpPr>
            <p:nvPr/>
          </p:nvSpPr>
          <p:spPr bwMode="auto">
            <a:xfrm rot="5400000">
              <a:off x="1680" y="1584"/>
              <a:ext cx="336" cy="336"/>
            </a:xfrm>
            <a:prstGeom prst="lightningBol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8" name="AutoShape 22"/>
            <p:cNvSpPr>
              <a:spLocks noChangeArrowheads="1"/>
            </p:cNvSpPr>
            <p:nvPr/>
          </p:nvSpPr>
          <p:spPr bwMode="auto">
            <a:xfrm rot="5095113">
              <a:off x="3360" y="2496"/>
              <a:ext cx="336" cy="336"/>
            </a:xfrm>
            <a:prstGeom prst="lightningBol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3329" name="AutoShape 23"/>
            <p:cNvSpPr>
              <a:spLocks noChangeArrowheads="1"/>
            </p:cNvSpPr>
            <p:nvPr/>
          </p:nvSpPr>
          <p:spPr bwMode="auto">
            <a:xfrm rot="-842174">
              <a:off x="3024" y="1248"/>
              <a:ext cx="336" cy="336"/>
            </a:xfrm>
            <a:prstGeom prst="lightningBol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169863" y="0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A Família IEEE 802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7150"/>
            <a:ext cx="7467600" cy="4873625"/>
          </a:xfrm>
        </p:spPr>
        <p:txBody>
          <a:bodyPr/>
          <a:lstStyle/>
          <a:p>
            <a:r>
              <a:rPr lang="pt-BR" sz="2400" dirty="0" smtClean="0"/>
              <a:t>Série de especificações para redes locais</a:t>
            </a:r>
          </a:p>
          <a:p>
            <a:r>
              <a:rPr lang="pt-BR" sz="2400" dirty="0" smtClean="0"/>
              <a:t>Focadas na camada Física e Enlace</a:t>
            </a:r>
          </a:p>
          <a:p>
            <a:r>
              <a:rPr lang="pt-BR" sz="2400" dirty="0" smtClean="0"/>
              <a:t>Outro número é adicionado para especificações individuais</a:t>
            </a:r>
          </a:p>
          <a:p>
            <a:pPr lvl="1"/>
            <a:r>
              <a:rPr lang="pt-BR" sz="2000" dirty="0" smtClean="0"/>
              <a:t>802.1 – Gerenciamento de LANs</a:t>
            </a:r>
          </a:p>
          <a:p>
            <a:pPr lvl="2"/>
            <a:r>
              <a:rPr lang="pt-BR" sz="1600" dirty="0" smtClean="0"/>
              <a:t>802.1d – bridging</a:t>
            </a:r>
          </a:p>
          <a:p>
            <a:pPr lvl="2"/>
            <a:r>
              <a:rPr lang="pt-BR" sz="1600" dirty="0" smtClean="0"/>
              <a:t>801.1q – VLANs</a:t>
            </a:r>
          </a:p>
          <a:p>
            <a:pPr lvl="1"/>
            <a:r>
              <a:rPr lang="pt-BR" sz="2000" dirty="0" smtClean="0"/>
              <a:t>802.2 – LLC (controle de enlace lógico)</a:t>
            </a:r>
          </a:p>
          <a:p>
            <a:pPr lvl="1"/>
            <a:r>
              <a:rPr lang="pt-BR" sz="2000" dirty="0" smtClean="0"/>
              <a:t>802.3 – CSMA/CD</a:t>
            </a:r>
          </a:p>
          <a:p>
            <a:pPr lvl="1"/>
            <a:r>
              <a:rPr lang="pt-BR" sz="2000" dirty="0" smtClean="0"/>
              <a:t>802.5 – Token Ring</a:t>
            </a:r>
          </a:p>
          <a:p>
            <a:pPr lvl="1"/>
            <a:r>
              <a:rPr lang="pt-BR" sz="2000" dirty="0" smtClean="0"/>
              <a:t>802.11 – WLANs</a:t>
            </a:r>
          </a:p>
          <a:p>
            <a:pPr lvl="1"/>
            <a:r>
              <a:rPr lang="pt-BR" sz="2000" dirty="0" smtClean="0"/>
              <a:t>802.15 – WPANs</a:t>
            </a:r>
          </a:p>
          <a:p>
            <a:pPr lvl="1"/>
            <a:r>
              <a:rPr lang="pt-BR" sz="2000" dirty="0" smtClean="0"/>
              <a:t>802.16 - WMANs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99AE70-4238-4A7E-A01E-5C38479B2A49}" type="datetime1">
              <a:rPr lang="pt-BR" smtClean="0"/>
              <a:pPr/>
              <a:t>15/11/2016</a:t>
            </a:fld>
            <a:endParaRPr lang="pt-BR" smtClean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E8B017-7C99-422E-9C34-BBF4532940F6}" type="slidenum">
              <a:rPr lang="pt-BR" smtClean="0"/>
              <a:pPr/>
              <a:t>32</a:t>
            </a:fld>
            <a:endParaRPr lang="pt-BR" smtClean="0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Padrão 802.11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7467600" cy="4873625"/>
          </a:xfrm>
        </p:spPr>
        <p:txBody>
          <a:bodyPr/>
          <a:lstStyle/>
          <a:p>
            <a:r>
              <a:rPr lang="pt-BR" sz="2800" dirty="0" smtClean="0"/>
              <a:t>Padrão 802.11 de 1997 </a:t>
            </a:r>
          </a:p>
          <a:p>
            <a:pPr lvl="1"/>
            <a:r>
              <a:rPr lang="pt-BR" sz="2400" dirty="0" smtClean="0"/>
              <a:t>previa taxas de Tx  de 1-2Mbps</a:t>
            </a:r>
          </a:p>
          <a:p>
            <a:pPr lvl="1"/>
            <a:r>
              <a:rPr lang="pt-BR" sz="2400" dirty="0" smtClean="0"/>
              <a:t>Transmissão via infravermelho e radiofrequência</a:t>
            </a:r>
          </a:p>
          <a:p>
            <a:pPr lvl="1"/>
            <a:r>
              <a:rPr lang="pt-BR" sz="2400" dirty="0" smtClean="0"/>
              <a:t>Faixa: 2.4GHz</a:t>
            </a:r>
          </a:p>
          <a:p>
            <a:pPr lvl="1"/>
            <a:r>
              <a:rPr lang="pt-BR" sz="2400" dirty="0" smtClean="0"/>
              <a:t>Deifiniu o acesso CSMA/CA</a:t>
            </a:r>
          </a:p>
          <a:p>
            <a:r>
              <a:rPr lang="pt-BR" sz="2800" dirty="0" smtClean="0"/>
              <a:t>802.11b (1999)</a:t>
            </a:r>
          </a:p>
          <a:p>
            <a:pPr lvl="1"/>
            <a:r>
              <a:rPr lang="pt-BR" sz="2400" dirty="0" smtClean="0"/>
              <a:t>Primeiro a ser usado em larga escala</a:t>
            </a:r>
          </a:p>
          <a:p>
            <a:pPr lvl="1"/>
            <a:r>
              <a:rPr lang="pt-BR" sz="2400" dirty="0" smtClean="0"/>
              <a:t>Faixa: 2.4 GHz</a:t>
            </a:r>
          </a:p>
          <a:p>
            <a:pPr lvl="1"/>
            <a:r>
              <a:rPr lang="pt-BR" sz="2400" dirty="0" smtClean="0"/>
              <a:t>11Mbps</a:t>
            </a:r>
          </a:p>
          <a:p>
            <a:pPr lvl="2"/>
            <a:r>
              <a:rPr lang="pt-BR" sz="2000" dirty="0" smtClean="0"/>
              <a:t>Largura de banda do cnal é 22MHz e espaçamento 5MHz</a:t>
            </a:r>
          </a:p>
          <a:p>
            <a:pPr lvl="1"/>
            <a:r>
              <a:rPr lang="pt-BR" sz="2400" dirty="0" smtClean="0"/>
              <a:t>Modulação: </a:t>
            </a:r>
            <a:r>
              <a:rPr lang="pt-BR" sz="2400" dirty="0" smtClean="0"/>
              <a:t>DSSS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Padrão 802.11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836712"/>
            <a:ext cx="7467600" cy="4873625"/>
          </a:xfrm>
        </p:spPr>
        <p:txBody>
          <a:bodyPr/>
          <a:lstStyle/>
          <a:p>
            <a:r>
              <a:rPr lang="pt-BR" sz="2800" dirty="0" smtClean="0"/>
              <a:t>802.11a</a:t>
            </a:r>
          </a:p>
          <a:p>
            <a:pPr lvl="1"/>
            <a:r>
              <a:rPr lang="pt-BR" sz="2400" dirty="0" smtClean="0"/>
              <a:t>Desenvolvido antes do 802.11b mas finalizado depois</a:t>
            </a:r>
          </a:p>
          <a:p>
            <a:pPr lvl="1"/>
            <a:r>
              <a:rPr lang="pt-BR" sz="2400" dirty="0" smtClean="0"/>
              <a:t>Faixa: 5GHz</a:t>
            </a:r>
          </a:p>
          <a:p>
            <a:pPr lvl="2"/>
            <a:r>
              <a:rPr lang="pt-BR" sz="1800" dirty="0" smtClean="0"/>
              <a:t>12 canais não sobrepostos (8 indoor, 4 outdoor)</a:t>
            </a:r>
          </a:p>
          <a:p>
            <a:pPr lvl="2"/>
            <a:r>
              <a:rPr lang="pt-BR" sz="1800" dirty="0" smtClean="0"/>
              <a:t>Portadoras com 16,6MHz de largura com espaçamento de 20MHz</a:t>
            </a:r>
          </a:p>
          <a:p>
            <a:pPr lvl="1"/>
            <a:r>
              <a:rPr lang="pt-BR" sz="2400" dirty="0" smtClean="0"/>
              <a:t>54Mbps, porém à distâncias menores</a:t>
            </a:r>
          </a:p>
          <a:p>
            <a:pPr lvl="1"/>
            <a:r>
              <a:rPr lang="pt-BR" sz="2400" dirty="0" smtClean="0"/>
              <a:t>Modulação (FHSS e posteriormente OFDM)</a:t>
            </a:r>
          </a:p>
          <a:p>
            <a:r>
              <a:rPr lang="pt-BR" sz="2800" dirty="0" smtClean="0"/>
              <a:t>802.11g</a:t>
            </a:r>
          </a:p>
          <a:p>
            <a:pPr lvl="1"/>
            <a:r>
              <a:rPr lang="pt-BR" sz="2400" dirty="0" smtClean="0"/>
              <a:t>Faixa: 2.4 GHz</a:t>
            </a:r>
          </a:p>
          <a:p>
            <a:pPr lvl="1"/>
            <a:r>
              <a:rPr lang="pt-BR" sz="2400" dirty="0" smtClean="0"/>
              <a:t>54Mbps</a:t>
            </a:r>
          </a:p>
          <a:p>
            <a:pPr lvl="2"/>
            <a:r>
              <a:rPr lang="pt-BR" sz="1800" dirty="0" smtClean="0"/>
              <a:t>Mesmos canais do b</a:t>
            </a:r>
          </a:p>
          <a:p>
            <a:pPr lvl="1"/>
            <a:r>
              <a:rPr lang="pt-BR" sz="2400" dirty="0" smtClean="0"/>
              <a:t>Modulação: </a:t>
            </a:r>
            <a:r>
              <a:rPr lang="pt-BR" sz="2400" dirty="0" smtClean="0"/>
              <a:t>OFDM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Padrão 802.11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802.11n: </a:t>
            </a:r>
          </a:p>
          <a:p>
            <a:pPr lvl="1"/>
            <a:r>
              <a:rPr lang="pt-BR" dirty="0" smtClean="0"/>
              <a:t>múltiplas antenas </a:t>
            </a:r>
          </a:p>
          <a:p>
            <a:pPr lvl="1"/>
            <a:r>
              <a:rPr lang="pt-BR" dirty="0" smtClean="0"/>
              <a:t>intervalo </a:t>
            </a:r>
            <a:r>
              <a:rPr lang="pt-BR" dirty="0" smtClean="0"/>
              <a:t>2,4-5 GHz </a:t>
            </a:r>
          </a:p>
          <a:p>
            <a:pPr lvl="1"/>
            <a:r>
              <a:rPr lang="pt-BR" dirty="0" smtClean="0"/>
              <a:t>até </a:t>
            </a:r>
            <a:r>
              <a:rPr lang="pt-BR" dirty="0" smtClean="0"/>
              <a:t>200 Mbps </a:t>
            </a:r>
            <a:endParaRPr lang="pt-BR" dirty="0" smtClean="0"/>
          </a:p>
          <a:p>
            <a:r>
              <a:rPr lang="pt-BR" dirty="0" smtClean="0"/>
              <a:t>802.11ac</a:t>
            </a:r>
          </a:p>
          <a:p>
            <a:pPr lvl="1"/>
            <a:r>
              <a:rPr lang="pt-BR" dirty="0" smtClean="0"/>
              <a:t>Evolução do 802.11n</a:t>
            </a:r>
          </a:p>
          <a:p>
            <a:pPr lvl="1"/>
            <a:r>
              <a:rPr lang="pt-BR" dirty="0" smtClean="0"/>
              <a:t>Taxa de </a:t>
            </a:r>
            <a:r>
              <a:rPr lang="pt-BR" dirty="0" smtClean="0"/>
              <a:t>transferência pode ser aumentada para a ordem de gigabytes </a:t>
            </a:r>
            <a:r>
              <a:rPr lang="pt-BR" dirty="0" smtClean="0"/>
              <a:t>por segundo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4873625"/>
          </a:xfrm>
        </p:spPr>
        <p:txBody>
          <a:bodyPr/>
          <a:lstStyle/>
          <a:p>
            <a:r>
              <a:rPr lang="pt-BR" dirty="0" smtClean="0"/>
              <a:t>Conforme aumenta a distância, as placas reduzem a taxa de Tx  para manter a estabilidade (fallback)</a:t>
            </a:r>
          </a:p>
          <a:p>
            <a:r>
              <a:rPr lang="pt-BR" dirty="0" smtClean="0"/>
              <a:t>Para 802.11g</a:t>
            </a:r>
          </a:p>
          <a:p>
            <a:pPr lvl="1"/>
            <a:r>
              <a:rPr lang="pt-BR" dirty="0" smtClean="0"/>
              <a:t>54-&gt;48-&gt;36-&gt;24-&gt;18-&gt;12-&gt;11-&gt;9-&gt;6-&gt;5.5-&gt;2 ou 1</a:t>
            </a:r>
          </a:p>
          <a:p>
            <a:r>
              <a:rPr lang="pt-BR" dirty="0" smtClean="0"/>
              <a:t>Operação Half Duplex</a:t>
            </a:r>
          </a:p>
          <a:p>
            <a:r>
              <a:rPr lang="pt-BR" dirty="0" smtClean="0"/>
              <a:t>Outros padrões</a:t>
            </a:r>
          </a:p>
          <a:p>
            <a:pPr lvl="1"/>
            <a:r>
              <a:rPr lang="pt-BR" dirty="0" smtClean="0"/>
              <a:t>802.11e (QoS)</a:t>
            </a:r>
          </a:p>
          <a:p>
            <a:pPr lvl="1"/>
            <a:r>
              <a:rPr lang="pt-BR" dirty="0" smtClean="0"/>
              <a:t>802.11i(segurança)</a:t>
            </a:r>
          </a:p>
          <a:p>
            <a:pPr lvl="1"/>
            <a:r>
              <a:rPr lang="pt-BR" dirty="0" smtClean="0"/>
              <a:t>802.11n(mimo)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7467600" cy="11430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eaLnBrk="0" hangingPunct="0">
              <a:defRPr/>
            </a:pPr>
            <a:r>
              <a:rPr lang="pt-BR" sz="2800" b="1" dirty="0">
                <a:solidFill>
                  <a:srgbClr val="0066CC"/>
                </a:solidFill>
                <a:latin typeface="+mj-lt"/>
                <a:ea typeface="+mj-ea"/>
                <a:cs typeface="+mj-cs"/>
              </a:rPr>
              <a:t>Padrão 802.11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Padrão 802.11g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pt-BR" smtClean="0"/>
              <a:t>11 canais Banda de 22MHz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50" y="2071688"/>
          <a:ext cx="821537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525"/>
                <a:gridCol w="3435662"/>
                <a:gridCol w="3787184"/>
              </a:tblGrid>
              <a:tr h="322344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Nominal(GHz)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Frequência prática(GHz)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2.412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2.401</a:t>
                      </a:r>
                      <a:r>
                        <a:rPr lang="pt-BR" b="1" baseline="0" dirty="0" smtClean="0"/>
                        <a:t> a </a:t>
                      </a:r>
                      <a:r>
                        <a:rPr lang="pt-BR" b="1" dirty="0" smtClean="0"/>
                        <a:t>2.423</a:t>
                      </a:r>
                      <a:endParaRPr lang="pt-BR" b="1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2.405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2.428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2.411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2.433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2.416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2.438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2.421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2.443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b="1" dirty="0" smtClean="0"/>
                        <a:t>6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2.437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2.426</a:t>
                      </a:r>
                      <a:r>
                        <a:rPr lang="pt-BR" b="1" baseline="0" dirty="0" smtClean="0"/>
                        <a:t> a </a:t>
                      </a:r>
                      <a:r>
                        <a:rPr lang="pt-BR" b="1" dirty="0" smtClean="0"/>
                        <a:t>2.448</a:t>
                      </a:r>
                      <a:endParaRPr lang="pt-BR" b="1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2.442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2.431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2.453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2.447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2.436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2.458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2.452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2.441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2.463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2.457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2.446</a:t>
                      </a:r>
                      <a:r>
                        <a:rPr lang="pt-BR" baseline="0" dirty="0" smtClean="0"/>
                        <a:t> a </a:t>
                      </a:r>
                      <a:r>
                        <a:rPr lang="pt-BR" dirty="0" smtClean="0"/>
                        <a:t>2.468</a:t>
                      </a:r>
                      <a:endParaRPr lang="pt-BR" dirty="0"/>
                    </a:p>
                  </a:txBody>
                  <a:tcPr/>
                </a:tc>
              </a:tr>
              <a:tr h="322344">
                <a:tc>
                  <a:txBody>
                    <a:bodyPr/>
                    <a:lstStyle/>
                    <a:p>
                      <a:r>
                        <a:rPr lang="pt-BR" b="1" dirty="0" smtClean="0"/>
                        <a:t>11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2.462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 smtClean="0"/>
                        <a:t>2.451</a:t>
                      </a:r>
                      <a:r>
                        <a:rPr lang="pt-BR" b="1" baseline="0" dirty="0" smtClean="0"/>
                        <a:t> a </a:t>
                      </a:r>
                      <a:r>
                        <a:rPr lang="pt-BR" b="1" dirty="0" smtClean="0"/>
                        <a:t>2.473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467600" cy="1143000"/>
          </a:xfrm>
          <a:solidFill>
            <a:schemeClr val="bg1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/>
            </a:r>
            <a:br>
              <a:rPr lang="pt-BR" smtClean="0"/>
            </a:br>
            <a:r>
              <a:rPr lang="pt-BR" smtClean="0"/>
              <a:t>Ferramentas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Wavemon (linux)</a:t>
            </a:r>
          </a:p>
          <a:p>
            <a:pPr lvl="1"/>
            <a:r>
              <a:rPr lang="pt-BR" dirty="0" smtClean="0"/>
              <a:t>http://www.raspberrypi-spy.co.uk/2014/10/how-to-use-wavemon-to-monitor-your-wifi-connection/</a:t>
            </a:r>
          </a:p>
          <a:p>
            <a:r>
              <a:rPr lang="pt-BR" dirty="0" smtClean="0"/>
              <a:t>Netstumbler</a:t>
            </a:r>
          </a:p>
          <a:p>
            <a:pPr lvl="1"/>
            <a:r>
              <a:rPr lang="pt-BR" dirty="0" smtClean="0">
                <a:hlinkClick r:id="rId2"/>
              </a:rPr>
              <a:t>http://www.netstumbler.com/downloads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pPr lvl="1"/>
            <a:r>
              <a:rPr lang="pt-BR" dirty="0" smtClean="0"/>
              <a:t>http://www.wi-fiplanet.com/tutorials/article.php/3589131/Introduction-to-NetStumbler.htm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2541641-A917-4C72-8FA0-B7905BA86C9C}" type="datetime1">
              <a:rPr lang="pt-BR" smtClean="0"/>
              <a:pPr/>
              <a:t>15/11/2016</a:t>
            </a:fld>
            <a:endParaRPr lang="pt-BR" smtClean="0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42FB53-6F25-4735-B951-8F3CE2082E24}" type="slidenum">
              <a:rPr lang="pt-BR" smtClean="0"/>
              <a:pPr/>
              <a:t>38</a:t>
            </a:fld>
            <a:endParaRPr lang="pt-BR" smtClean="0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802.11 - Registro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51520" y="422108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i="1" dirty="0" smtClean="0"/>
              <a:t>Varredura passiva:</a:t>
            </a:r>
          </a:p>
          <a:p>
            <a:r>
              <a:rPr lang="pt-BR" sz="2000" dirty="0" smtClean="0"/>
              <a:t>(1) quadros de sinalização enviados</a:t>
            </a:r>
          </a:p>
          <a:p>
            <a:r>
              <a:rPr lang="pt-BR" sz="2000" dirty="0" smtClean="0"/>
              <a:t>dos APs</a:t>
            </a:r>
          </a:p>
          <a:p>
            <a:r>
              <a:rPr lang="pt-BR" sz="2000" dirty="0" smtClean="0"/>
              <a:t>(2) quadro de solicitação de</a:t>
            </a:r>
          </a:p>
          <a:p>
            <a:r>
              <a:rPr lang="pt-BR" sz="2000" dirty="0" smtClean="0"/>
              <a:t>associação enviado: H1 para AP</a:t>
            </a:r>
          </a:p>
          <a:p>
            <a:r>
              <a:rPr lang="pt-BR" sz="2000" dirty="0" smtClean="0"/>
              <a:t>selecionado</a:t>
            </a:r>
          </a:p>
          <a:p>
            <a:r>
              <a:rPr lang="pt-BR" sz="2000" dirty="0" smtClean="0"/>
              <a:t>(3) quadro de resposta de associação</a:t>
            </a:r>
          </a:p>
          <a:p>
            <a:r>
              <a:rPr lang="pt-BR" sz="2000" dirty="0" smtClean="0"/>
              <a:t>enviado: H1 para AP selecionado</a:t>
            </a:r>
            <a:endParaRPr lang="pt-BR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0" y="3717032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i="1" dirty="0" smtClean="0"/>
              <a:t>Varredura ativa:</a:t>
            </a:r>
          </a:p>
          <a:p>
            <a:r>
              <a:rPr lang="pt-BR" sz="2000" dirty="0" smtClean="0"/>
              <a:t>(1) Broadcast de quadro de solicitação</a:t>
            </a:r>
          </a:p>
          <a:p>
            <a:r>
              <a:rPr lang="pt-BR" sz="2000" dirty="0" smtClean="0"/>
              <a:t>de investigação de H1</a:t>
            </a:r>
          </a:p>
          <a:p>
            <a:r>
              <a:rPr lang="pt-BR" sz="2000" dirty="0" smtClean="0"/>
              <a:t>(2) Quadro de resposta de investigações</a:t>
            </a:r>
          </a:p>
          <a:p>
            <a:r>
              <a:rPr lang="pt-BR" sz="2000" dirty="0" smtClean="0"/>
              <a:t>enviado de APs</a:t>
            </a:r>
          </a:p>
          <a:p>
            <a:r>
              <a:rPr lang="pt-BR" sz="2000" dirty="0" smtClean="0"/>
              <a:t>(3) Quadro de resposta de associação</a:t>
            </a:r>
          </a:p>
          <a:p>
            <a:r>
              <a:rPr lang="pt-BR" sz="2000" dirty="0" smtClean="0"/>
              <a:t>enviado: H1 para AP selecionado</a:t>
            </a:r>
          </a:p>
          <a:p>
            <a:r>
              <a:rPr lang="pt-BR" sz="2000" dirty="0" smtClean="0"/>
              <a:t>(4) Quadro de resposta de associação</a:t>
            </a:r>
          </a:p>
          <a:p>
            <a:r>
              <a:rPr lang="pt-BR" sz="2000" dirty="0" smtClean="0"/>
              <a:t>enviado: AP selecionado para H1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89" y="1340768"/>
            <a:ext cx="8919807" cy="227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>
          <a:xfrm>
            <a:off x="457200" y="1266825"/>
            <a:ext cx="5083175" cy="5040313"/>
          </a:xfrm>
        </p:spPr>
        <p:txBody>
          <a:bodyPr/>
          <a:lstStyle/>
          <a:p>
            <a:r>
              <a:rPr lang="pt-BR" sz="2800" dirty="0" smtClean="0"/>
              <a:t>Eficiência maior em frequências mais altas</a:t>
            </a:r>
          </a:p>
          <a:p>
            <a:pPr lvl="1"/>
            <a:r>
              <a:rPr lang="pt-BR" sz="2400" dirty="0" smtClean="0"/>
              <a:t>Feixe mais direcional</a:t>
            </a:r>
          </a:p>
          <a:p>
            <a:pPr lvl="1"/>
            <a:r>
              <a:rPr lang="pt-BR" sz="2400" dirty="0" smtClean="0"/>
              <a:t>Maior atenuação</a:t>
            </a:r>
          </a:p>
          <a:p>
            <a:r>
              <a:rPr lang="pt-BR" sz="2800" dirty="0" smtClean="0"/>
              <a:t>Modos de propagação</a:t>
            </a:r>
          </a:p>
          <a:p>
            <a:pPr lvl="1"/>
            <a:r>
              <a:rPr lang="pt-BR" sz="2400" dirty="0" smtClean="0"/>
              <a:t>Ground wave (Acima do solo)</a:t>
            </a:r>
          </a:p>
          <a:p>
            <a:pPr lvl="2"/>
            <a:r>
              <a:rPr lang="pt-BR" sz="1800" dirty="0" smtClean="0"/>
              <a:t>Onda se espalha na direção do horizonte</a:t>
            </a:r>
          </a:p>
          <a:p>
            <a:pPr lvl="1"/>
            <a:r>
              <a:rPr lang="pt-BR" sz="2400" dirty="0" smtClean="0"/>
              <a:t>Skywave (no céu )</a:t>
            </a:r>
          </a:p>
          <a:p>
            <a:pPr lvl="2"/>
            <a:r>
              <a:rPr lang="pt-BR" sz="1800" dirty="0" smtClean="0"/>
              <a:t>Onda é refletida da ionosfera para a terra</a:t>
            </a:r>
          </a:p>
          <a:p>
            <a:pPr lvl="1"/>
            <a:r>
              <a:rPr lang="pt-BR" sz="2400" dirty="0" smtClean="0"/>
              <a:t>Line of Sight (linha de visada)</a:t>
            </a:r>
          </a:p>
          <a:p>
            <a:pPr lvl="2"/>
            <a:r>
              <a:rPr lang="pt-BR" sz="1800" dirty="0" smtClean="0"/>
              <a:t>Linha reta entre TX e </a:t>
            </a:r>
            <a:r>
              <a:rPr lang="pt-BR" sz="1800" dirty="0" smtClean="0"/>
              <a:t>RX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04A578-959B-4A19-A1AC-B610C082D5B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446AC9-B67D-45EB-A687-5EDBAE863A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3375" y="168275"/>
            <a:ext cx="3321050" cy="624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2"/>
          <p:cNvSpPr txBox="1">
            <a:spLocks/>
          </p:cNvSpPr>
          <p:nvPr/>
        </p:nvSpPr>
        <p:spPr bwMode="auto">
          <a:xfrm>
            <a:off x="114300" y="122238"/>
            <a:ext cx="75596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Propagação de Sinais</a:t>
            </a:r>
            <a:endParaRPr kumimoji="0" lang="pt-B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meio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Relembrando o CSMA/CD</a:t>
            </a:r>
          </a:p>
          <a:p>
            <a:pPr lvl="1"/>
            <a:r>
              <a:rPr lang="pt-BR" dirty="0" smtClean="0"/>
              <a:t>Por que não podemos usá-lo no wifi?</a:t>
            </a:r>
          </a:p>
          <a:p>
            <a:pPr lvl="2"/>
            <a:r>
              <a:rPr lang="pt-BR" dirty="0" smtClean="0"/>
              <a:t>difícil </a:t>
            </a:r>
            <a:r>
              <a:rPr lang="pt-BR" dirty="0" smtClean="0"/>
              <a:t>de receber (sentir colisões) na transmissão devido a </a:t>
            </a:r>
            <a:r>
              <a:rPr lang="pt-BR" dirty="0" smtClean="0"/>
              <a:t>sinais recebidos </a:t>
            </a:r>
            <a:r>
              <a:rPr lang="pt-BR" dirty="0" smtClean="0"/>
              <a:t>fracos (desvanecimento)</a:t>
            </a:r>
          </a:p>
          <a:p>
            <a:pPr lvl="2"/>
            <a:r>
              <a:rPr lang="pt-BR" dirty="0" smtClean="0"/>
              <a:t>não </a:t>
            </a:r>
            <a:r>
              <a:rPr lang="pt-BR" dirty="0" smtClean="0"/>
              <a:t>pode sentir todas as colisões em qualquer caso: </a:t>
            </a:r>
            <a:r>
              <a:rPr lang="pt-BR" dirty="0" smtClean="0"/>
              <a:t>terminal oculto</a:t>
            </a:r>
            <a:r>
              <a:rPr lang="pt-BR" dirty="0" smtClean="0"/>
              <a:t>, desvanecimento</a:t>
            </a:r>
          </a:p>
          <a:p>
            <a:pPr lvl="2"/>
            <a:r>
              <a:rPr lang="pt-BR" dirty="0" smtClean="0"/>
              <a:t>objetivo</a:t>
            </a:r>
            <a:r>
              <a:rPr lang="pt-BR" dirty="0" smtClean="0"/>
              <a:t>: evitar colisões: CSMA/C(ollision)A(voidance)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6131024" cy="4525963"/>
          </a:xfrm>
        </p:spPr>
        <p:txBody>
          <a:bodyPr/>
          <a:lstStyle/>
          <a:p>
            <a:r>
              <a:rPr lang="pt-BR" sz="2800" dirty="0" smtClean="0"/>
              <a:t>remetente 802.11</a:t>
            </a:r>
          </a:p>
          <a:p>
            <a:pPr lvl="1"/>
            <a:r>
              <a:rPr lang="pt-BR" sz="2400" dirty="0" smtClean="0"/>
              <a:t>1) </a:t>
            </a:r>
            <a:r>
              <a:rPr lang="pt-BR" sz="2400" dirty="0" smtClean="0"/>
              <a:t>se sentir canal ocioso para </a:t>
            </a:r>
            <a:r>
              <a:rPr lang="pt-BR" sz="2400" b="1" dirty="0" smtClean="0"/>
              <a:t>DIFS </a:t>
            </a:r>
            <a:r>
              <a:rPr lang="pt-BR" sz="2400" b="1" dirty="0" smtClean="0"/>
              <a:t>então </a:t>
            </a:r>
            <a:r>
              <a:rPr lang="pt-BR" sz="2400" dirty="0" smtClean="0"/>
              <a:t>transmite </a:t>
            </a:r>
            <a:r>
              <a:rPr lang="pt-BR" sz="2400" dirty="0" smtClean="0"/>
              <a:t>quadro inteiro (sem CD)</a:t>
            </a:r>
          </a:p>
          <a:p>
            <a:pPr lvl="1"/>
            <a:r>
              <a:rPr lang="pt-BR" sz="2400" dirty="0" smtClean="0"/>
              <a:t>2) </a:t>
            </a:r>
            <a:r>
              <a:rPr lang="pt-BR" sz="2400" dirty="0" smtClean="0"/>
              <a:t>se sentir canal ocupado </a:t>
            </a:r>
            <a:r>
              <a:rPr lang="pt-BR" sz="2400" dirty="0" smtClean="0"/>
              <a:t>então </a:t>
            </a:r>
          </a:p>
          <a:p>
            <a:pPr lvl="2"/>
            <a:r>
              <a:rPr lang="pt-BR" sz="2000" dirty="0" smtClean="0"/>
              <a:t>inicia </a:t>
            </a:r>
            <a:r>
              <a:rPr lang="pt-BR" sz="2000" dirty="0" smtClean="0"/>
              <a:t>tempo aleatório de </a:t>
            </a:r>
            <a:r>
              <a:rPr lang="pt-BR" sz="2000" dirty="0" smtClean="0"/>
              <a:t>backoff </a:t>
            </a:r>
            <a:endParaRPr lang="pt-BR" sz="2000" dirty="0" smtClean="0"/>
          </a:p>
          <a:p>
            <a:pPr lvl="2"/>
            <a:r>
              <a:rPr lang="pt-BR" sz="2000" dirty="0" smtClean="0"/>
              <a:t>temporizador </a:t>
            </a:r>
            <a:r>
              <a:rPr lang="pt-BR" sz="2000" dirty="0" smtClean="0"/>
              <a:t>conta </a:t>
            </a:r>
            <a:r>
              <a:rPr lang="pt-BR" sz="2000" dirty="0" smtClean="0"/>
              <a:t>regressivamente enquanto </a:t>
            </a:r>
            <a:r>
              <a:rPr lang="pt-BR" sz="2000" dirty="0" smtClean="0"/>
              <a:t>canal está ocioso</a:t>
            </a:r>
          </a:p>
          <a:p>
            <a:pPr lvl="2"/>
            <a:r>
              <a:rPr lang="pt-BR" sz="2000" dirty="0" smtClean="0"/>
              <a:t>transmite </a:t>
            </a:r>
            <a:r>
              <a:rPr lang="pt-BR" sz="2000" dirty="0" smtClean="0"/>
              <a:t>quando temporizador expira</a:t>
            </a:r>
          </a:p>
          <a:p>
            <a:pPr lvl="2"/>
            <a:r>
              <a:rPr lang="pt-BR" sz="2000" dirty="0" smtClean="0"/>
              <a:t>se </a:t>
            </a:r>
            <a:r>
              <a:rPr lang="pt-BR" sz="2000" dirty="0" smtClean="0"/>
              <a:t>não há ACK, aumenta intervalo </a:t>
            </a:r>
            <a:r>
              <a:rPr lang="pt-BR" sz="2000" dirty="0" smtClean="0"/>
              <a:t>de backoff </a:t>
            </a:r>
            <a:r>
              <a:rPr lang="pt-BR" sz="2000" dirty="0" smtClean="0"/>
              <a:t>aleatório, repete 2</a:t>
            </a:r>
          </a:p>
          <a:p>
            <a:r>
              <a:rPr lang="pt-BR" sz="2800" dirty="0" smtClean="0"/>
              <a:t>receptor 802.11</a:t>
            </a:r>
          </a:p>
          <a:p>
            <a:pPr lvl="1"/>
            <a:r>
              <a:rPr lang="pt-BR" sz="2400" dirty="0" smtClean="0"/>
              <a:t>se </a:t>
            </a:r>
            <a:r>
              <a:rPr lang="pt-BR" sz="2400" dirty="0" smtClean="0"/>
              <a:t>quadro recebido OK</a:t>
            </a:r>
          </a:p>
          <a:p>
            <a:pPr lvl="1"/>
            <a:r>
              <a:rPr lang="pt-BR" sz="2400" dirty="0" smtClean="0"/>
              <a:t>retorna ACK após </a:t>
            </a:r>
            <a:r>
              <a:rPr lang="pt-BR" sz="2400" b="1" dirty="0" smtClean="0"/>
              <a:t>SIFS (ACK </a:t>
            </a:r>
            <a:r>
              <a:rPr lang="pt-BR" sz="2400" b="1" dirty="0" smtClean="0"/>
              <a:t>necessário </a:t>
            </a:r>
            <a:r>
              <a:rPr lang="pt-BR" sz="2400" dirty="0" smtClean="0"/>
              <a:t>devido </a:t>
            </a:r>
            <a:r>
              <a:rPr lang="pt-BR" sz="2400" dirty="0" smtClean="0"/>
              <a:t>ao problema de terminal oculto)</a:t>
            </a:r>
            <a:endParaRPr lang="pt-BR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5100" y="2132856"/>
            <a:ext cx="262890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 do terminal escondido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58884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remetente “</a:t>
            </a:r>
            <a:r>
              <a:rPr lang="pt-BR" sz="2800" dirty="0" smtClean="0"/>
              <a:t>reserva” </a:t>
            </a:r>
            <a:r>
              <a:rPr lang="pt-BR" sz="2800" dirty="0" smtClean="0"/>
              <a:t>canal </a:t>
            </a:r>
            <a:endParaRPr lang="pt-BR" sz="2800" dirty="0" smtClean="0"/>
          </a:p>
          <a:p>
            <a:pPr lvl="1"/>
            <a:r>
              <a:rPr lang="pt-BR" sz="2400" dirty="0" smtClean="0"/>
              <a:t>em </a:t>
            </a:r>
            <a:r>
              <a:rPr lang="pt-BR" sz="2400" dirty="0" smtClean="0"/>
              <a:t>vez de </a:t>
            </a:r>
            <a:r>
              <a:rPr lang="pt-BR" sz="2400" dirty="0" smtClean="0"/>
              <a:t>acesso aleatório </a:t>
            </a:r>
            <a:r>
              <a:rPr lang="pt-BR" sz="2400" dirty="0" smtClean="0"/>
              <a:t>aos quadros de </a:t>
            </a:r>
            <a:r>
              <a:rPr lang="pt-BR" sz="2400" dirty="0" smtClean="0"/>
              <a:t>dados</a:t>
            </a:r>
          </a:p>
          <a:p>
            <a:pPr lvl="1"/>
            <a:r>
              <a:rPr lang="pt-BR" sz="2400" dirty="0" smtClean="0"/>
              <a:t>evitar </a:t>
            </a:r>
            <a:r>
              <a:rPr lang="pt-BR" sz="2400" dirty="0" smtClean="0"/>
              <a:t>colisões de quadros </a:t>
            </a:r>
            <a:r>
              <a:rPr lang="pt-BR" sz="2400" dirty="0" smtClean="0"/>
              <a:t>de dados longos</a:t>
            </a:r>
          </a:p>
          <a:p>
            <a:r>
              <a:rPr lang="pt-BR" sz="2800" dirty="0" smtClean="0"/>
              <a:t>remetente primeiro transmite pequenos pacotes </a:t>
            </a:r>
            <a:r>
              <a:rPr lang="pt-BR" sz="2800" dirty="0" smtClean="0"/>
              <a:t>request-to-send </a:t>
            </a:r>
            <a:r>
              <a:rPr lang="pt-BR" sz="2800" dirty="0" smtClean="0"/>
              <a:t>(RTS) à BS usando </a:t>
            </a:r>
            <a:r>
              <a:rPr lang="pt-BR" sz="2800" dirty="0" smtClean="0"/>
              <a:t>CSMA</a:t>
            </a:r>
          </a:p>
          <a:p>
            <a:pPr lvl="1"/>
            <a:r>
              <a:rPr lang="pt-BR" sz="2400" dirty="0" smtClean="0"/>
              <a:t>RTSs </a:t>
            </a:r>
            <a:r>
              <a:rPr lang="pt-BR" sz="2400" dirty="0" smtClean="0"/>
              <a:t>ainda podem colidir uns com os outros (mas são curtos</a:t>
            </a:r>
            <a:r>
              <a:rPr lang="pt-BR" sz="2400" dirty="0" smtClean="0"/>
              <a:t>)</a:t>
            </a:r>
          </a:p>
          <a:p>
            <a:pPr lvl="1"/>
            <a:r>
              <a:rPr lang="pt-BR" sz="2400" dirty="0" smtClean="0"/>
              <a:t>BS </a:t>
            </a:r>
            <a:r>
              <a:rPr lang="pt-BR" sz="2400" dirty="0" smtClean="0"/>
              <a:t>envia por broadcast clear-to-send (CTS) em resposta a RTS</a:t>
            </a:r>
          </a:p>
          <a:p>
            <a:pPr lvl="1"/>
            <a:r>
              <a:rPr lang="pt-BR" sz="2400" dirty="0" smtClean="0"/>
              <a:t>CTS </a:t>
            </a:r>
            <a:r>
              <a:rPr lang="pt-BR" sz="2400" dirty="0" smtClean="0"/>
              <a:t>escutado por todos os </a:t>
            </a:r>
            <a:r>
              <a:rPr lang="pt-BR" sz="2400" dirty="0" smtClean="0"/>
              <a:t>nó</a:t>
            </a:r>
          </a:p>
          <a:p>
            <a:pPr lvl="1"/>
            <a:r>
              <a:rPr lang="pt-BR" sz="2400" dirty="0" smtClean="0"/>
              <a:t>remetente </a:t>
            </a:r>
            <a:r>
              <a:rPr lang="pt-BR" sz="2400" dirty="0" smtClean="0"/>
              <a:t>transmite quadro de </a:t>
            </a:r>
            <a:r>
              <a:rPr lang="pt-BR" sz="2400" dirty="0" smtClean="0"/>
              <a:t>dados</a:t>
            </a:r>
          </a:p>
          <a:p>
            <a:pPr lvl="1"/>
            <a:r>
              <a:rPr lang="pt-BR" sz="2400" dirty="0" smtClean="0"/>
              <a:t>outras </a:t>
            </a:r>
            <a:r>
              <a:rPr lang="pt-BR" sz="2400" dirty="0" smtClean="0"/>
              <a:t>estações adiam transmissões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CSMA/CA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6011" y="1628800"/>
            <a:ext cx="64103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049" y="2564904"/>
            <a:ext cx="75723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 802.11</a:t>
            </a:r>
            <a:endParaRPr lang="pt-B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72199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79512" y="1700808"/>
            <a:ext cx="3131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Endereço 1: endereço MAC</a:t>
            </a:r>
          </a:p>
          <a:p>
            <a:r>
              <a:rPr lang="pt-BR" dirty="0" smtClean="0"/>
              <a:t>do hosp. sem fio ou AP a</a:t>
            </a:r>
          </a:p>
          <a:p>
            <a:r>
              <a:rPr lang="pt-BR" dirty="0" smtClean="0"/>
              <a:t>receber este quadro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419872" y="1340768"/>
            <a:ext cx="3096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Endereço 2: endereço MAC</a:t>
            </a:r>
          </a:p>
          <a:p>
            <a:r>
              <a:rPr lang="pt-BR" dirty="0" smtClean="0"/>
              <a:t>do hosp. sem fio ou AP</a:t>
            </a:r>
          </a:p>
          <a:p>
            <a:r>
              <a:rPr lang="pt-BR" dirty="0" smtClean="0"/>
              <a:t>transmitindo este quadro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6281936" y="2204864"/>
            <a:ext cx="2862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 smtClean="0"/>
              <a:t>Endereço 3: endereço</a:t>
            </a:r>
          </a:p>
          <a:p>
            <a:pPr algn="r"/>
            <a:r>
              <a:rPr lang="pt-BR" dirty="0" smtClean="0"/>
              <a:t>MAC da interface do</a:t>
            </a:r>
          </a:p>
          <a:p>
            <a:pPr algn="r"/>
            <a:r>
              <a:rPr lang="pt-BR" dirty="0" smtClean="0"/>
              <a:t>roteador ao qual AP está</a:t>
            </a:r>
          </a:p>
          <a:p>
            <a:pPr algn="r"/>
            <a:r>
              <a:rPr lang="pt-BR" dirty="0" smtClean="0"/>
              <a:t>conectado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004048" y="3933056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Endereço 4: usado</a:t>
            </a:r>
          </a:p>
          <a:p>
            <a:r>
              <a:rPr lang="pt-BR" dirty="0" smtClean="0"/>
              <a:t>apenas no modo ad hoc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Gerência de mobilidade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sz="2400" dirty="0" smtClean="0"/>
              <a:t>Um nó móvel é aquele que muda o ponto de conexão de rede ao longo do tempo (Kurose)</a:t>
            </a:r>
          </a:p>
          <a:p>
            <a:r>
              <a:rPr lang="pt-BR" sz="2400" dirty="0" smtClean="0"/>
              <a:t>Mobilidade é relativa!</a:t>
            </a:r>
          </a:p>
          <a:p>
            <a:pPr lvl="1"/>
            <a:r>
              <a:rPr lang="pt-BR" sz="2000" dirty="0" smtClean="0"/>
              <a:t>Física</a:t>
            </a:r>
          </a:p>
          <a:p>
            <a:pPr lvl="1"/>
            <a:r>
              <a:rPr lang="pt-BR" sz="2000" dirty="0" smtClean="0"/>
              <a:t>Em relação à uma BS</a:t>
            </a:r>
          </a:p>
          <a:p>
            <a:pPr lvl="1"/>
            <a:r>
              <a:rPr lang="pt-BR" sz="2000" dirty="0" smtClean="0"/>
              <a:t>Em relação à camada de rede</a:t>
            </a:r>
          </a:p>
          <a:p>
            <a:r>
              <a:rPr lang="pt-BR" sz="2400" dirty="0" smtClean="0"/>
              <a:t>Transparência para o usuário</a:t>
            </a:r>
          </a:p>
          <a:p>
            <a:pPr lvl="1"/>
            <a:r>
              <a:rPr lang="pt-BR" sz="2000" dirty="0" smtClean="0"/>
              <a:t>Usuário não deve perceber handover</a:t>
            </a:r>
          </a:p>
          <a:p>
            <a:pPr lvl="1"/>
            <a:r>
              <a:rPr lang="pt-BR" sz="2000" dirty="0" smtClean="0"/>
              <a:t>Usuário não deve perder seu IP</a:t>
            </a:r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Gerência de Mobilidade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09D646-8E5A-452E-A5EC-18ABA968504D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F4384-5D75-4F6E-BF16-E1E2A6FC636A}" type="slidenum">
              <a:rPr lang="pt-BR" smtClean="0"/>
              <a:pPr>
                <a:defRPr/>
              </a:pPr>
              <a:t>47</a:t>
            </a:fld>
            <a:endParaRPr lang="pt-BR" dirty="0"/>
          </a:p>
        </p:txBody>
      </p:sp>
      <p:pic>
        <p:nvPicPr>
          <p:cNvPr id="1024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869160"/>
            <a:ext cx="64293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Assinantes podem operar em áreas onde sua operadora não atende</a:t>
            </a:r>
          </a:p>
          <a:p>
            <a:r>
              <a:rPr lang="pt-BR" smtClean="0"/>
              <a:t>MSC monitora por assinantes não registrados</a:t>
            </a:r>
          </a:p>
          <a:p>
            <a:pPr lvl="1"/>
            <a:r>
              <a:rPr lang="pt-BR" smtClean="0"/>
              <a:t>MS envia seus dados para registro</a:t>
            </a:r>
          </a:p>
          <a:p>
            <a:r>
              <a:rPr lang="pt-BR" smtClean="0"/>
              <a:t>MSC fala com o Home Location Register (HLR) para ver se o roaming é autorizado (para combrar tarifas)</a:t>
            </a:r>
          </a:p>
          <a:p>
            <a:r>
              <a:rPr lang="pt-BR" smtClean="0"/>
              <a:t>Uma vez autorizado, passa a cobrar do MS</a:t>
            </a:r>
          </a:p>
          <a:p>
            <a:endParaRPr lang="pt-BR" smtClean="0"/>
          </a:p>
        </p:txBody>
      </p:sp>
      <p:sp>
        <p:nvSpPr>
          <p:cNvPr id="1126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Roaming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2EE0B5-0913-4E3E-A47A-427870FF7ABB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CC6C8-25FD-4AA1-A87C-4F255729A582}" type="slidenum">
              <a:rPr lang="pt-BR" smtClean="0"/>
              <a:pPr>
                <a:defRPr/>
              </a:pPr>
              <a:t>48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pt-BR" sz="2400" dirty="0" smtClean="0"/>
              <a:t>Necessário quando o dispositivo móvel se afasta excessivamente da sua BS</a:t>
            </a:r>
          </a:p>
          <a:p>
            <a:pPr lvl="1"/>
            <a:r>
              <a:rPr lang="pt-BR" sz="2000" dirty="0" smtClean="0"/>
              <a:t>Recepção fraca do sinal</a:t>
            </a:r>
          </a:p>
          <a:p>
            <a:r>
              <a:rPr lang="pt-BR" sz="2400" dirty="0" smtClean="0"/>
              <a:t>MSC (ou BSC) precisa contactar outras BS que possam transmitir em uma potência melhor e escolhe uma</a:t>
            </a:r>
          </a:p>
          <a:p>
            <a:r>
              <a:rPr lang="pt-BR" sz="2400" dirty="0" smtClean="0"/>
              <a:t>MSC (ou BSC) informa à BS antiga da nova escolha</a:t>
            </a:r>
          </a:p>
          <a:p>
            <a:r>
              <a:rPr lang="pt-BR" sz="2400" dirty="0" smtClean="0"/>
              <a:t>BS antiga informa MS enquando a nova abre um novo canal</a:t>
            </a:r>
          </a:p>
          <a:p>
            <a:pPr lvl="1"/>
            <a:r>
              <a:rPr lang="pt-BR" sz="2000" dirty="0" smtClean="0"/>
              <a:t>MS confirma</a:t>
            </a:r>
          </a:p>
          <a:p>
            <a:r>
              <a:rPr lang="pt-BR" sz="2400" dirty="0" smtClean="0"/>
              <a:t>MS faz o primeiro contato com a BS nova</a:t>
            </a:r>
          </a:p>
          <a:p>
            <a:r>
              <a:rPr lang="pt-BR" sz="2400" dirty="0" smtClean="0"/>
              <a:t>BS nova informa sucesso à MSC (ou BSC)</a:t>
            </a:r>
          </a:p>
          <a:p>
            <a:r>
              <a:rPr lang="pt-BR" sz="2400" dirty="0" smtClean="0"/>
              <a:t>MSC (ou BSC) solicita BS antiga desligar transmissão</a:t>
            </a:r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14339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Handover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ECA98D-CF06-4AA1-B42B-BCB28FF11BD2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EC90E4-8F93-4FD9-B7E6-A5F6E7B586BC}" type="slidenum">
              <a:rPr lang="pt-BR" smtClean="0"/>
              <a:pPr>
                <a:defRPr/>
              </a:pPr>
              <a:t>49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Radiação</a:t>
            </a:r>
          </a:p>
          <a:p>
            <a:pPr lvl="1"/>
            <a:r>
              <a:rPr lang="pt-BR" smtClean="0"/>
              <a:t>Omnidirecional</a:t>
            </a:r>
          </a:p>
          <a:p>
            <a:pPr lvl="1"/>
            <a:r>
              <a:rPr lang="pt-BR" smtClean="0"/>
              <a:t>Direcional</a:t>
            </a:r>
          </a:p>
          <a:p>
            <a:r>
              <a:rPr lang="pt-BR" smtClean="0"/>
              <a:t>Modelos de propagação</a:t>
            </a:r>
          </a:p>
          <a:p>
            <a:pPr lvl="1"/>
            <a:r>
              <a:rPr lang="pt-BR" smtClean="0"/>
              <a:t>Free space (espaço livre) – percurso sem impedimentos entre TX e RX</a:t>
            </a:r>
          </a:p>
          <a:p>
            <a:pPr lvl="1"/>
            <a:r>
              <a:rPr lang="pt-BR" smtClean="0"/>
              <a:t>Reflexão – desvio do sinal ao atingir fronteiras de objetos</a:t>
            </a:r>
          </a:p>
          <a:p>
            <a:pPr lvl="1"/>
            <a:r>
              <a:rPr lang="pt-BR" smtClean="0"/>
              <a:t>Difração – contorno ou passagem do sinal por objetos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Propagação de Sinais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04A578-959B-4A19-A1AC-B610C082D5B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2261E-7A74-465E-86EE-F651B0ED50B3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Handover</a:t>
            </a:r>
            <a:endParaRPr lang="pt-B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50</a:t>
            </a:fld>
            <a:endParaRPr lang="pt-BR" dirty="0"/>
          </a:p>
        </p:txBody>
      </p:sp>
      <p:grpSp>
        <p:nvGrpSpPr>
          <p:cNvPr id="3" name="Group 41"/>
          <p:cNvGrpSpPr/>
          <p:nvPr/>
        </p:nvGrpSpPr>
        <p:grpSpPr>
          <a:xfrm>
            <a:off x="0" y="142852"/>
            <a:ext cx="1643042" cy="1285884"/>
            <a:chOff x="3214678" y="4033845"/>
            <a:chExt cx="3786214" cy="2824155"/>
          </a:xfrm>
        </p:grpSpPr>
        <p:pic>
          <p:nvPicPr>
            <p:cNvPr id="13" name="Picture 6" descr="http://38.media.tumblr.com/f221c7870e20b9ad62b6404fcd6fba77/tumblr_inline_mh6w9kCcFI1qz4rgp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28992" y="4033845"/>
              <a:ext cx="3330370" cy="2824155"/>
            </a:xfrm>
            <a:prstGeom prst="rect">
              <a:avLst/>
            </a:prstGeom>
            <a:noFill/>
          </p:spPr>
        </p:pic>
        <p:sp>
          <p:nvSpPr>
            <p:cNvPr id="14" name="Rectangle 13"/>
            <p:cNvSpPr/>
            <p:nvPr/>
          </p:nvSpPr>
          <p:spPr>
            <a:xfrm>
              <a:off x="3214678" y="4643446"/>
              <a:ext cx="3786214" cy="2214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4286256"/>
            <a:ext cx="384582" cy="69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Isosceles Triangle 15"/>
          <p:cNvSpPr/>
          <p:nvPr/>
        </p:nvSpPr>
        <p:spPr>
          <a:xfrm>
            <a:off x="3000364" y="3143248"/>
            <a:ext cx="381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/>
          <p:cNvSpPr/>
          <p:nvPr/>
        </p:nvSpPr>
        <p:spPr>
          <a:xfrm>
            <a:off x="5643570" y="2857496"/>
            <a:ext cx="381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/>
          <p:cNvSpPr/>
          <p:nvPr/>
        </p:nvSpPr>
        <p:spPr>
          <a:xfrm>
            <a:off x="5857884" y="4643446"/>
            <a:ext cx="381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4429124" y="3214686"/>
            <a:ext cx="35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!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57620" y="2714620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Descoberta</a:t>
            </a:r>
            <a:endParaRPr lang="pt-BR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357686" y="3221180"/>
            <a:ext cx="357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FF0000"/>
                </a:solidFill>
              </a:rPr>
              <a:t>?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57620" y="2285992"/>
            <a:ext cx="1366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Decisão</a:t>
            </a:r>
            <a:endParaRPr lang="pt-BR" sz="2400" b="1" dirty="0"/>
          </a:p>
        </p:txBody>
      </p:sp>
      <p:sp>
        <p:nvSpPr>
          <p:cNvPr id="23" name="Down Arrow 22"/>
          <p:cNvSpPr/>
          <p:nvPr/>
        </p:nvSpPr>
        <p:spPr>
          <a:xfrm rot="2246455">
            <a:off x="6160107" y="2270895"/>
            <a:ext cx="500066" cy="92869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6519874" y="3714752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ctangle 25"/>
          <p:cNvSpPr/>
          <p:nvPr/>
        </p:nvSpPr>
        <p:spPr>
          <a:xfrm>
            <a:off x="6672274" y="3714752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ctangle 26"/>
          <p:cNvSpPr/>
          <p:nvPr/>
        </p:nvSpPr>
        <p:spPr>
          <a:xfrm>
            <a:off x="6824674" y="3714752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/>
          <p:cNvSpPr/>
          <p:nvPr/>
        </p:nvSpPr>
        <p:spPr>
          <a:xfrm>
            <a:off x="6977074" y="3714752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6367474" y="3714752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/>
          <p:cNvSpPr/>
          <p:nvPr/>
        </p:nvSpPr>
        <p:spPr>
          <a:xfrm>
            <a:off x="6215074" y="3714752"/>
            <a:ext cx="152400" cy="152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ctangle 38"/>
          <p:cNvSpPr/>
          <p:nvPr/>
        </p:nvSpPr>
        <p:spPr>
          <a:xfrm>
            <a:off x="5923699" y="3110211"/>
            <a:ext cx="1863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Preparação</a:t>
            </a:r>
            <a:endParaRPr lang="pt-BR" sz="2400" b="1" dirty="0"/>
          </a:p>
        </p:txBody>
      </p:sp>
      <p:sp>
        <p:nvSpPr>
          <p:cNvPr id="40" name="Rectangle 39"/>
          <p:cNvSpPr/>
          <p:nvPr/>
        </p:nvSpPr>
        <p:spPr>
          <a:xfrm>
            <a:off x="2319326" y="3857628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ctangle 40"/>
          <p:cNvSpPr/>
          <p:nvPr/>
        </p:nvSpPr>
        <p:spPr>
          <a:xfrm>
            <a:off x="2471726" y="3857628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/>
          <p:cNvSpPr/>
          <p:nvPr/>
        </p:nvSpPr>
        <p:spPr>
          <a:xfrm>
            <a:off x="2624126" y="3857628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ctangle 42"/>
          <p:cNvSpPr/>
          <p:nvPr/>
        </p:nvSpPr>
        <p:spPr>
          <a:xfrm>
            <a:off x="2776526" y="3857628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ctangle 43"/>
          <p:cNvSpPr/>
          <p:nvPr/>
        </p:nvSpPr>
        <p:spPr>
          <a:xfrm>
            <a:off x="2166926" y="3857628"/>
            <a:ext cx="152400" cy="15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2014526" y="3857628"/>
            <a:ext cx="152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ctangle 45"/>
          <p:cNvSpPr/>
          <p:nvPr/>
        </p:nvSpPr>
        <p:spPr>
          <a:xfrm>
            <a:off x="1071538" y="2928934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Finalização</a:t>
            </a:r>
            <a:endParaRPr lang="pt-BR" sz="2400" b="1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4857752" y="3571876"/>
            <a:ext cx="714380" cy="571504"/>
          </a:xfrm>
          <a:prstGeom prst="line">
            <a:avLst/>
          </a:prstGeom>
          <a:ln w="28575">
            <a:solidFill>
              <a:schemeClr val="accent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72066" y="1785926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/>
              <a:t>Execução</a:t>
            </a:r>
            <a:endParaRPr lang="pt-BR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0.2066 0.0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 animBg="1"/>
      <p:bldP spid="39" grpId="0"/>
      <p:bldP spid="46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 se a nova BS pertencer à outra MSC?</a:t>
            </a:r>
          </a:p>
          <a:p>
            <a:r>
              <a:rPr lang="pt-BR" smtClean="0"/>
              <a:t>MSC âncora</a:t>
            </a:r>
          </a:p>
          <a:p>
            <a:pPr lvl="1"/>
            <a:r>
              <a:rPr lang="pt-BR" smtClean="0"/>
              <a:t>Aquela a qual o MS está associado logo que inicia uma chamada</a:t>
            </a:r>
          </a:p>
          <a:p>
            <a:pPr lvl="1"/>
            <a:r>
              <a:rPr lang="pt-BR" smtClean="0"/>
              <a:t>Mantém-se durante toda a chamada</a:t>
            </a:r>
          </a:p>
          <a:p>
            <a:pPr lvl="1"/>
            <a:r>
              <a:rPr lang="pt-BR" smtClean="0"/>
              <a:t>Mantém registro das MSCs que o MS visita durante a chamada</a:t>
            </a:r>
          </a:p>
          <a:p>
            <a:pPr lvl="1"/>
            <a:r>
              <a:rPr lang="pt-BR" smtClean="0"/>
              <a:t>MSC nativa  consulta a âncora para localizar a MS</a:t>
            </a:r>
          </a:p>
          <a:p>
            <a:pPr lvl="1"/>
            <a:r>
              <a:rPr lang="pt-BR" smtClean="0"/>
              <a:t>MSC âncora roteia pacotes até a MSC visitada pela MS atualmente</a:t>
            </a:r>
          </a:p>
          <a:p>
            <a:pPr lvl="1">
              <a:buFontTx/>
              <a:buNone/>
            </a:pPr>
            <a:endParaRPr lang="pt-BR" smtClean="0"/>
          </a:p>
        </p:txBody>
      </p:sp>
      <p:sp>
        <p:nvSpPr>
          <p:cNvPr id="16387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Handover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2EE0B5-0913-4E3E-A47A-427870FF7ABB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3EDED9-C763-44E1-BDE5-F9926DBF5810}" type="slidenum">
              <a:rPr lang="pt-BR" smtClean="0"/>
              <a:pPr>
                <a:defRPr/>
              </a:pPr>
              <a:t>51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Latência do handover</a:t>
            </a:r>
          </a:p>
          <a:p>
            <a:r>
              <a:rPr lang="pt-BR" smtClean="0"/>
              <a:t>Handover Vertical</a:t>
            </a:r>
          </a:p>
          <a:p>
            <a:r>
              <a:rPr lang="pt-BR" smtClean="0"/>
              <a:t>Esquemas de handover em grupo</a:t>
            </a:r>
          </a:p>
          <a:p>
            <a:r>
              <a:rPr lang="pt-BR" smtClean="0"/>
              <a:t>Balanceamento de carga</a:t>
            </a:r>
          </a:p>
        </p:txBody>
      </p:sp>
      <p:sp>
        <p:nvSpPr>
          <p:cNvPr id="1741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Questões relevantes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2EE0B5-0913-4E3E-A47A-427870FF7ABB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C9856-5E03-4FFB-BC21-8B2387DFE449}" type="slidenum">
              <a:rPr lang="pt-BR" smtClean="0"/>
              <a:pPr>
                <a:defRPr/>
              </a:pPr>
              <a:t>52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Handover Vertical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Camada de enlace</a:t>
            </a:r>
          </a:p>
          <a:p>
            <a:pPr lvl="1"/>
            <a:r>
              <a:rPr lang="pt-BR" dirty="0" smtClean="0"/>
              <a:t>Redes heterogêneas</a:t>
            </a:r>
          </a:p>
          <a:p>
            <a:pPr lvl="1"/>
            <a:r>
              <a:rPr lang="pt-BR" dirty="0" smtClean="0"/>
              <a:t>MIH</a:t>
            </a:r>
          </a:p>
          <a:p>
            <a:pPr lvl="1"/>
            <a:endParaRPr lang="pt-BR" dirty="0"/>
          </a:p>
        </p:txBody>
      </p:sp>
      <p:sp>
        <p:nvSpPr>
          <p:cNvPr id="5" name="Isosceles Triangle 4"/>
          <p:cNvSpPr/>
          <p:nvPr/>
        </p:nvSpPr>
        <p:spPr>
          <a:xfrm>
            <a:off x="8215338" y="3214686"/>
            <a:ext cx="381000" cy="990600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/>
          <p:cNvSpPr/>
          <p:nvPr/>
        </p:nvSpPr>
        <p:spPr>
          <a:xfrm>
            <a:off x="7239000" y="1066800"/>
            <a:ext cx="381000" cy="99060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/>
          <p:cNvSpPr/>
          <p:nvPr/>
        </p:nvSpPr>
        <p:spPr>
          <a:xfrm>
            <a:off x="5181600" y="2667000"/>
            <a:ext cx="381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/>
          <p:cNvSpPr/>
          <p:nvPr/>
        </p:nvSpPr>
        <p:spPr>
          <a:xfrm>
            <a:off x="8686800" y="1905000"/>
            <a:ext cx="381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638800" y="34290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562600" y="31242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410200" y="37338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4876800" y="3276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4953000" y="3657600"/>
            <a:ext cx="152400" cy="152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53</a:t>
            </a:fld>
            <a:endParaRPr lang="pt-BR" dirty="0"/>
          </a:p>
        </p:txBody>
      </p:sp>
      <p:grpSp>
        <p:nvGrpSpPr>
          <p:cNvPr id="4" name="Group 70"/>
          <p:cNvGrpSpPr/>
          <p:nvPr/>
        </p:nvGrpSpPr>
        <p:grpSpPr>
          <a:xfrm>
            <a:off x="285720" y="4286280"/>
            <a:ext cx="3714776" cy="2571720"/>
            <a:chOff x="1428728" y="4286280"/>
            <a:chExt cx="3714776" cy="2571720"/>
          </a:xfrm>
        </p:grpSpPr>
        <p:sp>
          <p:nvSpPr>
            <p:cNvPr id="63" name="Rectangle 62"/>
            <p:cNvSpPr/>
            <p:nvPr/>
          </p:nvSpPr>
          <p:spPr>
            <a:xfrm>
              <a:off x="1428728" y="6286520"/>
              <a:ext cx="1071570" cy="57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Wi-Fi</a:t>
              </a:r>
              <a:endParaRPr lang="pt-BR" sz="3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00298" y="6286520"/>
              <a:ext cx="1071570" cy="5714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LTE</a:t>
              </a:r>
              <a:endParaRPr lang="pt-BR" sz="32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71868" y="6286520"/>
              <a:ext cx="1571636" cy="5714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WiMAX</a:t>
              </a:r>
              <a:endParaRPr lang="pt-BR" sz="3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428728" y="5786478"/>
              <a:ext cx="3714776" cy="500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MIH</a:t>
              </a:r>
              <a:endParaRPr lang="pt-BR" sz="3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428728" y="5286412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Rede</a:t>
              </a:r>
              <a:endParaRPr lang="pt-BR" sz="3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428728" y="4286280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Aplicação</a:t>
              </a:r>
              <a:endParaRPr lang="pt-BR" sz="3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28728" y="4786346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Transporte</a:t>
              </a:r>
              <a:endParaRPr lang="pt-BR" sz="3600" dirty="0"/>
            </a:p>
          </p:txBody>
        </p:sp>
      </p:grpSp>
      <p:grpSp>
        <p:nvGrpSpPr>
          <p:cNvPr id="14" name="Group 71"/>
          <p:cNvGrpSpPr/>
          <p:nvPr/>
        </p:nvGrpSpPr>
        <p:grpSpPr>
          <a:xfrm>
            <a:off x="5072066" y="4286256"/>
            <a:ext cx="3714776" cy="2571720"/>
            <a:chOff x="1428728" y="4286280"/>
            <a:chExt cx="3714776" cy="2571720"/>
          </a:xfrm>
        </p:grpSpPr>
        <p:sp>
          <p:nvSpPr>
            <p:cNvPr id="73" name="Rectangle 72"/>
            <p:cNvSpPr/>
            <p:nvPr/>
          </p:nvSpPr>
          <p:spPr>
            <a:xfrm>
              <a:off x="1428728" y="6286520"/>
              <a:ext cx="1071570" cy="571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Wi-Fi</a:t>
              </a:r>
              <a:endParaRPr lang="pt-BR" sz="3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00298" y="6286520"/>
              <a:ext cx="1071570" cy="5714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LTE</a:t>
              </a:r>
              <a:endParaRPr lang="pt-BR" sz="32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571868" y="6286520"/>
              <a:ext cx="1571636" cy="57148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 smtClean="0"/>
                <a:t>WiMAX</a:t>
              </a:r>
              <a:endParaRPr lang="pt-BR" sz="3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428728" y="5786478"/>
              <a:ext cx="3714776" cy="50004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MIH</a:t>
              </a:r>
              <a:endParaRPr lang="pt-BR" sz="3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28728" y="5286412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Rede</a:t>
              </a:r>
              <a:endParaRPr lang="pt-BR" sz="36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28728" y="4286280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Aplicação</a:t>
              </a:r>
              <a:endParaRPr lang="pt-BR" sz="36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428728" y="4786346"/>
              <a:ext cx="3714776" cy="50004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3600" dirty="0" smtClean="0"/>
                <a:t>Transporte</a:t>
              </a:r>
              <a:endParaRPr lang="pt-BR" sz="3600" dirty="0"/>
            </a:p>
          </p:txBody>
        </p:sp>
      </p:grpSp>
      <p:cxnSp>
        <p:nvCxnSpPr>
          <p:cNvPr id="81" name="Straight Arrow Connector 80"/>
          <p:cNvCxnSpPr>
            <a:stCxn id="67" idx="3"/>
            <a:endCxn id="76" idx="1"/>
          </p:cNvCxnSpPr>
          <p:nvPr/>
        </p:nvCxnSpPr>
        <p:spPr>
          <a:xfrm flipV="1">
            <a:off x="4000496" y="6036475"/>
            <a:ext cx="1071570" cy="24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C 0.00382 -0.00092 0.00764 -0.00092 0.01128 -0.00208 C 0.02118 -0.00555 0.02552 -0.01366 0.03559 -0.01667 C 0.04045 -0.01921 0.04566 -0.02292 0.05052 -0.02616 C 0.05608 -0.03009 0.05885 -0.03542 0.06528 -0.03889 C 0.06944 -0.04467 0.07517 -0.04676 0.08021 -0.05208 C 0.08976 -0.0618 0.1026 -0.0713 0.11753 -0.07454 C 0.12396 -0.07847 0.12865 -0.07917 0.13611 -0.08079 C 0.14896 -0.08796 0.16233 -0.08912 0.17726 -0.09074 C 0.18993 -0.09467 0.20486 -0.09491 0.21823 -0.09699 C 0.22083 -0.09745 0.22326 -0.09792 0.22569 -0.09884 C 0.2283 -0.0993 0.23333 -0.1 0.23333 -0.1 " pathEditMode="relative" rAng="0" ptsTypes="fffffffffff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5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C 0.01215 -0.00556 0.02448 -0.01366 0.03681 -0.01899 C 0.0434 -0.022 0.05 -0.02362 0.05642 -0.02848 C 0.06319 -0.03334 0.06927 -0.04005 0.07587 -0.04491 C 0.08194 -0.0544 0.08941 -0.05834 0.09635 -0.06389 C 0.10035 -0.07014 0.10399 -0.0713 0.10885 -0.07338 C 0.11458 -0.08033 0.12066 -0.08195 0.12726 -0.08519 C 0.13646 -0.08959 0.14583 -0.0926 0.15521 -0.09676 C 0.15938 -0.09885 0.16406 -0.10371 0.16823 -0.10394 C 0.18854 -0.10556 0.20885 -0.10556 0.22917 -0.10625 C 0.23264 -0.10926 0.23142 -0.10718 0.23333 -0.11112 " pathEditMode="relative" rAng="0" ptsTypes="ffffffffff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5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C 0.02292 0 0.04566 0 0.06875 0.00046 C 0.07813 0.00046 0.08628 0.00347 0.09497 0.00463 C 0.10191 0.00648 0.09774 0.00556 0.10885 0.00764 C 0.11059 0.00787 0.11389 0.00856 0.11389 0.00856 C 0.11823 0.01019 0.12326 0.00995 0.12882 0.01088 C 0.13177 0.01134 0.13438 0.0125 0.13767 0.01273 C 0.14844 0.01412 0.17326 0.01505 0.18385 0.01528 C 0.18681 0.01551 0.18993 0.01574 0.19271 0.0162 C 0.20382 0.01829 0.18698 0.01597 0.19774 0.01806 C 0.2 0.01852 0.20521 0.01898 0.20521 0.01898 C 0.20712 0.01968 0.20885 0.0206 0.21163 0.02083 C 0.21476 0.0213 0.22153 0.02199 0.22153 0.02199 C 0.2309 0.02153 0.2309 0.02222 0.23663 0.02037 C 0.23837 0.01991 0.24167 0.01852 0.24167 0.01852 " pathEditMode="relative" rAng="0" ptsTypes="ffffffffffffff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0" y="1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81 C 0.00122 0.01643 0.00712 0.02917 0.01701 0.03148 C 0.03333 0.03102 0.04965 0.03241 0.0658 0.03055 C 0.06875 0.03032 0.07083 0.02731 0.07326 0.02569 C 0.0783 0.02245 0.08264 0.01782 0.08854 0.01574 C 0.09531 0.01111 0.10174 0.0088 0.11007 0.00694 C 0.11545 0.00417 0.1191 0.00231 0.12535 0.00139 C 0.14167 -0.00648 0.11788 0.00417 0.13385 -0.00185 C 0.14253 -0.00509 0.15156 -0.00949 0.16094 -0.01158 C 0.1717 -0.01806 0.15608 -0.00903 0.1684 -0.01458 C 0.16927 -0.01482 0.16979 -0.01597 0.17066 -0.01644 C 0.1717 -0.0169 0.17274 -0.0169 0.17396 -0.01736 C 0.17847 -0.02176 0.17309 -0.01736 0.17934 -0.02014 C 0.1842 -0.02269 0.18733 -0.02546 0.19236 -0.02708 C 0.19931 -0.03148 0.20712 -0.03519 0.21389 -0.04005 C 0.2191 -0.04329 0.22413 -0.04954 0.23021 -0.05162 C 0.2342 -0.05278 0.23819 -0.05486 0.24201 -0.05648 C 0.2467 -0.05857 0.25 -0.06181 0.25503 -0.06343 C 0.26076 -0.06875 0.27535 -0.06921 0.28316 -0.07014 C 0.2941 -0.07338 0.30642 -0.07315 0.31667 -0.07778 " pathEditMode="relative" rAng="0" ptsTypes="fffffffffffffffffff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0" y="-3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3.33333E-6 C 0.00277 -0.00509 0.0059 -0.00995 0.00781 -0.01504 C 0.00885 -0.01875 0.01146 -0.02639 0.01146 -0.02615 C 0.01146 -0.02916 -0.00122 -0.1037 0.02639 -0.11064 C 0.03316 -0.11736 0.04548 -0.11967 0.05468 -0.12199 C 0.10034 -0.13356 0.14184 -0.13032 0.19097 -0.13125 C 0.20798 -0.1368 0.22639 -0.13703 0.2434 -0.14236 C 0.25486 -0.15439 0.2835 -0.15902 0.2993 -0.16111 C 0.31024 -0.16412 0.32205 -0.16666 0.33333 -0.16666 " pathEditMode="relative" rAng="0" ptsTypes="ffffffff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83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5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628775"/>
            <a:ext cx="9144000" cy="43211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0" y="4724400"/>
            <a:ext cx="9144000" cy="1225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53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Handover Vertical em Grupo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endParaRPr lang="pt-BR" sz="1200" b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8" name="32-Point Star 7"/>
          <p:cNvSpPr/>
          <p:nvPr/>
        </p:nvSpPr>
        <p:spPr>
          <a:xfrm>
            <a:off x="7524750" y="1628775"/>
            <a:ext cx="1008063" cy="1079500"/>
          </a:xfrm>
          <a:prstGeom prst="star3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Cloud 10"/>
          <p:cNvSpPr/>
          <p:nvPr/>
        </p:nvSpPr>
        <p:spPr>
          <a:xfrm>
            <a:off x="611188" y="1773238"/>
            <a:ext cx="1008062" cy="5762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9" name="Trapezoid 18"/>
          <p:cNvSpPr/>
          <p:nvPr/>
        </p:nvSpPr>
        <p:spPr>
          <a:xfrm rot="10800000">
            <a:off x="2320925" y="3213100"/>
            <a:ext cx="863600" cy="647700"/>
          </a:xfrm>
          <a:prstGeom prst="trapezoid">
            <a:avLst>
              <a:gd name="adj" fmla="val 528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0" name="Trapezoid 19"/>
          <p:cNvSpPr/>
          <p:nvPr/>
        </p:nvSpPr>
        <p:spPr>
          <a:xfrm rot="10800000">
            <a:off x="1168400" y="3429000"/>
            <a:ext cx="863600" cy="647700"/>
          </a:xfrm>
          <a:prstGeom prst="trapezoid">
            <a:avLst>
              <a:gd name="adj" fmla="val 528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1" name="Cloud 20"/>
          <p:cNvSpPr/>
          <p:nvPr/>
        </p:nvSpPr>
        <p:spPr>
          <a:xfrm>
            <a:off x="4140200" y="1773238"/>
            <a:ext cx="936625" cy="6477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22" name="Cloud 21"/>
          <p:cNvSpPr/>
          <p:nvPr/>
        </p:nvSpPr>
        <p:spPr>
          <a:xfrm>
            <a:off x="6516688" y="1844675"/>
            <a:ext cx="1295400" cy="6477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211638" y="2924175"/>
            <a:ext cx="1179512" cy="3025775"/>
            <a:chOff x="4283968" y="3645024"/>
            <a:chExt cx="1179860" cy="2160240"/>
          </a:xfrm>
        </p:grpSpPr>
        <p:sp>
          <p:nvSpPr>
            <p:cNvPr id="25" name="Diagonal Stripe 24"/>
            <p:cNvSpPr/>
            <p:nvPr/>
          </p:nvSpPr>
          <p:spPr>
            <a:xfrm rot="10800000">
              <a:off x="4283968" y="4005442"/>
              <a:ext cx="503385" cy="1799822"/>
            </a:xfrm>
            <a:prstGeom prst="diagStripe">
              <a:avLst>
                <a:gd name="adj" fmla="val 5357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6" name="Diagonal Stripe 25"/>
            <p:cNvSpPr/>
            <p:nvPr/>
          </p:nvSpPr>
          <p:spPr>
            <a:xfrm rot="9916162" flipH="1">
              <a:off x="5009669" y="3904571"/>
              <a:ext cx="454159" cy="1800955"/>
            </a:xfrm>
            <a:prstGeom prst="diagStripe">
              <a:avLst>
                <a:gd name="adj" fmla="val 4982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7" name="Diagonal Stripe 26"/>
            <p:cNvSpPr/>
            <p:nvPr/>
          </p:nvSpPr>
          <p:spPr>
            <a:xfrm rot="2771450">
              <a:off x="4662723" y="4975044"/>
              <a:ext cx="360418" cy="914670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8" name="Diagonal Stripe 27"/>
            <p:cNvSpPr/>
            <p:nvPr/>
          </p:nvSpPr>
          <p:spPr>
            <a:xfrm rot="16200000">
              <a:off x="4788739" y="4653378"/>
              <a:ext cx="359284" cy="647891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29" name="Diagonal Stripe 28"/>
            <p:cNvSpPr/>
            <p:nvPr/>
          </p:nvSpPr>
          <p:spPr>
            <a:xfrm rot="2771450">
              <a:off x="4805561" y="4484894"/>
              <a:ext cx="154141" cy="514502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4499932" y="3645024"/>
              <a:ext cx="719349" cy="575762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dirty="0"/>
                <a:t>3G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435600" y="1844675"/>
            <a:ext cx="1181100" cy="3024188"/>
            <a:chOff x="4283968" y="3645024"/>
            <a:chExt cx="1179860" cy="2160240"/>
          </a:xfrm>
        </p:grpSpPr>
        <p:sp>
          <p:nvSpPr>
            <p:cNvPr id="33" name="Diagonal Stripe 32"/>
            <p:cNvSpPr/>
            <p:nvPr/>
          </p:nvSpPr>
          <p:spPr>
            <a:xfrm rot="10800000">
              <a:off x="4283968" y="4005631"/>
              <a:ext cx="504295" cy="1799633"/>
            </a:xfrm>
            <a:prstGeom prst="diagStripe">
              <a:avLst>
                <a:gd name="adj" fmla="val 5357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4" name="Diagonal Stripe 33"/>
            <p:cNvSpPr/>
            <p:nvPr/>
          </p:nvSpPr>
          <p:spPr>
            <a:xfrm rot="9916162" flipH="1">
              <a:off x="5008694" y="3904707"/>
              <a:ext cx="455134" cy="1800767"/>
            </a:xfrm>
            <a:prstGeom prst="diagStripe">
              <a:avLst>
                <a:gd name="adj" fmla="val 4982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5" name="Diagonal Stripe 34"/>
            <p:cNvSpPr/>
            <p:nvPr/>
          </p:nvSpPr>
          <p:spPr>
            <a:xfrm rot="2771450">
              <a:off x="4662671" y="4974670"/>
              <a:ext cx="360607" cy="91502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6" name="Diagonal Stripe 35"/>
            <p:cNvSpPr/>
            <p:nvPr/>
          </p:nvSpPr>
          <p:spPr>
            <a:xfrm rot="16200000">
              <a:off x="4787952" y="4653153"/>
              <a:ext cx="360607" cy="648605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7" name="Diagonal Stripe 36"/>
            <p:cNvSpPr/>
            <p:nvPr/>
          </p:nvSpPr>
          <p:spPr>
            <a:xfrm rot="2771450">
              <a:off x="4805510" y="4486608"/>
              <a:ext cx="154222" cy="512225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99641" y="3645024"/>
              <a:ext cx="719968" cy="57606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2000" dirty="0"/>
                <a:t>4G</a:t>
              </a: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179388" y="2708275"/>
            <a:ext cx="1179512" cy="3241675"/>
            <a:chOff x="4283968" y="3645024"/>
            <a:chExt cx="1179860" cy="2160240"/>
          </a:xfrm>
        </p:grpSpPr>
        <p:sp>
          <p:nvSpPr>
            <p:cNvPr id="40" name="Diagonal Stripe 39"/>
            <p:cNvSpPr/>
            <p:nvPr/>
          </p:nvSpPr>
          <p:spPr>
            <a:xfrm rot="10800000">
              <a:off x="4283968" y="4004711"/>
              <a:ext cx="503385" cy="1800553"/>
            </a:xfrm>
            <a:prstGeom prst="diagStripe">
              <a:avLst>
                <a:gd name="adj" fmla="val 5357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1" name="Diagonal Stripe 40"/>
            <p:cNvSpPr/>
            <p:nvPr/>
          </p:nvSpPr>
          <p:spPr>
            <a:xfrm rot="9916162" flipH="1">
              <a:off x="5009669" y="3905268"/>
              <a:ext cx="454159" cy="1799495"/>
            </a:xfrm>
            <a:prstGeom prst="diagStripe">
              <a:avLst>
                <a:gd name="adj" fmla="val 4982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2" name="Diagonal Stripe 41"/>
            <p:cNvSpPr/>
            <p:nvPr/>
          </p:nvSpPr>
          <p:spPr>
            <a:xfrm rot="2771450">
              <a:off x="4662560" y="4975018"/>
              <a:ext cx="360745" cy="914670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Diagonal Stripe 42"/>
            <p:cNvSpPr/>
            <p:nvPr/>
          </p:nvSpPr>
          <p:spPr>
            <a:xfrm rot="16200000">
              <a:off x="4788538" y="4652980"/>
              <a:ext cx="359687" cy="647891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4" name="Diagonal Stripe 43"/>
            <p:cNvSpPr/>
            <p:nvPr/>
          </p:nvSpPr>
          <p:spPr>
            <a:xfrm rot="2771450">
              <a:off x="4805404" y="4484820"/>
              <a:ext cx="154454" cy="514502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4283968" y="3645024"/>
              <a:ext cx="1152865" cy="57655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600" dirty="0"/>
                <a:t>WiMax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6443663" y="2924175"/>
            <a:ext cx="1181100" cy="3025775"/>
            <a:chOff x="4283968" y="3645024"/>
            <a:chExt cx="1179860" cy="2160240"/>
          </a:xfrm>
        </p:grpSpPr>
        <p:sp>
          <p:nvSpPr>
            <p:cNvPr id="47" name="Diagonal Stripe 46"/>
            <p:cNvSpPr/>
            <p:nvPr/>
          </p:nvSpPr>
          <p:spPr>
            <a:xfrm rot="10800000">
              <a:off x="4283968" y="4005442"/>
              <a:ext cx="504295" cy="1799822"/>
            </a:xfrm>
            <a:prstGeom prst="diagStripe">
              <a:avLst>
                <a:gd name="adj" fmla="val 5357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8" name="Diagonal Stripe 47"/>
            <p:cNvSpPr/>
            <p:nvPr/>
          </p:nvSpPr>
          <p:spPr>
            <a:xfrm rot="9916162" flipH="1">
              <a:off x="5008693" y="3904571"/>
              <a:ext cx="455135" cy="1800955"/>
            </a:xfrm>
            <a:prstGeom prst="diagStripe">
              <a:avLst>
                <a:gd name="adj" fmla="val 49827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9" name="Diagonal Stripe 48"/>
            <p:cNvSpPr/>
            <p:nvPr/>
          </p:nvSpPr>
          <p:spPr>
            <a:xfrm rot="2771450">
              <a:off x="4662765" y="4974866"/>
              <a:ext cx="360418" cy="915025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0" name="Diagonal Stripe 49"/>
            <p:cNvSpPr/>
            <p:nvPr/>
          </p:nvSpPr>
          <p:spPr>
            <a:xfrm rot="16200000">
              <a:off x="4788612" y="4653020"/>
              <a:ext cx="359284" cy="648606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1" name="Diagonal Stripe 50"/>
            <p:cNvSpPr/>
            <p:nvPr/>
          </p:nvSpPr>
          <p:spPr>
            <a:xfrm rot="2771450">
              <a:off x="4805549" y="4486033"/>
              <a:ext cx="154141" cy="512224"/>
            </a:xfrm>
            <a:prstGeom prst="diagStrip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4499641" y="3645024"/>
              <a:ext cx="864279" cy="57576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pt-BR" sz="1800" dirty="0"/>
                <a:t>WiFi</a:t>
              </a:r>
            </a:p>
          </p:txBody>
        </p:sp>
      </p:grpSp>
      <p:pic>
        <p:nvPicPr>
          <p:cNvPr id="55302" name="Picture 6" descr="http://www.novohamburgo.org/blogs/futebol/wp-content/uploads/2008/02/chegada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2000" y="2205038"/>
            <a:ext cx="1436688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4" name="Picture 8" descr="http://upload.wikimedia.org/wikipedia/en/thumb/8/87/Keyboard_cat.jpg/220px-Keyboard_cat.jp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3938" y="2636838"/>
            <a:ext cx="10160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5" name="Picture 9" descr="C:\Users\Usuario\Pictures\BusaoSmartphon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450850" y="3716338"/>
            <a:ext cx="39433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ontent Placeholder 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46901E-6 L 0.83368 0.00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5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Home Network</a:t>
            </a:r>
          </a:p>
          <a:p>
            <a:pPr lvl="1"/>
            <a:r>
              <a:rPr lang="pt-BR" sz="2400" dirty="0" smtClean="0"/>
              <a:t>Rede nativa do nó móvel</a:t>
            </a:r>
          </a:p>
          <a:p>
            <a:pPr lvl="1"/>
            <a:r>
              <a:rPr lang="pt-BR" sz="2400" dirty="0" smtClean="0"/>
              <a:t>Dá o IP (mIP) ou número telefônico original (celulas)</a:t>
            </a:r>
          </a:p>
          <a:p>
            <a:r>
              <a:rPr lang="pt-BR" sz="2800" dirty="0" smtClean="0"/>
              <a:t>Home Agent</a:t>
            </a:r>
          </a:p>
          <a:p>
            <a:pPr lvl="1"/>
            <a:r>
              <a:rPr lang="pt-BR" sz="2400" dirty="0" smtClean="0"/>
              <a:t>Entidade que gerencia mobilidade na </a:t>
            </a:r>
            <a:r>
              <a:rPr lang="pt-BR" sz="2400" i="1" dirty="0" smtClean="0"/>
              <a:t>Home Network</a:t>
            </a:r>
            <a:endParaRPr lang="pt-BR" sz="2400" dirty="0" smtClean="0"/>
          </a:p>
          <a:p>
            <a:r>
              <a:rPr lang="pt-BR" sz="2800" dirty="0" smtClean="0"/>
              <a:t>Foreign Network</a:t>
            </a:r>
          </a:p>
          <a:p>
            <a:pPr lvl="1"/>
            <a:r>
              <a:rPr lang="pt-BR" sz="2400" dirty="0" smtClean="0"/>
              <a:t>Rede visitada pelo nó móvel</a:t>
            </a:r>
          </a:p>
          <a:p>
            <a:r>
              <a:rPr lang="pt-BR" sz="2800" dirty="0" smtClean="0"/>
              <a:t>Foreign Agent</a:t>
            </a:r>
          </a:p>
          <a:p>
            <a:pPr lvl="1"/>
            <a:r>
              <a:rPr lang="pt-BR" sz="2400" dirty="0" smtClean="0"/>
              <a:t>Entidade que gerencia a mobilidade na </a:t>
            </a:r>
            <a:r>
              <a:rPr lang="pt-BR" sz="2400" i="1" dirty="0" smtClean="0"/>
              <a:t>Foreign Network</a:t>
            </a:r>
            <a:endParaRPr lang="pt-BR" sz="2400" dirty="0" smtClean="0"/>
          </a:p>
          <a:p>
            <a:r>
              <a:rPr lang="pt-BR" sz="2800" dirty="0" smtClean="0"/>
              <a:t>Correspondente</a:t>
            </a:r>
          </a:p>
          <a:p>
            <a:pPr lvl="1"/>
            <a:r>
              <a:rPr lang="pt-BR" sz="2400" dirty="0" smtClean="0"/>
              <a:t>Nó que tenta se comunicar com o nó móvel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Mobilidade </a:t>
            </a:r>
            <a:r>
              <a:rPr lang="pt-BR" dirty="0" smtClean="0"/>
              <a:t>IP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9D35C75-48B5-480B-9BE0-89EA50D60E44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7AF7DD-BB5A-4EA0-B087-39A19BA23FFB}" type="slidenum">
              <a:rPr lang="pt-BR" smtClean="0"/>
              <a:pPr>
                <a:defRPr/>
              </a:pPr>
              <a:t>55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pt-BR" sz="2400" dirty="0" smtClean="0"/>
              <a:t>Rede visitada precisa manter um agente externo</a:t>
            </a:r>
          </a:p>
          <a:p>
            <a:pPr lvl="1"/>
            <a:r>
              <a:rPr lang="pt-BR" sz="2000" dirty="0" smtClean="0"/>
              <a:t>Manter rastro dos nós móveis</a:t>
            </a:r>
          </a:p>
          <a:p>
            <a:pPr lvl="1"/>
            <a:r>
              <a:rPr lang="pt-BR" sz="2000" dirty="0" smtClean="0"/>
              <a:t>Cria um </a:t>
            </a:r>
            <a:r>
              <a:rPr lang="pt-BR" sz="2000" i="1" dirty="0" smtClean="0"/>
              <a:t>care-of-address</a:t>
            </a:r>
            <a:r>
              <a:rPr lang="pt-BR" sz="2000" dirty="0" smtClean="0"/>
              <a:t> (COA) para o nó estrangeiro</a:t>
            </a:r>
          </a:p>
          <a:p>
            <a:r>
              <a:rPr lang="pt-BR" sz="2400" dirty="0" smtClean="0"/>
              <a:t>Roteamento indireto</a:t>
            </a:r>
          </a:p>
          <a:p>
            <a:pPr lvl="1"/>
            <a:r>
              <a:rPr lang="pt-BR" sz="2000" dirty="0" smtClean="0"/>
              <a:t>Nó envia seu COA para rede nativa</a:t>
            </a:r>
          </a:p>
          <a:p>
            <a:pPr lvl="1"/>
            <a:r>
              <a:rPr lang="pt-BR" sz="2000" dirty="0" smtClean="0"/>
              <a:t>Correspondentes procuram rede nativa, que informa o seu COA</a:t>
            </a:r>
          </a:p>
          <a:p>
            <a:r>
              <a:rPr lang="pt-BR" sz="2400" dirty="0" smtClean="0"/>
              <a:t>No GSM (roaming)</a:t>
            </a:r>
          </a:p>
          <a:p>
            <a:pPr lvl="1"/>
            <a:r>
              <a:rPr lang="pt-BR" sz="2000" dirty="0" smtClean="0"/>
              <a:t>Correspondente faz ligação</a:t>
            </a:r>
          </a:p>
          <a:p>
            <a:pPr lvl="1"/>
            <a:r>
              <a:rPr lang="pt-BR" sz="2000" dirty="0" smtClean="0"/>
              <a:t>MSC consulta o seu HLR para descobrir a rede nativa do nó móvel</a:t>
            </a:r>
          </a:p>
          <a:p>
            <a:pPr lvl="1"/>
            <a:r>
              <a:rPr lang="pt-BR" sz="2000" dirty="0" smtClean="0"/>
              <a:t>Caso não esteja, procura no VLR o seu número na rede remota</a:t>
            </a:r>
          </a:p>
          <a:p>
            <a:pPr lvl="1"/>
            <a:endParaRPr lang="pt-BR" dirty="0" smtClean="0"/>
          </a:p>
          <a:p>
            <a:pPr lvl="1">
              <a:buFontTx/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13315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 smtClean="0"/>
              <a:t>Mobilidade </a:t>
            </a:r>
            <a:r>
              <a:rPr lang="pt-BR" dirty="0" smtClean="0"/>
              <a:t>IP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ECA98D-CF06-4AA1-B42B-BCB28FF11BD2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500241-47C4-476F-BB4C-765502B54691}" type="slidenum">
              <a:rPr lang="pt-BR" smtClean="0"/>
              <a:pPr>
                <a:defRPr/>
              </a:pPr>
              <a:t>56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Mobilidade 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32" y="1268760"/>
            <a:ext cx="4614866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Domínio de mobilidade</a:t>
            </a:r>
          </a:p>
          <a:p>
            <a:r>
              <a:rPr lang="pt-BR" sz="2800" b="1" dirty="0" smtClean="0"/>
              <a:t>Handover</a:t>
            </a:r>
            <a:r>
              <a:rPr lang="pt-BR" sz="2800" dirty="0" smtClean="0"/>
              <a:t> </a:t>
            </a:r>
            <a:r>
              <a:rPr lang="pt-BR" sz="2800" b="1" dirty="0" smtClean="0"/>
              <a:t>Interdomínio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6786578" y="6215082"/>
            <a:ext cx="2133600" cy="365125"/>
          </a:xfrm>
        </p:spPr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57</a:t>
            </a:fld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-972616" y="1340768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pt-BR" sz="2800" dirty="0" smtClean="0">
                <a:latin typeface="+mn-lt"/>
              </a:rPr>
              <a:t>Gerenciamento do endereço</a:t>
            </a:r>
          </a:p>
          <a:p>
            <a:pPr lvl="2">
              <a:buFont typeface="Arial" pitchFamily="34" charset="0"/>
              <a:buChar char="•"/>
            </a:pPr>
            <a:r>
              <a:rPr lang="pt-BR" sz="2800" dirty="0" smtClean="0">
                <a:latin typeface="+mn-lt"/>
              </a:rPr>
              <a:t>Túneis</a:t>
            </a:r>
          </a:p>
          <a:p>
            <a:pPr lvl="2">
              <a:buFont typeface="Arial" pitchFamily="34" charset="0"/>
              <a:buChar char="•"/>
            </a:pPr>
            <a:r>
              <a:rPr lang="pt-BR" sz="2800" dirty="0" smtClean="0">
                <a:latin typeface="+mn-lt"/>
              </a:rPr>
              <a:t>Atualização de rotas</a:t>
            </a:r>
            <a:endParaRPr lang="pt-BR" sz="2800" dirty="0">
              <a:latin typeface="+mn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1" y="4096212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Freeform 18"/>
          <p:cNvSpPr/>
          <p:nvPr/>
        </p:nvSpPr>
        <p:spPr>
          <a:xfrm>
            <a:off x="3295631" y="3455999"/>
            <a:ext cx="2209800" cy="121920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Group 19"/>
          <p:cNvGrpSpPr/>
          <p:nvPr/>
        </p:nvGrpSpPr>
        <p:grpSpPr>
          <a:xfrm>
            <a:off x="2762231" y="4446599"/>
            <a:ext cx="762000" cy="457200"/>
            <a:chOff x="7620000" y="5791200"/>
            <a:chExt cx="762000" cy="457200"/>
          </a:xfrm>
          <a:solidFill>
            <a:srgbClr val="00B050"/>
          </a:solidFill>
        </p:grpSpPr>
        <p:sp>
          <p:nvSpPr>
            <p:cNvPr id="21" name="Can 20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Left Arrow 21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Left Arrow 22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Left Arrow 23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Left Arrow 24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Group 25"/>
          <p:cNvGrpSpPr/>
          <p:nvPr/>
        </p:nvGrpSpPr>
        <p:grpSpPr>
          <a:xfrm>
            <a:off x="5581631" y="3760799"/>
            <a:ext cx="762000" cy="457200"/>
            <a:chOff x="7620000" y="5791200"/>
            <a:chExt cx="762000" cy="457200"/>
          </a:xfrm>
        </p:grpSpPr>
        <p:sp>
          <p:nvSpPr>
            <p:cNvPr id="27" name="Can 26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eft Arrow 27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Left Arrow 28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Left Arrow 29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Left Arrow 30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9235" y="3836999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2"/>
          <p:cNvGrpSpPr/>
          <p:nvPr/>
        </p:nvGrpSpPr>
        <p:grpSpPr>
          <a:xfrm>
            <a:off x="3067031" y="3074999"/>
            <a:ext cx="762000" cy="457200"/>
            <a:chOff x="7620000" y="5791200"/>
            <a:chExt cx="762000" cy="457200"/>
          </a:xfrm>
          <a:solidFill>
            <a:schemeClr val="accent2">
              <a:lumMod val="75000"/>
            </a:schemeClr>
          </a:solidFill>
        </p:grpSpPr>
        <p:sp>
          <p:nvSpPr>
            <p:cNvPr id="34" name="Can 3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Left Arrow 3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Left Arrow 3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Left Arrow 3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39" name="Straight Connector 38"/>
          <p:cNvCxnSpPr>
            <a:stCxn id="19" idx="10"/>
            <a:endCxn id="19" idx="15"/>
          </p:cNvCxnSpPr>
          <p:nvPr/>
        </p:nvCxnSpPr>
        <p:spPr>
          <a:xfrm flipH="1" flipV="1">
            <a:off x="4821007" y="3522039"/>
            <a:ext cx="612708" cy="3672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7"/>
            <a:endCxn id="19" idx="14"/>
          </p:cNvCxnSpPr>
          <p:nvPr/>
        </p:nvCxnSpPr>
        <p:spPr>
          <a:xfrm flipV="1">
            <a:off x="4756554" y="3567533"/>
            <a:ext cx="26497" cy="9230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9" idx="3"/>
            <a:endCxn id="19" idx="7"/>
          </p:cNvCxnSpPr>
          <p:nvPr/>
        </p:nvCxnSpPr>
        <p:spPr>
          <a:xfrm>
            <a:off x="3593340" y="4451679"/>
            <a:ext cx="1163214" cy="389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9" idx="10"/>
            <a:endCxn id="19" idx="9"/>
          </p:cNvCxnSpPr>
          <p:nvPr/>
        </p:nvCxnSpPr>
        <p:spPr>
          <a:xfrm flipH="1">
            <a:off x="5207722" y="3889323"/>
            <a:ext cx="225993" cy="41588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9" idx="9"/>
            <a:endCxn id="19" idx="18"/>
          </p:cNvCxnSpPr>
          <p:nvPr/>
        </p:nvCxnSpPr>
        <p:spPr>
          <a:xfrm flipH="1" flipV="1">
            <a:off x="4011770" y="3602529"/>
            <a:ext cx="1195952" cy="7026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6"/>
          <p:cNvGrpSpPr/>
          <p:nvPr/>
        </p:nvGrpSpPr>
        <p:grpSpPr>
          <a:xfrm>
            <a:off x="5500693" y="4929198"/>
            <a:ext cx="762000" cy="457200"/>
            <a:chOff x="7620000" y="5791200"/>
            <a:chExt cx="762000" cy="457200"/>
          </a:xfrm>
        </p:grpSpPr>
        <p:sp>
          <p:nvSpPr>
            <p:cNvPr id="48" name="Can 47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Left Arrow 48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Left Arrow 49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Left Arrow 50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Left Arrow 51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" name="Group 52"/>
          <p:cNvGrpSpPr/>
          <p:nvPr/>
        </p:nvGrpSpPr>
        <p:grpSpPr>
          <a:xfrm>
            <a:off x="6858015" y="5214950"/>
            <a:ext cx="762000" cy="457200"/>
            <a:chOff x="7620000" y="5791200"/>
            <a:chExt cx="762000" cy="457200"/>
          </a:xfrm>
        </p:grpSpPr>
        <p:sp>
          <p:nvSpPr>
            <p:cNvPr id="54" name="Can 5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Left Arrow 5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Left Arrow 5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Left Arrow 5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Left Arrow 5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1" y="5500702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" name="Oval 59"/>
          <p:cNvSpPr/>
          <p:nvPr/>
        </p:nvSpPr>
        <p:spPr>
          <a:xfrm rot="16200000">
            <a:off x="4893471" y="3607595"/>
            <a:ext cx="3357586" cy="28575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oup 60"/>
          <p:cNvGrpSpPr/>
          <p:nvPr/>
        </p:nvGrpSpPr>
        <p:grpSpPr>
          <a:xfrm>
            <a:off x="3000363" y="5286388"/>
            <a:ext cx="762000" cy="457200"/>
            <a:chOff x="7620000" y="5791200"/>
            <a:chExt cx="762000" cy="457200"/>
          </a:xfrm>
          <a:solidFill>
            <a:srgbClr val="00B050"/>
          </a:solidFill>
        </p:grpSpPr>
        <p:sp>
          <p:nvSpPr>
            <p:cNvPr id="62" name="Can 61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Left Arrow 62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Left Arrow 63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Left Arrow 64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oup 66"/>
          <p:cNvGrpSpPr/>
          <p:nvPr/>
        </p:nvGrpSpPr>
        <p:grpSpPr>
          <a:xfrm>
            <a:off x="1714511" y="5857892"/>
            <a:ext cx="762000" cy="457200"/>
            <a:chOff x="7620000" y="5791200"/>
            <a:chExt cx="762000" cy="457200"/>
          </a:xfrm>
          <a:solidFill>
            <a:srgbClr val="00B050"/>
          </a:solidFill>
        </p:grpSpPr>
        <p:sp>
          <p:nvSpPr>
            <p:cNvPr id="68" name="Can 67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Left Arrow 68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Left Arrow 69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Left Arrow 70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Left Arrow 71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" name="Group 72"/>
          <p:cNvGrpSpPr/>
          <p:nvPr/>
        </p:nvGrpSpPr>
        <p:grpSpPr>
          <a:xfrm>
            <a:off x="3929058" y="2428868"/>
            <a:ext cx="762000" cy="457200"/>
            <a:chOff x="7620000" y="5791200"/>
            <a:chExt cx="762000" cy="457200"/>
          </a:xfrm>
          <a:solidFill>
            <a:schemeClr val="accent2">
              <a:lumMod val="75000"/>
            </a:schemeClr>
          </a:solidFill>
        </p:grpSpPr>
        <p:sp>
          <p:nvSpPr>
            <p:cNvPr id="74" name="Can 73"/>
            <p:cNvSpPr/>
            <p:nvPr/>
          </p:nvSpPr>
          <p:spPr>
            <a:xfrm>
              <a:off x="7620000" y="5791200"/>
              <a:ext cx="762000" cy="4572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Left Arrow 74"/>
            <p:cNvSpPr/>
            <p:nvPr/>
          </p:nvSpPr>
          <p:spPr>
            <a:xfrm>
              <a:off x="7996518" y="5827059"/>
              <a:ext cx="3048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Left Arrow 75"/>
            <p:cNvSpPr/>
            <p:nvPr/>
          </p:nvSpPr>
          <p:spPr>
            <a:xfrm rot="5400000">
              <a:off x="7924799" y="58674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Left Arrow 76"/>
            <p:cNvSpPr/>
            <p:nvPr/>
          </p:nvSpPr>
          <p:spPr>
            <a:xfrm rot="10800000">
              <a:off x="7660341" y="5818094"/>
              <a:ext cx="3048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Left Arrow 77"/>
            <p:cNvSpPr/>
            <p:nvPr/>
          </p:nvSpPr>
          <p:spPr>
            <a:xfrm rot="16200000">
              <a:off x="7924800" y="5791200"/>
              <a:ext cx="152400" cy="152400"/>
            </a:xfrm>
            <a:prstGeom prst="leftArrow">
              <a:avLst/>
            </a:prstGeom>
            <a:grp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9" name="Oval 78"/>
          <p:cNvSpPr/>
          <p:nvPr/>
        </p:nvSpPr>
        <p:spPr>
          <a:xfrm rot="16200000">
            <a:off x="1107257" y="3750471"/>
            <a:ext cx="2714644" cy="278608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Oval 79"/>
          <p:cNvSpPr/>
          <p:nvPr/>
        </p:nvSpPr>
        <p:spPr>
          <a:xfrm rot="16200000">
            <a:off x="3286116" y="1857364"/>
            <a:ext cx="1357322" cy="2357454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\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08299 -0.109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-5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  <p:bldP spid="79" grpId="0" animBg="1"/>
      <p:bldP spid="8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Mobilidade 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08"/>
            <a:ext cx="5357818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Mobile IP (RFC 3344, 5944)</a:t>
            </a:r>
          </a:p>
          <a:p>
            <a:pPr lvl="1"/>
            <a:r>
              <a:rPr lang="pt-BR" dirty="0" smtClean="0"/>
              <a:t>Manutenção do endereço original</a:t>
            </a:r>
          </a:p>
          <a:p>
            <a:pPr lvl="1"/>
            <a:r>
              <a:rPr lang="pt-BR" dirty="0" smtClean="0"/>
              <a:t>Home/Foreign Agent (HA/FA)</a:t>
            </a:r>
          </a:p>
          <a:p>
            <a:pPr lvl="1"/>
            <a:r>
              <a:rPr lang="pt-BR" dirty="0" smtClean="0"/>
              <a:t>Inteligência no nó</a:t>
            </a:r>
          </a:p>
          <a:p>
            <a:pPr lvl="1"/>
            <a:r>
              <a:rPr lang="pt-BR" dirty="0" smtClean="0"/>
              <a:t>Conhecimento interdomínio</a:t>
            </a:r>
          </a:p>
          <a:p>
            <a:pPr lvl="2"/>
            <a:r>
              <a:rPr lang="pt-BR" dirty="0" smtClean="0"/>
              <a:t>Fornecido pelo nó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5572140"/>
            <a:ext cx="463996" cy="83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4143372" y="4859125"/>
            <a:ext cx="3571900" cy="121920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 extrusionOk="0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TextBox 42"/>
          <p:cNvSpPr txBox="1"/>
          <p:nvPr/>
        </p:nvSpPr>
        <p:spPr>
          <a:xfrm>
            <a:off x="0" y="62732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Nó </a:t>
            </a:r>
          </a:p>
          <a:p>
            <a:r>
              <a:rPr lang="pt-BR" sz="1600" dirty="0" smtClean="0"/>
              <a:t>móvel</a:t>
            </a:r>
            <a:endParaRPr lang="pt-BR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7239000" y="5786454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 smtClean="0"/>
              <a:t>Nó correspondente</a:t>
            </a:r>
            <a:endParaRPr lang="pt-BR" sz="1600" dirty="0"/>
          </a:p>
        </p:txBody>
      </p:sp>
      <p:cxnSp>
        <p:nvCxnSpPr>
          <p:cNvPr id="52" name="Straight Connector 51"/>
          <p:cNvCxnSpPr>
            <a:stCxn id="6" idx="11"/>
          </p:cNvCxnSpPr>
          <p:nvPr/>
        </p:nvCxnSpPr>
        <p:spPr>
          <a:xfrm flipH="1" flipV="1">
            <a:off x="5572134" y="4929198"/>
            <a:ext cx="1907492" cy="43877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6" idx="0"/>
          </p:cNvCxnSpPr>
          <p:nvPr/>
        </p:nvCxnSpPr>
        <p:spPr>
          <a:xfrm flipV="1">
            <a:off x="4531403" y="4929199"/>
            <a:ext cx="1040730" cy="6686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7A96F-C915-4E2A-8321-DF7CF2262F2D}" type="slidenum">
              <a:rPr lang="pt-BR" smtClean="0"/>
              <a:pPr>
                <a:defRPr/>
              </a:pPr>
              <a:t>58</a:t>
            </a:fld>
            <a:endParaRPr lang="pt-BR" dirty="0"/>
          </a:p>
        </p:txBody>
      </p:sp>
      <p:sp>
        <p:nvSpPr>
          <p:cNvPr id="47" name="Cube 46"/>
          <p:cNvSpPr/>
          <p:nvPr/>
        </p:nvSpPr>
        <p:spPr>
          <a:xfrm>
            <a:off x="3286116" y="5357826"/>
            <a:ext cx="862042" cy="8572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Home</a:t>
            </a:r>
          </a:p>
          <a:p>
            <a:pPr algn="ctr"/>
            <a:r>
              <a:rPr lang="pt-BR" sz="1400" dirty="0" smtClean="0"/>
              <a:t>Agent</a:t>
            </a:r>
            <a:endParaRPr lang="pt-BR" sz="1400" dirty="0"/>
          </a:p>
        </p:txBody>
      </p:sp>
      <p:sp>
        <p:nvSpPr>
          <p:cNvPr id="48" name="Cube 47"/>
          <p:cNvSpPr/>
          <p:nvPr/>
        </p:nvSpPr>
        <p:spPr>
          <a:xfrm>
            <a:off x="5000628" y="4000504"/>
            <a:ext cx="1000100" cy="8953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Foreign</a:t>
            </a:r>
          </a:p>
          <a:p>
            <a:pPr algn="ctr"/>
            <a:r>
              <a:rPr lang="pt-BR" sz="1400" dirty="0" smtClean="0"/>
              <a:t>Agent</a:t>
            </a:r>
            <a:endParaRPr lang="pt-BR" sz="1400" dirty="0"/>
          </a:p>
        </p:txBody>
      </p:sp>
      <p:sp>
        <p:nvSpPr>
          <p:cNvPr id="56" name="Isosceles Triangle 55"/>
          <p:cNvSpPr/>
          <p:nvPr/>
        </p:nvSpPr>
        <p:spPr>
          <a:xfrm>
            <a:off x="1428728" y="6248400"/>
            <a:ext cx="304800" cy="609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TextBox 69"/>
          <p:cNvSpPr txBox="1"/>
          <p:nvPr/>
        </p:nvSpPr>
        <p:spPr>
          <a:xfrm>
            <a:off x="7072330" y="1423966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MAG</a:t>
            </a:r>
            <a:endParaRPr lang="pt-BR" sz="1400" dirty="0">
              <a:solidFill>
                <a:schemeClr val="bg1"/>
              </a:solidFill>
            </a:endParaRPr>
          </a:p>
        </p:txBody>
      </p:sp>
      <p:grpSp>
        <p:nvGrpSpPr>
          <p:cNvPr id="8" name="Group 100"/>
          <p:cNvGrpSpPr/>
          <p:nvPr/>
        </p:nvGrpSpPr>
        <p:grpSpPr>
          <a:xfrm>
            <a:off x="1357290" y="5072074"/>
            <a:ext cx="2686064" cy="1566834"/>
            <a:chOff x="1142976" y="4000504"/>
            <a:chExt cx="2686064" cy="1566834"/>
          </a:xfrm>
        </p:grpSpPr>
        <p:grpSp>
          <p:nvGrpSpPr>
            <p:cNvPr id="9" name="Group 97"/>
            <p:cNvGrpSpPr/>
            <p:nvPr/>
          </p:nvGrpSpPr>
          <p:grpSpPr>
            <a:xfrm>
              <a:off x="1142976" y="4000504"/>
              <a:ext cx="2686064" cy="1100142"/>
              <a:chOff x="1285852" y="5214950"/>
              <a:chExt cx="2686064" cy="1100142"/>
            </a:xfrm>
          </p:grpSpPr>
          <p:sp>
            <p:nvSpPr>
              <p:cNvPr id="55" name="Cube 54"/>
              <p:cNvSpPr/>
              <p:nvPr/>
            </p:nvSpPr>
            <p:spPr>
              <a:xfrm>
                <a:off x="3286116" y="5500702"/>
                <a:ext cx="685800" cy="609600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/>
                  <a:t>LMA</a:t>
                </a:r>
                <a:endParaRPr lang="pt-BR" sz="1400" dirty="0"/>
              </a:p>
            </p:txBody>
          </p:sp>
          <p:grpSp>
            <p:nvGrpSpPr>
              <p:cNvPr id="10" name="Group 89"/>
              <p:cNvGrpSpPr/>
              <p:nvPr/>
            </p:nvGrpSpPr>
            <p:grpSpPr>
              <a:xfrm>
                <a:off x="1285852" y="5214950"/>
                <a:ext cx="762000" cy="460177"/>
                <a:chOff x="6386530" y="890566"/>
                <a:chExt cx="762000" cy="460177"/>
              </a:xfrm>
            </p:grpSpPr>
            <p:grpSp>
              <p:nvGrpSpPr>
                <p:cNvPr id="11" name="Group 56"/>
                <p:cNvGrpSpPr/>
                <p:nvPr/>
              </p:nvGrpSpPr>
              <p:grpSpPr>
                <a:xfrm>
                  <a:off x="6386530" y="890566"/>
                  <a:ext cx="533400" cy="457200"/>
                  <a:chOff x="7620000" y="5791200"/>
                  <a:chExt cx="762000" cy="457200"/>
                </a:xfrm>
              </p:grpSpPr>
              <p:sp>
                <p:nvSpPr>
                  <p:cNvPr id="58" name="Can 57"/>
                  <p:cNvSpPr/>
                  <p:nvPr/>
                </p:nvSpPr>
                <p:spPr>
                  <a:xfrm>
                    <a:off x="7620000" y="5791200"/>
                    <a:ext cx="762000" cy="457200"/>
                  </a:xfrm>
                  <a:prstGeom prst="can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Left Arrow 58"/>
                  <p:cNvSpPr/>
                  <p:nvPr/>
                </p:nvSpPr>
                <p:spPr>
                  <a:xfrm>
                    <a:off x="7996518" y="5827059"/>
                    <a:ext cx="3048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Left Arrow 59"/>
                  <p:cNvSpPr/>
                  <p:nvPr/>
                </p:nvSpPr>
                <p:spPr>
                  <a:xfrm rot="5400000">
                    <a:off x="7924799" y="5867400"/>
                    <a:ext cx="1524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Left Arrow 60"/>
                  <p:cNvSpPr/>
                  <p:nvPr/>
                </p:nvSpPr>
                <p:spPr>
                  <a:xfrm rot="10800000">
                    <a:off x="7660341" y="5818094"/>
                    <a:ext cx="3048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Left Arrow 61"/>
                  <p:cNvSpPr/>
                  <p:nvPr/>
                </p:nvSpPr>
                <p:spPr>
                  <a:xfrm rot="16200000">
                    <a:off x="7924800" y="5791200"/>
                    <a:ext cx="1524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69" name="TextBox 68"/>
                <p:cNvSpPr txBox="1"/>
                <p:nvPr/>
              </p:nvSpPr>
              <p:spPr>
                <a:xfrm>
                  <a:off x="6386530" y="1042966"/>
                  <a:ext cx="76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>
                      <a:solidFill>
                        <a:schemeClr val="bg1"/>
                      </a:solidFill>
                    </a:rPr>
                    <a:t>MAG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" name="Group 88"/>
              <p:cNvGrpSpPr/>
              <p:nvPr/>
            </p:nvGrpSpPr>
            <p:grpSpPr>
              <a:xfrm>
                <a:off x="2071670" y="5857892"/>
                <a:ext cx="762000" cy="457200"/>
                <a:chOff x="7834330" y="1042966"/>
                <a:chExt cx="762000" cy="457200"/>
              </a:xfrm>
            </p:grpSpPr>
            <p:grpSp>
              <p:nvGrpSpPr>
                <p:cNvPr id="13" name="Group 62"/>
                <p:cNvGrpSpPr/>
                <p:nvPr/>
              </p:nvGrpSpPr>
              <p:grpSpPr>
                <a:xfrm>
                  <a:off x="7834330" y="1042966"/>
                  <a:ext cx="533400" cy="457200"/>
                  <a:chOff x="7620000" y="5791200"/>
                  <a:chExt cx="762000" cy="457200"/>
                </a:xfrm>
              </p:grpSpPr>
              <p:sp>
                <p:nvSpPr>
                  <p:cNvPr id="64" name="Can 63"/>
                  <p:cNvSpPr/>
                  <p:nvPr/>
                </p:nvSpPr>
                <p:spPr>
                  <a:xfrm>
                    <a:off x="7620000" y="5791200"/>
                    <a:ext cx="762000" cy="457200"/>
                  </a:xfrm>
                  <a:prstGeom prst="can">
                    <a:avLst>
                      <a:gd name="adj" fmla="val 5000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Left Arrow 64"/>
                  <p:cNvSpPr/>
                  <p:nvPr/>
                </p:nvSpPr>
                <p:spPr>
                  <a:xfrm>
                    <a:off x="7996518" y="5827059"/>
                    <a:ext cx="3048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Left Arrow 65"/>
                  <p:cNvSpPr/>
                  <p:nvPr/>
                </p:nvSpPr>
                <p:spPr>
                  <a:xfrm rot="5400000">
                    <a:off x="7924799" y="5867400"/>
                    <a:ext cx="1524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Left Arrow 66"/>
                  <p:cNvSpPr/>
                  <p:nvPr/>
                </p:nvSpPr>
                <p:spPr>
                  <a:xfrm rot="10800000">
                    <a:off x="7660341" y="5818094"/>
                    <a:ext cx="3048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Left Arrow 67"/>
                  <p:cNvSpPr/>
                  <p:nvPr/>
                </p:nvSpPr>
                <p:spPr>
                  <a:xfrm rot="16200000">
                    <a:off x="7924800" y="5791200"/>
                    <a:ext cx="152400" cy="152400"/>
                  </a:xfrm>
                  <a:prstGeom prst="lef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71" name="TextBox 70"/>
                <p:cNvSpPr txBox="1"/>
                <p:nvPr/>
              </p:nvSpPr>
              <p:spPr>
                <a:xfrm>
                  <a:off x="7834330" y="1192389"/>
                  <a:ext cx="762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 smtClean="0">
                      <a:solidFill>
                        <a:schemeClr val="bg1"/>
                      </a:solidFill>
                    </a:rPr>
                    <a:t>MAG</a:t>
                  </a:r>
                  <a:endParaRPr lang="pt-BR" sz="1400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72" name="Straight Connector 71"/>
              <p:cNvCxnSpPr>
                <a:stCxn id="58" idx="4"/>
                <a:endCxn id="55" idx="3"/>
              </p:cNvCxnSpPr>
              <p:nvPr/>
            </p:nvCxnSpPr>
            <p:spPr>
              <a:xfrm>
                <a:off x="1819252" y="5443550"/>
                <a:ext cx="1733564" cy="66675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endCxn id="55" idx="3"/>
              </p:cNvCxnSpPr>
              <p:nvPr/>
            </p:nvCxnSpPr>
            <p:spPr>
              <a:xfrm>
                <a:off x="2643174" y="6072206"/>
                <a:ext cx="909642" cy="3809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/>
            <p:cNvCxnSpPr>
              <a:stCxn id="56" idx="0"/>
              <a:endCxn id="71" idx="2"/>
            </p:cNvCxnSpPr>
            <p:nvPr/>
          </p:nvCxnSpPr>
          <p:spPr>
            <a:xfrm rot="5400000" flipH="1" flipV="1">
              <a:off x="1640677" y="4898221"/>
              <a:ext cx="466692" cy="87154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laptop"/>
          <p:cNvSpPr>
            <a:spLocks noEditPoints="1" noChangeArrowheads="1"/>
          </p:cNvSpPr>
          <p:nvPr/>
        </p:nvSpPr>
        <p:spPr bwMode="auto">
          <a:xfrm>
            <a:off x="7929586" y="5143512"/>
            <a:ext cx="857256" cy="785818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4" name="Group 97"/>
          <p:cNvGrpSpPr/>
          <p:nvPr/>
        </p:nvGrpSpPr>
        <p:grpSpPr>
          <a:xfrm>
            <a:off x="5143504" y="3429000"/>
            <a:ext cx="2976578" cy="1323980"/>
            <a:chOff x="-142908" y="5214950"/>
            <a:chExt cx="2976578" cy="1323980"/>
          </a:xfrm>
        </p:grpSpPr>
        <p:sp>
          <p:nvSpPr>
            <p:cNvPr id="132" name="Cube 131"/>
            <p:cNvSpPr/>
            <p:nvPr/>
          </p:nvSpPr>
          <p:spPr>
            <a:xfrm>
              <a:off x="-142908" y="5929330"/>
              <a:ext cx="685800" cy="6096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LMA</a:t>
              </a:r>
              <a:endParaRPr lang="pt-BR" sz="1400" dirty="0"/>
            </a:p>
          </p:txBody>
        </p:sp>
        <p:grpSp>
          <p:nvGrpSpPr>
            <p:cNvPr id="15" name="Group 89"/>
            <p:cNvGrpSpPr/>
            <p:nvPr/>
          </p:nvGrpSpPr>
          <p:grpSpPr>
            <a:xfrm>
              <a:off x="1285852" y="5214950"/>
              <a:ext cx="762000" cy="460177"/>
              <a:chOff x="6386530" y="890566"/>
              <a:chExt cx="762000" cy="460177"/>
            </a:xfrm>
          </p:grpSpPr>
          <p:grpSp>
            <p:nvGrpSpPr>
              <p:cNvPr id="16" name="Group 56"/>
              <p:cNvGrpSpPr/>
              <p:nvPr/>
            </p:nvGrpSpPr>
            <p:grpSpPr>
              <a:xfrm>
                <a:off x="6386530" y="890566"/>
                <a:ext cx="533400" cy="457200"/>
                <a:chOff x="7620000" y="5791200"/>
                <a:chExt cx="762000" cy="457200"/>
              </a:xfrm>
            </p:grpSpPr>
            <p:sp>
              <p:nvSpPr>
                <p:cNvPr id="146" name="Can 145"/>
                <p:cNvSpPr/>
                <p:nvPr/>
              </p:nvSpPr>
              <p:spPr>
                <a:xfrm>
                  <a:off x="7620000" y="5791200"/>
                  <a:ext cx="762000" cy="457200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Left Arrow 146"/>
                <p:cNvSpPr/>
                <p:nvPr/>
              </p:nvSpPr>
              <p:spPr>
                <a:xfrm>
                  <a:off x="7996518" y="5827059"/>
                  <a:ext cx="3048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Left Arrow 147"/>
                <p:cNvSpPr/>
                <p:nvPr/>
              </p:nvSpPr>
              <p:spPr>
                <a:xfrm rot="5400000">
                  <a:off x="7924799" y="5867400"/>
                  <a:ext cx="1524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Left Arrow 148"/>
                <p:cNvSpPr/>
                <p:nvPr/>
              </p:nvSpPr>
              <p:spPr>
                <a:xfrm rot="10800000">
                  <a:off x="7660341" y="5818094"/>
                  <a:ext cx="3048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Left Arrow 149"/>
                <p:cNvSpPr/>
                <p:nvPr/>
              </p:nvSpPr>
              <p:spPr>
                <a:xfrm rot="16200000">
                  <a:off x="7924800" y="5791200"/>
                  <a:ext cx="1524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45" name="TextBox 144"/>
              <p:cNvSpPr txBox="1"/>
              <p:nvPr/>
            </p:nvSpPr>
            <p:spPr>
              <a:xfrm>
                <a:off x="6386530" y="1042966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MAG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" name="Group 88"/>
            <p:cNvGrpSpPr/>
            <p:nvPr/>
          </p:nvGrpSpPr>
          <p:grpSpPr>
            <a:xfrm>
              <a:off x="2071670" y="5857892"/>
              <a:ext cx="762000" cy="457200"/>
              <a:chOff x="7834330" y="1042966"/>
              <a:chExt cx="762000" cy="457200"/>
            </a:xfrm>
          </p:grpSpPr>
          <p:grpSp>
            <p:nvGrpSpPr>
              <p:cNvPr id="18" name="Group 62"/>
              <p:cNvGrpSpPr/>
              <p:nvPr/>
            </p:nvGrpSpPr>
            <p:grpSpPr>
              <a:xfrm>
                <a:off x="7834330" y="1042966"/>
                <a:ext cx="533400" cy="457200"/>
                <a:chOff x="7620000" y="5791200"/>
                <a:chExt cx="762000" cy="457200"/>
              </a:xfrm>
            </p:grpSpPr>
            <p:sp>
              <p:nvSpPr>
                <p:cNvPr id="139" name="Can 138"/>
                <p:cNvSpPr/>
                <p:nvPr/>
              </p:nvSpPr>
              <p:spPr>
                <a:xfrm>
                  <a:off x="7620000" y="5791200"/>
                  <a:ext cx="762000" cy="457200"/>
                </a:xfrm>
                <a:prstGeom prst="can">
                  <a:avLst>
                    <a:gd name="adj" fmla="val 50000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0" name="Left Arrow 139"/>
                <p:cNvSpPr/>
                <p:nvPr/>
              </p:nvSpPr>
              <p:spPr>
                <a:xfrm>
                  <a:off x="7996518" y="5827059"/>
                  <a:ext cx="3048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Left Arrow 140"/>
                <p:cNvSpPr/>
                <p:nvPr/>
              </p:nvSpPr>
              <p:spPr>
                <a:xfrm rot="5400000">
                  <a:off x="7924799" y="5867400"/>
                  <a:ext cx="1524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2" name="Left Arrow 141"/>
                <p:cNvSpPr/>
                <p:nvPr/>
              </p:nvSpPr>
              <p:spPr>
                <a:xfrm rot="10800000">
                  <a:off x="7660341" y="5818094"/>
                  <a:ext cx="3048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Left Arrow 142"/>
                <p:cNvSpPr/>
                <p:nvPr/>
              </p:nvSpPr>
              <p:spPr>
                <a:xfrm rot="16200000">
                  <a:off x="7924800" y="5791200"/>
                  <a:ext cx="152400" cy="152400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38" name="TextBox 137"/>
              <p:cNvSpPr txBox="1"/>
              <p:nvPr/>
            </p:nvSpPr>
            <p:spPr>
              <a:xfrm>
                <a:off x="7834330" y="1192389"/>
                <a:ext cx="76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</a:rPr>
                  <a:t>MAG</a:t>
                </a:r>
                <a:endParaRPr lang="pt-BR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5" name="Straight Connector 134"/>
            <p:cNvCxnSpPr>
              <a:stCxn id="146" idx="4"/>
              <a:endCxn id="132" idx="3"/>
            </p:cNvCxnSpPr>
            <p:nvPr/>
          </p:nvCxnSpPr>
          <p:spPr>
            <a:xfrm flipH="1">
              <a:off x="123792" y="5443550"/>
              <a:ext cx="1695460" cy="109538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endCxn id="132" idx="3"/>
            </p:cNvCxnSpPr>
            <p:nvPr/>
          </p:nvCxnSpPr>
          <p:spPr>
            <a:xfrm rot="10800000" flipV="1">
              <a:off x="123792" y="6215082"/>
              <a:ext cx="2019316" cy="3238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/>
          <p:cNvCxnSpPr>
            <a:stCxn id="47" idx="3"/>
            <a:endCxn id="56" idx="4"/>
          </p:cNvCxnSpPr>
          <p:nvPr/>
        </p:nvCxnSpPr>
        <p:spPr>
          <a:xfrm rot="5400000">
            <a:off x="2350295" y="5598315"/>
            <a:ext cx="642918" cy="1876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 rot="16200000">
            <a:off x="1314428" y="3829052"/>
            <a:ext cx="2595562" cy="393859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Oval 156"/>
          <p:cNvSpPr/>
          <p:nvPr/>
        </p:nvSpPr>
        <p:spPr>
          <a:xfrm rot="16200000">
            <a:off x="5162572" y="1900227"/>
            <a:ext cx="2595562" cy="393859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Content Placeholder 2"/>
          <p:cNvSpPr txBox="1">
            <a:spLocks/>
          </p:cNvSpPr>
          <p:nvPr/>
        </p:nvSpPr>
        <p:spPr>
          <a:xfrm>
            <a:off x="-14278" y="1000108"/>
            <a:ext cx="5943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PMIPv6 (RFC 5213)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Mobility Access gateways (MAGs)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Detecção de movimento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Mobility Anchors (LMAs)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Manutenção de endereço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Domínio local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0.44358 -0.2159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" y="-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7" grpId="0" animBg="1"/>
      <p:bldP spid="48" grpId="0" animBg="1"/>
      <p:bldP spid="156" grpId="0" animBg="1"/>
      <p:bldP spid="157" grpId="0" animBg="1"/>
      <p:bldP spid="15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Bevelacqua, P.J. </a:t>
            </a:r>
            <a:r>
              <a:rPr lang="en-US" sz="2400" dirty="0" smtClean="0"/>
              <a:t>Antenna Theory. </a:t>
            </a:r>
            <a:r>
              <a:rPr lang="en-US" sz="2400" dirty="0" smtClean="0">
                <a:hlinkClick r:id="rId2"/>
              </a:rPr>
              <a:t>http://www.antenna-theory.com/</a:t>
            </a:r>
            <a:endParaRPr lang="en-US" sz="2400" dirty="0" smtClean="0"/>
          </a:p>
          <a:p>
            <a:r>
              <a:rPr lang="pt-BR" sz="2400" dirty="0" smtClean="0"/>
              <a:t>J.F.Kurose abd K. Ross. “Redes de computadores e a Internet – Uma abordagem top down” cap </a:t>
            </a:r>
            <a:r>
              <a:rPr lang="pt-BR" sz="2400" dirty="0" smtClean="0"/>
              <a:t>6.7</a:t>
            </a:r>
          </a:p>
          <a:p>
            <a:r>
              <a:rPr lang="en-US" sz="2400" dirty="0" smtClean="0"/>
              <a:t>Introdução ao LTE – Long Term Evolution</a:t>
            </a:r>
          </a:p>
          <a:p>
            <a:pPr lvl="1"/>
            <a:r>
              <a:rPr lang="en-US" sz="2000" dirty="0" smtClean="0">
                <a:hlinkClick r:id="rId3"/>
              </a:rPr>
              <a:t>http://www.teleco.com.br/tutoriais/tutorialintlte/default.asp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4"/>
              </a:rPr>
              <a:t>http://www.teleco.com.br/tutoriais/tutorialintlte/pagina_4.asp</a:t>
            </a:r>
            <a:r>
              <a:rPr lang="en-US" sz="2000" dirty="0" smtClean="0"/>
              <a:t> (conceitos de rede e topologia</a:t>
            </a:r>
            <a:r>
              <a:rPr lang="en-US" sz="2000" dirty="0" smtClean="0"/>
              <a:t>)</a:t>
            </a:r>
          </a:p>
          <a:p>
            <a:r>
              <a:rPr lang="pt-BR" sz="2400" b="1" dirty="0" smtClean="0"/>
              <a:t>BER (Bit Error Rate) e determinaçao de probabilidade de erro (pe) em fibras opticas.</a:t>
            </a:r>
          </a:p>
          <a:p>
            <a:pPr lvl="1"/>
            <a:r>
              <a:rPr lang="en-US" sz="2000" dirty="0" smtClean="0"/>
              <a:t>https</a:t>
            </a:r>
            <a:r>
              <a:rPr lang="en-US" sz="2000" dirty="0" smtClean="0"/>
              <a:t>://snnangola.wordpress.com/2010/11/28/ber-bit-error-rate-e-determinacao-de-probabilidade-de-erro-pe-em-fibras-opticas/</a:t>
            </a:r>
          </a:p>
          <a:p>
            <a:endParaRPr lang="en-US" sz="1800" dirty="0" smtClean="0"/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Atenuação</a:t>
            </a:r>
          </a:p>
          <a:p>
            <a:pPr lvl="1"/>
            <a:r>
              <a:rPr lang="pt-BR" sz="2000" dirty="0" smtClean="0"/>
              <a:t>Queda de potência</a:t>
            </a:r>
          </a:p>
          <a:p>
            <a:pPr lvl="1"/>
            <a:r>
              <a:rPr lang="pt-BR" sz="2000" dirty="0" smtClean="0"/>
              <a:t>Aumenta com a distância do Tx</a:t>
            </a:r>
          </a:p>
          <a:p>
            <a:pPr lvl="1"/>
            <a:r>
              <a:rPr lang="pt-BR" sz="2000" dirty="0" smtClean="0"/>
              <a:t>Solução com repetidores</a:t>
            </a:r>
          </a:p>
          <a:p>
            <a:r>
              <a:rPr lang="pt-BR" sz="2400" dirty="0" smtClean="0"/>
              <a:t>Desvanecimento</a:t>
            </a:r>
          </a:p>
          <a:p>
            <a:pPr lvl="1"/>
            <a:r>
              <a:rPr lang="pt-BR" sz="2000" dirty="0" smtClean="0"/>
              <a:t>Atenuação causada por mudanças no meio de Tx</a:t>
            </a:r>
          </a:p>
          <a:p>
            <a:pPr lvl="1"/>
            <a:r>
              <a:rPr lang="pt-BR" sz="2000" dirty="0" smtClean="0"/>
              <a:t>Chuva, umidade, obstáculos</a:t>
            </a:r>
          </a:p>
          <a:p>
            <a:r>
              <a:rPr lang="pt-BR" sz="2400" dirty="0" smtClean="0"/>
              <a:t>Ruído</a:t>
            </a:r>
          </a:p>
          <a:p>
            <a:pPr lvl="1"/>
            <a:r>
              <a:rPr lang="pt-BR" sz="2000" dirty="0" smtClean="0"/>
              <a:t>Térmico</a:t>
            </a:r>
          </a:p>
          <a:p>
            <a:pPr lvl="1"/>
            <a:r>
              <a:rPr lang="pt-BR" sz="2000" dirty="0" smtClean="0"/>
              <a:t>Intermodulação</a:t>
            </a:r>
          </a:p>
          <a:p>
            <a:pPr lvl="1"/>
            <a:r>
              <a:rPr lang="pt-BR" sz="2000" dirty="0" smtClean="0"/>
              <a:t>Cross-talk (diafonia)</a:t>
            </a:r>
          </a:p>
          <a:p>
            <a:pPr lvl="2"/>
            <a:r>
              <a:rPr lang="pt-BR" sz="1600" dirty="0" smtClean="0"/>
              <a:t>Rx de sinais indesejados</a:t>
            </a:r>
          </a:p>
          <a:p>
            <a:pPr lvl="1"/>
            <a:r>
              <a:rPr lang="pt-BR" sz="2000" dirty="0" smtClean="0"/>
              <a:t>Impulsivo (trovões, centelhamento)</a:t>
            </a:r>
          </a:p>
        </p:txBody>
      </p:sp>
      <p:sp>
        <p:nvSpPr>
          <p:cNvPr id="18435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Problemas na Propagação de Sinais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04A578-959B-4A19-A1AC-B610C082D5B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1F894-5446-4D91-848E-E6B27F5D6897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Multipercurso</a:t>
            </a:r>
          </a:p>
          <a:p>
            <a:pPr lvl="1"/>
            <a:r>
              <a:rPr lang="pt-BR" smtClean="0"/>
              <a:t>Sinal recebido pode vir de múltiplos percursos</a:t>
            </a:r>
          </a:p>
          <a:p>
            <a:pPr lvl="1"/>
            <a:r>
              <a:rPr lang="pt-BR" smtClean="0"/>
              <a:t>Pode haver interferência (construtiva ou destrutiva)</a:t>
            </a:r>
          </a:p>
          <a:p>
            <a:r>
              <a:rPr lang="pt-BR" smtClean="0"/>
              <a:t>Absorção atmosférica</a:t>
            </a:r>
          </a:p>
          <a:p>
            <a:pPr lvl="1"/>
            <a:r>
              <a:rPr lang="pt-BR" smtClean="0"/>
              <a:t>Vapor  d’água e partículas de O</a:t>
            </a:r>
            <a:r>
              <a:rPr lang="pt-BR" baseline="-25000" smtClean="0"/>
              <a:t>2</a:t>
            </a:r>
            <a:r>
              <a:rPr lang="pt-BR" smtClean="0"/>
              <a:t> </a:t>
            </a:r>
          </a:p>
        </p:txBody>
      </p:sp>
      <p:sp>
        <p:nvSpPr>
          <p:cNvPr id="19459" name="Title 2"/>
          <p:cNvSpPr>
            <a:spLocks noGrp="1"/>
          </p:cNvSpPr>
          <p:nvPr>
            <p:ph type="title"/>
          </p:nvPr>
        </p:nvSpPr>
        <p:spPr bwMode="auto">
          <a:xfrm>
            <a:off x="114300" y="122238"/>
            <a:ext cx="7559675" cy="7207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mtClean="0"/>
              <a:t>Problemas na Propagação de Sinais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504A578-959B-4A19-A1AC-B610C082D5B6}" type="datetime4">
              <a:rPr lang="pt-BR" smtClean="0"/>
              <a:pPr>
                <a:defRPr/>
              </a:pPr>
              <a:t>15 de novembro de 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Tema da Apresentação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5CFE3-ACC8-402A-9968-44439CA252C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sinais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BER</a:t>
            </a:r>
          </a:p>
          <a:p>
            <a:pPr lvl="1"/>
            <a:r>
              <a:rPr lang="pt-BR" dirty="0" smtClean="0"/>
              <a:t>Bit Error Rate</a:t>
            </a:r>
          </a:p>
          <a:p>
            <a:pPr lvl="2"/>
            <a:r>
              <a:rPr lang="pt-BR" dirty="0" smtClean="0"/>
              <a:t>Geralmente considera-se a quantidade de bits enviados e a quantidade de bits que foram recebidos de forma </a:t>
            </a:r>
            <a:r>
              <a:rPr lang="pt-BR" dirty="0" smtClean="0"/>
              <a:t>errada</a:t>
            </a:r>
          </a:p>
          <a:p>
            <a:pPr lvl="2"/>
            <a:r>
              <a:rPr lang="pt-BR" dirty="0" smtClean="0"/>
              <a:t>Rekacionado aos meios de transmissão</a:t>
            </a:r>
          </a:p>
          <a:p>
            <a:pPr lvl="2"/>
            <a:r>
              <a:rPr lang="pt-BR" dirty="0" smtClean="0"/>
              <a:t>Menor na fibra, maior no ar</a:t>
            </a:r>
          </a:p>
          <a:p>
            <a:r>
              <a:rPr lang="pt-BR" dirty="0" smtClean="0"/>
              <a:t>SNR </a:t>
            </a:r>
          </a:p>
          <a:p>
            <a:pPr lvl="1"/>
            <a:r>
              <a:rPr lang="pt-BR" dirty="0" smtClean="0"/>
              <a:t>Signal to noise ratio (razão sinal-ruído)</a:t>
            </a:r>
          </a:p>
          <a:p>
            <a:pPr lvl="1"/>
            <a:r>
              <a:rPr lang="pt-BR" dirty="0" smtClean="0"/>
              <a:t>maior SNR – mais fácil extrair sinal do ruído (uma “coisa boa”)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Propagação de sinais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SNR versus BER</a:t>
            </a:r>
          </a:p>
          <a:p>
            <a:pPr lvl="1"/>
            <a:r>
              <a:rPr lang="pt-BR" dirty="0" smtClean="0"/>
              <a:t>camada </a:t>
            </a:r>
            <a:r>
              <a:rPr lang="pt-BR" dirty="0" smtClean="0"/>
              <a:t>física: </a:t>
            </a:r>
            <a:r>
              <a:rPr lang="pt-BR" dirty="0" smtClean="0"/>
              <a:t>aumenta potência </a:t>
            </a:r>
            <a:r>
              <a:rPr lang="pt-BR" dirty="0" smtClean="0"/>
              <a:t>-&gt; aumenta SNR </a:t>
            </a:r>
            <a:r>
              <a:rPr lang="pt-BR" dirty="0" smtClean="0"/>
              <a:t>-&gt; diminui </a:t>
            </a:r>
            <a:r>
              <a:rPr lang="pt-BR" dirty="0" smtClean="0"/>
              <a:t>BER</a:t>
            </a:r>
          </a:p>
          <a:p>
            <a:pPr lvl="1"/>
            <a:r>
              <a:rPr lang="pt-BR" dirty="0" smtClean="0"/>
              <a:t>SNR</a:t>
            </a:r>
            <a:r>
              <a:rPr lang="pt-BR" dirty="0" smtClean="0"/>
              <a:t>: escolha camada </a:t>
            </a:r>
            <a:r>
              <a:rPr lang="pt-BR" dirty="0" smtClean="0"/>
              <a:t>física que </a:t>
            </a:r>
            <a:r>
              <a:rPr lang="pt-BR" dirty="0" smtClean="0"/>
              <a:t>atende requisito BER</a:t>
            </a:r>
            <a:r>
              <a:rPr lang="pt-BR" dirty="0" smtClean="0"/>
              <a:t>, dando </a:t>
            </a:r>
            <a:r>
              <a:rPr lang="pt-BR" dirty="0" smtClean="0"/>
              <a:t>vazão mais </a:t>
            </a:r>
            <a:r>
              <a:rPr lang="pt-BR" dirty="0" smtClean="0"/>
              <a:t>alta</a:t>
            </a:r>
          </a:p>
          <a:p>
            <a:pPr lvl="1"/>
            <a:r>
              <a:rPr lang="pt-BR" dirty="0" smtClean="0"/>
              <a:t>SNR </a:t>
            </a:r>
            <a:r>
              <a:rPr lang="pt-BR" dirty="0" smtClean="0"/>
              <a:t>pode mudar com </a:t>
            </a:r>
            <a:r>
              <a:rPr lang="pt-BR" dirty="0" smtClean="0"/>
              <a:t>a mobilidade</a:t>
            </a:r>
            <a:r>
              <a:rPr lang="pt-BR" dirty="0" smtClean="0"/>
              <a:t>: </a:t>
            </a:r>
            <a:endParaRPr lang="pt-BR" dirty="0" smtClean="0"/>
          </a:p>
          <a:p>
            <a:pPr lvl="2"/>
            <a:r>
              <a:rPr lang="pt-BR" dirty="0" smtClean="0"/>
              <a:t>Adapta dinamicamente </a:t>
            </a:r>
            <a:r>
              <a:rPr lang="pt-BR" dirty="0" smtClean="0"/>
              <a:t>a camada </a:t>
            </a:r>
            <a:r>
              <a:rPr lang="pt-BR" dirty="0" smtClean="0"/>
              <a:t>física (</a:t>
            </a:r>
            <a:r>
              <a:rPr lang="pt-BR" dirty="0" smtClean="0"/>
              <a:t>técnica de modulação, taxa)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5347</TotalTime>
  <Words>2763</Words>
  <Application>Microsoft Office PowerPoint</Application>
  <PresentationFormat>On-screen Show (4:3)</PresentationFormat>
  <Paragraphs>660</Paragraphs>
  <Slides>59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Tema do Office</vt:lpstr>
      <vt:lpstr>Custom Design</vt:lpstr>
      <vt:lpstr>Slide 1</vt:lpstr>
      <vt:lpstr>Ondas Eletromagnéticas</vt:lpstr>
      <vt:lpstr>Ondas Eletromagnéticas</vt:lpstr>
      <vt:lpstr>Slide 4</vt:lpstr>
      <vt:lpstr>Propagação de Sinais</vt:lpstr>
      <vt:lpstr>Problemas na Propagação de Sinais</vt:lpstr>
      <vt:lpstr>Problemas na Propagação de Sinais</vt:lpstr>
      <vt:lpstr>Propagação de sinais</vt:lpstr>
      <vt:lpstr>Propagação de sinais</vt:lpstr>
      <vt:lpstr>Antena</vt:lpstr>
      <vt:lpstr>Radiação Omnidirecional</vt:lpstr>
      <vt:lpstr>Radiação Direcional</vt:lpstr>
      <vt:lpstr>Diagramas de irradiação</vt:lpstr>
      <vt:lpstr>Redes Celulares</vt:lpstr>
      <vt:lpstr>Características</vt:lpstr>
      <vt:lpstr>Componentes</vt:lpstr>
      <vt:lpstr>Canais</vt:lpstr>
      <vt:lpstr>Célula</vt:lpstr>
      <vt:lpstr>Células</vt:lpstr>
      <vt:lpstr>Interferências</vt:lpstr>
      <vt:lpstr>Gerações</vt:lpstr>
      <vt:lpstr>1ª. Geração</vt:lpstr>
      <vt:lpstr>2ª. Geração</vt:lpstr>
      <vt:lpstr>2,5ª. Geração</vt:lpstr>
      <vt:lpstr>3ª. Geração</vt:lpstr>
      <vt:lpstr>LTE</vt:lpstr>
      <vt:lpstr>LTE - Arquitetura</vt:lpstr>
      <vt:lpstr>LTE - Arquitetura</vt:lpstr>
      <vt:lpstr>Redes Wifi</vt:lpstr>
      <vt:lpstr>WLANs - Arquiteturas</vt:lpstr>
      <vt:lpstr>WLANs - Arquiteturas</vt:lpstr>
      <vt:lpstr> A Família IEEE 802</vt:lpstr>
      <vt:lpstr>Padrão 802.11</vt:lpstr>
      <vt:lpstr>Padrão 802.11</vt:lpstr>
      <vt:lpstr>Padrão 802.11</vt:lpstr>
      <vt:lpstr>Slide 36</vt:lpstr>
      <vt:lpstr>Padrão 802.11g</vt:lpstr>
      <vt:lpstr> Ferramentas</vt:lpstr>
      <vt:lpstr>802.11 - Registro</vt:lpstr>
      <vt:lpstr>Acesso ao meio</vt:lpstr>
      <vt:lpstr>CSMA/CA</vt:lpstr>
      <vt:lpstr>CSMA/CA</vt:lpstr>
      <vt:lpstr>CSMA/CA</vt:lpstr>
      <vt:lpstr>CSMA/CA</vt:lpstr>
      <vt:lpstr>Quadro 802.11</vt:lpstr>
      <vt:lpstr>Gerência de mobilidade</vt:lpstr>
      <vt:lpstr>Gerência de Mobilidade</vt:lpstr>
      <vt:lpstr>Roaming</vt:lpstr>
      <vt:lpstr>Handover</vt:lpstr>
      <vt:lpstr>Handover</vt:lpstr>
      <vt:lpstr>Handover</vt:lpstr>
      <vt:lpstr>Questões relevantes</vt:lpstr>
      <vt:lpstr>Handover Vertical</vt:lpstr>
      <vt:lpstr>Handover Vertical em Grupo</vt:lpstr>
      <vt:lpstr>Mobilidade IP</vt:lpstr>
      <vt:lpstr>Mobilidade IP</vt:lpstr>
      <vt:lpstr>Mobilidade IP</vt:lpstr>
      <vt:lpstr>Mobilidade IP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328</cp:revision>
  <dcterms:created xsi:type="dcterms:W3CDTF">2010-11-12T14:56:26Z</dcterms:created>
  <dcterms:modified xsi:type="dcterms:W3CDTF">2016-11-15T18:35:29Z</dcterms:modified>
</cp:coreProperties>
</file>