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32"/>
  </p:notesMasterIdLst>
  <p:sldIdLst>
    <p:sldId id="257" r:id="rId3"/>
    <p:sldId id="581" r:id="rId4"/>
    <p:sldId id="583" r:id="rId5"/>
    <p:sldId id="582" r:id="rId6"/>
    <p:sldId id="584" r:id="rId7"/>
    <p:sldId id="587" r:id="rId8"/>
    <p:sldId id="586" r:id="rId9"/>
    <p:sldId id="585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01" r:id="rId31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06/08/2017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licapis.com/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utoriais/dominando-ssh/pagina2.html" TargetMode="External"/><Relationship Id="rId2" Type="http://schemas.openxmlformats.org/officeDocument/2006/relationships/hyperlink" Target="http://www.cisco.com/c/en/us/about/press/internet-protocol-journal/back-issues/table-contents-46/124-ssh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04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 de 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- Http e SSH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HTTP: hypertext transfer protocol</a:t>
            </a:r>
          </a:p>
          <a:p>
            <a:pPr lvl="1"/>
            <a:r>
              <a:rPr lang="pt-BR" sz="2400" dirty="0" smtClean="0"/>
              <a:t>Versão atual: 1.1</a:t>
            </a:r>
          </a:p>
          <a:p>
            <a:r>
              <a:rPr lang="pt-BR" sz="2800" dirty="0" smtClean="0"/>
              <a:t>Obtenção e configuração de recursos por meio de requisições</a:t>
            </a:r>
          </a:p>
          <a:p>
            <a:pPr lvl="1"/>
            <a:r>
              <a:rPr lang="pt-BR" sz="2400" dirty="0" smtClean="0"/>
              <a:t>Páginas</a:t>
            </a:r>
          </a:p>
          <a:p>
            <a:pPr lvl="1"/>
            <a:r>
              <a:rPr lang="pt-BR" sz="2400" dirty="0" smtClean="0"/>
              <a:t>Imagens</a:t>
            </a:r>
          </a:p>
          <a:p>
            <a:pPr lvl="1"/>
            <a:r>
              <a:rPr lang="pt-BR" sz="2400" dirty="0" smtClean="0"/>
              <a:t>Arquivos</a:t>
            </a:r>
          </a:p>
          <a:p>
            <a:pPr lvl="1"/>
            <a:r>
              <a:rPr lang="pt-BR" sz="2400" dirty="0" smtClean="0"/>
              <a:t>streaming</a:t>
            </a:r>
          </a:p>
          <a:p>
            <a:r>
              <a:rPr lang="pt-BR" sz="2800" dirty="0" smtClean="0"/>
              <a:t>Recursos localizados via URL (Universal Resource Locator)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1438" y="6286520"/>
            <a:ext cx="928690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esquema://domínio:porta/caminho/recurso?querystring#fragmento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Servidor não mantém informações sobre requisições passadas de clientes</a:t>
            </a:r>
          </a:p>
          <a:p>
            <a:r>
              <a:rPr lang="pt-BR" dirty="0" smtClean="0"/>
              <a:t>Conexões persistentes (Http/1.1)</a:t>
            </a:r>
          </a:p>
          <a:p>
            <a:pPr lvl="1"/>
            <a:r>
              <a:rPr lang="pt-BR" dirty="0" smtClean="0"/>
              <a:t>Servidor mantém a conexão aberta após enviar resposta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Mensagens HTTP subsequentes entre cliente/servidor enviadas através da conexão aberta</a:t>
            </a:r>
          </a:p>
          <a:p>
            <a:pPr lvl="1"/>
            <a:r>
              <a:rPr lang="pt-BR" dirty="0" smtClean="0"/>
              <a:t>Ex: baixando uma página html</a:t>
            </a:r>
          </a:p>
          <a:p>
            <a:pPr lvl="2"/>
            <a:r>
              <a:rPr lang="pt-BR" dirty="0" smtClean="0"/>
              <a:t>Dentro dela, há várias imagens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144000" y="500042"/>
            <a:ext cx="7643866" cy="5909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&lt;html&gt;</a:t>
            </a:r>
          </a:p>
          <a:p>
            <a:r>
              <a:rPr lang="pt-BR" dirty="0" smtClean="0"/>
              <a:t>&lt;head&gt;</a:t>
            </a:r>
          </a:p>
          <a:p>
            <a:r>
              <a:rPr lang="pt-BR" dirty="0" smtClean="0"/>
              <a:t>&lt;title&gt;</a:t>
            </a:r>
          </a:p>
          <a:p>
            <a:r>
              <a:rPr lang="pt-BR" dirty="0" smtClean="0"/>
              <a:t>Título na barra de título</a:t>
            </a:r>
          </a:p>
          <a:p>
            <a:r>
              <a:rPr lang="pt-BR" dirty="0" smtClean="0"/>
              <a:t>&lt;/title&gt;</a:t>
            </a:r>
          </a:p>
          <a:p>
            <a:r>
              <a:rPr lang="pt-BR" dirty="0" smtClean="0"/>
              <a:t>&lt;/head&gt;</a:t>
            </a:r>
          </a:p>
          <a:p>
            <a:r>
              <a:rPr lang="pt-BR" dirty="0" smtClean="0"/>
              <a:t>&lt;body&gt;</a:t>
            </a:r>
          </a:p>
          <a:p>
            <a:r>
              <a:rPr lang="pt-BR" dirty="0" smtClean="0"/>
              <a:t>&lt;center&gt;&lt;b&gt;&lt;font size= 4&gt;Nivia Cruz Quental&lt;/font&gt;&lt;/b&gt;&lt;/center&gt;&lt;br&gt;&lt;br&gt;</a:t>
            </a:r>
          </a:p>
          <a:p>
            <a:endParaRPr lang="pt-BR" dirty="0" smtClean="0"/>
          </a:p>
          <a:p>
            <a:r>
              <a:rPr lang="pt-BR" dirty="0" smtClean="0"/>
              <a:t>&lt;center&gt;&lt;img src= "images/emconstrucao.gif"&gt;&lt;/center&gt;</a:t>
            </a:r>
          </a:p>
          <a:p>
            <a:r>
              <a:rPr lang="pt-BR" dirty="0" smtClean="0"/>
              <a:t>&lt;center&gt;&lt;i&gt;Página em construção&lt;/i&gt;&lt;/center&gt;</a:t>
            </a:r>
          </a:p>
          <a:p>
            <a:endParaRPr lang="pt-BR" dirty="0" smtClean="0"/>
          </a:p>
          <a:p>
            <a:r>
              <a:rPr lang="pt-BR" dirty="0" smtClean="0"/>
              <a:t>&lt;br&gt;</a:t>
            </a:r>
          </a:p>
          <a:p>
            <a:endParaRPr lang="pt-BR" dirty="0" smtClean="0"/>
          </a:p>
          <a:p>
            <a:r>
              <a:rPr lang="pt-BR" dirty="0" smtClean="0"/>
              <a:t>&lt;img src= "images/outraImagem.jpeg"&gt;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&lt;/body&gt;</a:t>
            </a:r>
          </a:p>
          <a:p>
            <a:r>
              <a:rPr lang="pt-BR" dirty="0" smtClean="0"/>
              <a:t>&lt;/html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2.25717E-6 L -0.97743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Aproveita a conexão para baixar tudo que a página html referencia</a:t>
            </a:r>
          </a:p>
          <a:p>
            <a:pPr lvl="1"/>
            <a:r>
              <a:rPr lang="pt-BR" sz="2400" dirty="0" smtClean="0"/>
              <a:t>Com ou sem pipelining</a:t>
            </a:r>
            <a:endParaRPr lang="pt-BR" sz="2400" dirty="0"/>
          </a:p>
        </p:txBody>
      </p:sp>
      <p:pic>
        <p:nvPicPr>
          <p:cNvPr id="35842" name="Picture 2" descr="https://upload.wikimedia.org/wikipedia/commons/thumb/d/d5/HTTP_persistent_connection.svg/450px-HTTP_persistent_conne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11471"/>
            <a:ext cx="6572296" cy="4089429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7358082" y="2643182"/>
            <a:ext cx="1785918" cy="785818"/>
          </a:xfrm>
          <a:prstGeom prst="wedgeRectCallout">
            <a:avLst>
              <a:gd name="adj1" fmla="val -83497"/>
              <a:gd name="adj2" fmla="val 135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index.html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286644" y="3643314"/>
            <a:ext cx="1857356" cy="785818"/>
          </a:xfrm>
          <a:prstGeom prst="wedgeRectCallout">
            <a:avLst>
              <a:gd name="adj1" fmla="val -82733"/>
              <a:gd name="adj2" fmla="val 83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emconstrucao.gif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7215206" y="5286388"/>
            <a:ext cx="1928794" cy="714380"/>
          </a:xfrm>
          <a:prstGeom prst="wedgeRectCallout">
            <a:avLst>
              <a:gd name="adj1" fmla="val -88847"/>
              <a:gd name="adj2" fmla="val -3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outraImagem.jpeg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Requisições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Respostas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3810000"/>
            <a:ext cx="6524625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1857" y="1147765"/>
            <a:ext cx="5972175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Requisições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GET, POST, HEAD</a:t>
            </a:r>
          </a:p>
          <a:p>
            <a:pPr lvl="1"/>
            <a:r>
              <a:rPr lang="pt-BR" dirty="0" smtClean="0"/>
              <a:t> PUT</a:t>
            </a:r>
          </a:p>
          <a:p>
            <a:pPr lvl="2"/>
            <a:r>
              <a:rPr lang="pt-BR" dirty="0" smtClean="0"/>
              <a:t> Faz upload de arquivo no campo “entity body” para o caminho especificado no campo URL</a:t>
            </a:r>
          </a:p>
          <a:p>
            <a:pPr lvl="1"/>
            <a:r>
              <a:rPr lang="pt-BR" dirty="0" smtClean="0"/>
              <a:t> DELETE</a:t>
            </a:r>
          </a:p>
          <a:p>
            <a:pPr lvl="2"/>
            <a:r>
              <a:rPr lang="pt-BR" dirty="0" smtClean="0"/>
              <a:t> Apaga arquivo especificado no campo URL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Status é composto por 3 dígitos</a:t>
            </a:r>
          </a:p>
          <a:p>
            <a:r>
              <a:rPr lang="pt-BR" sz="2400" b="1" dirty="0" smtClean="0"/>
              <a:t>Tipos de status</a:t>
            </a:r>
          </a:p>
          <a:p>
            <a:pPr lvl="1"/>
            <a:r>
              <a:rPr lang="pt-BR" sz="2000" b="1" dirty="0" smtClean="0"/>
              <a:t>1xx: Informação</a:t>
            </a:r>
          </a:p>
          <a:p>
            <a:pPr lvl="2"/>
            <a:r>
              <a:rPr lang="pt-BR" sz="1600" dirty="0" smtClean="0"/>
              <a:t>requisição foi recebida e está sendo processada</a:t>
            </a:r>
          </a:p>
          <a:p>
            <a:pPr lvl="1"/>
            <a:r>
              <a:rPr lang="pt-BR" sz="2000" b="1" dirty="0" smtClean="0"/>
              <a:t>2xx: Sucesso</a:t>
            </a:r>
          </a:p>
          <a:p>
            <a:pPr lvl="2"/>
            <a:r>
              <a:rPr lang="pt-BR" sz="1600" dirty="0" smtClean="0"/>
              <a:t>requisição do cliente foi bem sucedida</a:t>
            </a:r>
          </a:p>
          <a:p>
            <a:pPr lvl="1"/>
            <a:r>
              <a:rPr lang="pt-BR" sz="2000" b="1" dirty="0" smtClean="0"/>
              <a:t>3xx: Redirecionamento</a:t>
            </a:r>
          </a:p>
          <a:p>
            <a:pPr lvl="2"/>
            <a:r>
              <a:rPr lang="pt-BR" sz="1600" dirty="0" smtClean="0"/>
              <a:t> ação adicional que deve ser tomada para completar a requisição</a:t>
            </a:r>
          </a:p>
          <a:p>
            <a:pPr lvl="1"/>
            <a:r>
              <a:rPr lang="pt-BR" sz="2000" b="1" dirty="0" smtClean="0"/>
              <a:t>4xx: Erro do Cliente</a:t>
            </a:r>
          </a:p>
          <a:p>
            <a:pPr lvl="2"/>
            <a:r>
              <a:rPr lang="pt-BR" sz="1600" dirty="0" smtClean="0"/>
              <a:t>cliente fez uma requisição que não pode ser atendida</a:t>
            </a:r>
          </a:p>
          <a:p>
            <a:pPr lvl="1"/>
            <a:r>
              <a:rPr lang="pt-BR" sz="2000" b="1" dirty="0" smtClean="0"/>
              <a:t>5xx: Erro do Servidor</a:t>
            </a:r>
          </a:p>
          <a:p>
            <a:pPr lvl="2"/>
            <a:r>
              <a:rPr lang="pt-BR" sz="1600" dirty="0" smtClean="0"/>
              <a:t> ocorreu um erro no servidor ao cumprir uma requisição válida</a:t>
            </a:r>
          </a:p>
          <a:p>
            <a:r>
              <a:rPr lang="pt-BR" sz="2400" dirty="0" smtClean="0"/>
              <a:t>Mais info em:</a:t>
            </a:r>
          </a:p>
          <a:p>
            <a:pPr lvl="1"/>
            <a:r>
              <a:rPr lang="pt-BR" sz="2000" dirty="0" smtClean="0"/>
              <a:t>HTTP 1.1 RFC 2616 </a:t>
            </a:r>
          </a:p>
          <a:p>
            <a:pPr lvl="2"/>
            <a:r>
              <a:rPr lang="pt-BR" sz="1600" dirty="0" smtClean="0"/>
              <a:t>http://www.ietf.org/rfc/rfc2616.txt</a:t>
            </a: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Exemplos</a:t>
            </a:r>
          </a:p>
          <a:p>
            <a:pPr lvl="1"/>
            <a:r>
              <a:rPr lang="pt-BR" sz="2400" b="1" dirty="0" smtClean="0"/>
              <a:t>200 OK</a:t>
            </a:r>
          </a:p>
          <a:p>
            <a:pPr lvl="2"/>
            <a:r>
              <a:rPr lang="pt-BR" sz="2000" dirty="0" smtClean="0"/>
              <a:t> Requisição bem sucessida, objeto requisitado a seguir nesta mensagem</a:t>
            </a:r>
          </a:p>
          <a:p>
            <a:pPr lvl="1"/>
            <a:r>
              <a:rPr lang="pt-BR" sz="2400" b="1" dirty="0" smtClean="0"/>
              <a:t>301 Moved Permanently</a:t>
            </a:r>
          </a:p>
          <a:p>
            <a:pPr lvl="2"/>
            <a:r>
              <a:rPr lang="pt-BR" sz="2000" dirty="0" smtClean="0"/>
              <a:t> Objeto requisitado movido, nova localização especificada a seguir nesta mensagem (Location:)</a:t>
            </a:r>
          </a:p>
          <a:p>
            <a:pPr lvl="1"/>
            <a:r>
              <a:rPr lang="pt-BR" sz="2400" b="1" dirty="0" smtClean="0"/>
              <a:t>400 Bad Request</a:t>
            </a:r>
          </a:p>
          <a:p>
            <a:pPr lvl="2"/>
            <a:r>
              <a:rPr lang="pt-BR" sz="2000" dirty="0" smtClean="0"/>
              <a:t> Mensagem de requisição não compreendida pelo servidor</a:t>
            </a:r>
          </a:p>
          <a:p>
            <a:pPr lvl="1"/>
            <a:r>
              <a:rPr lang="pt-BR" sz="2400" b="1" dirty="0" smtClean="0"/>
              <a:t>404 Not Found</a:t>
            </a:r>
          </a:p>
          <a:p>
            <a:pPr lvl="2"/>
            <a:r>
              <a:rPr lang="pt-BR" sz="2000" dirty="0" smtClean="0"/>
              <a:t> Documento requisitado não foi encontrado neste servidor</a:t>
            </a:r>
          </a:p>
          <a:p>
            <a:pPr lvl="1"/>
            <a:r>
              <a:rPr lang="en-US" sz="2400" b="1" dirty="0" smtClean="0"/>
              <a:t>505 HTTP Version Not Supported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Ajuda o servisor a identificar um usuário sem precisar de autenticação</a:t>
            </a:r>
          </a:p>
          <a:p>
            <a:pPr lvl="1"/>
            <a:r>
              <a:rPr lang="pt-BR" dirty="0" smtClean="0"/>
              <a:t>Ex: carrinho de compras em site de vendas</a:t>
            </a:r>
          </a:p>
          <a:p>
            <a:pPr lvl="1"/>
            <a:r>
              <a:rPr lang="pt-BR" dirty="0" smtClean="0"/>
              <a:t>Guardar preferências para realizar recomendações</a:t>
            </a:r>
          </a:p>
          <a:p>
            <a:r>
              <a:rPr lang="pt-BR" dirty="0" smtClean="0"/>
              <a:t>Resposta que inclui cabeçalho “Set-Cookie”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pt-BR" dirty="0" smtClean="0"/>
              <a:t>Hosts podem acessar a internet por meio de Proxies</a:t>
            </a:r>
          </a:p>
          <a:p>
            <a:pPr lvl="1"/>
            <a:r>
              <a:rPr lang="pt-BR" dirty="0" smtClean="0"/>
              <a:t>Máquinas que repassam as requisições no lugar do host original</a:t>
            </a:r>
          </a:p>
          <a:p>
            <a:pPr lvl="1"/>
            <a:r>
              <a:rPr lang="pt-BR" dirty="0" smtClean="0"/>
              <a:t>Podem manter cache de respostas do servidor</a:t>
            </a:r>
          </a:p>
          <a:p>
            <a:pPr lvl="1"/>
            <a:r>
              <a:rPr lang="pt-BR" dirty="0" smtClean="0"/>
              <a:t>Economizam tráfego </a:t>
            </a:r>
          </a:p>
          <a:p>
            <a:pPr lvl="1"/>
            <a:r>
              <a:rPr lang="pt-BR" dirty="0" smtClean="0"/>
              <a:t>Reduz latência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643050"/>
            <a:ext cx="32766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Proxy é server e cliente ao mesmo tempo</a:t>
            </a:r>
          </a:p>
          <a:p>
            <a:r>
              <a:rPr lang="pt-BR" dirty="0" smtClean="0"/>
              <a:t>Proxy faz GET condicional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990850"/>
            <a:ext cx="3962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instantâneas</a:t>
            </a:r>
          </a:p>
          <a:p>
            <a:r>
              <a:rPr lang="pt-BR" dirty="0" smtClean="0"/>
              <a:t>Chamadas de voz e vídeo</a:t>
            </a:r>
          </a:p>
          <a:p>
            <a:r>
              <a:rPr lang="pt-BR" dirty="0" smtClean="0"/>
              <a:t>Navegação</a:t>
            </a:r>
          </a:p>
          <a:p>
            <a:r>
              <a:rPr lang="pt-BR" dirty="0" smtClean="0"/>
              <a:t>Compartilhamento de arquivos</a:t>
            </a:r>
          </a:p>
          <a:p>
            <a:r>
              <a:rPr lang="pt-BR" dirty="0" smtClean="0"/>
              <a:t>E-mails</a:t>
            </a:r>
          </a:p>
          <a:p>
            <a:r>
              <a:rPr lang="pt-BR" dirty="0" smtClean="0"/>
              <a:t>Acesso Remoto</a:t>
            </a:r>
          </a:p>
          <a:p>
            <a:r>
              <a:rPr lang="pt-BR" dirty="0" smtClean="0"/>
              <a:t>Redes sociais</a:t>
            </a:r>
          </a:p>
          <a:p>
            <a:r>
              <a:rPr lang="pt-BR" dirty="0" smtClean="0"/>
              <a:t>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 chrome!</a:t>
            </a:r>
          </a:p>
          <a:p>
            <a:endParaRPr lang="pt-BR" dirty="0" smtClean="0"/>
          </a:p>
          <a:p>
            <a:r>
              <a:rPr lang="pt-BR" dirty="0" smtClean="0"/>
              <a:t>Conheça alguns web services</a:t>
            </a:r>
          </a:p>
          <a:p>
            <a:pPr lvl="1"/>
            <a:r>
              <a:rPr lang="pt-BR" dirty="0" smtClean="0"/>
              <a:t>http://www.programmableweb.com</a:t>
            </a:r>
          </a:p>
          <a:p>
            <a:pPr lvl="1"/>
            <a:r>
              <a:rPr lang="pt-BR" dirty="0" smtClean="0">
                <a:hlinkClick r:id="rId2"/>
              </a:rPr>
              <a:t>https://www.publicapis.com/</a:t>
            </a:r>
            <a:endParaRPr lang="pt-BR" dirty="0" smtClean="0"/>
          </a:p>
          <a:p>
            <a:pPr lvl="1"/>
            <a:r>
              <a:rPr lang="pt-BR" dirty="0" smtClean="0"/>
              <a:t>https://www.predic8.com/rest-demo.htm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Secure Sockets Layer </a:t>
            </a:r>
          </a:p>
          <a:p>
            <a:r>
              <a:rPr lang="pt-BR" sz="2800" dirty="0" smtClean="0"/>
              <a:t>Projetado pela </a:t>
            </a:r>
            <a:r>
              <a:rPr lang="pt-BR" sz="2800" dirty="0" smtClean="0"/>
              <a:t>Netscape em 1993 </a:t>
            </a:r>
            <a:endParaRPr lang="pt-BR" sz="2800" dirty="0" smtClean="0"/>
          </a:p>
          <a:p>
            <a:pPr lvl="1"/>
            <a:r>
              <a:rPr lang="pt-BR" sz="2400" dirty="0" smtClean="0"/>
              <a:t>Inicialmente para transações comerciais</a:t>
            </a:r>
            <a:endParaRPr lang="pt-BR" sz="2400" dirty="0" smtClean="0"/>
          </a:p>
          <a:p>
            <a:r>
              <a:rPr lang="pt-BR" sz="2800" dirty="0" smtClean="0"/>
              <a:t>variações</a:t>
            </a:r>
            <a:r>
              <a:rPr lang="pt-BR" sz="2800" dirty="0" smtClean="0"/>
              <a:t>: </a:t>
            </a:r>
          </a:p>
          <a:p>
            <a:pPr lvl="1"/>
            <a:r>
              <a:rPr lang="pt-BR" sz="2400" dirty="0" smtClean="0"/>
              <a:t>TLS</a:t>
            </a:r>
            <a:r>
              <a:rPr lang="pt-BR" sz="2400" dirty="0" smtClean="0"/>
              <a:t>: Transport Layer </a:t>
            </a:r>
            <a:r>
              <a:rPr lang="pt-BR" sz="2400" dirty="0" smtClean="0"/>
              <a:t> Security</a:t>
            </a:r>
            <a:r>
              <a:rPr lang="pt-BR" sz="2400" dirty="0" smtClean="0"/>
              <a:t>, RFC 2246 </a:t>
            </a:r>
          </a:p>
          <a:p>
            <a:r>
              <a:rPr lang="pt-BR" sz="2800" dirty="0" smtClean="0"/>
              <a:t>Oferece </a:t>
            </a:r>
            <a:endParaRPr lang="pt-BR" sz="2800" dirty="0" smtClean="0"/>
          </a:p>
          <a:p>
            <a:pPr lvl="1"/>
            <a:r>
              <a:rPr lang="pt-BR" sz="2400" dirty="0" smtClean="0"/>
              <a:t>Confidencialidade </a:t>
            </a:r>
            <a:endParaRPr lang="pt-BR" sz="2400" dirty="0" smtClean="0"/>
          </a:p>
          <a:p>
            <a:pPr lvl="1"/>
            <a:r>
              <a:rPr lang="pt-BR" sz="2400" dirty="0" smtClean="0"/>
              <a:t>Integridade </a:t>
            </a:r>
          </a:p>
          <a:p>
            <a:pPr lvl="1"/>
            <a:r>
              <a:rPr lang="pt-BR" sz="2400" dirty="0" smtClean="0"/>
              <a:t>Autenticação </a:t>
            </a:r>
          </a:p>
          <a:p>
            <a:r>
              <a:rPr lang="pt-BR" sz="2800" dirty="0" smtClean="0"/>
              <a:t>Clientes e servidores negociam algoritmo de criptografia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717032"/>
            <a:ext cx="17049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Fases</a:t>
            </a:r>
          </a:p>
          <a:p>
            <a:pPr lvl="1"/>
            <a:r>
              <a:rPr lang="pt-BR" b="1" dirty="0" smtClean="0"/>
              <a:t>apresentação</a:t>
            </a:r>
            <a:r>
              <a:rPr lang="pt-BR" dirty="0" smtClean="0"/>
              <a:t>: Alice e Bob usam </a:t>
            </a:r>
            <a:r>
              <a:rPr lang="pt-BR" dirty="0" smtClean="0"/>
              <a:t>seus certificados </a:t>
            </a:r>
            <a:r>
              <a:rPr lang="pt-BR" dirty="0" smtClean="0"/>
              <a:t>e chaves privadas para </a:t>
            </a:r>
            <a:r>
              <a:rPr lang="pt-BR" dirty="0" smtClean="0"/>
              <a:t>autenticar um </a:t>
            </a:r>
            <a:r>
              <a:rPr lang="pt-BR" dirty="0" smtClean="0"/>
              <a:t>ao outro e trocar segredo compartilhado</a:t>
            </a:r>
          </a:p>
          <a:p>
            <a:pPr lvl="1"/>
            <a:r>
              <a:rPr lang="pt-BR" b="1" dirty="0" smtClean="0"/>
              <a:t>derivação </a:t>
            </a:r>
            <a:r>
              <a:rPr lang="pt-BR" b="1" dirty="0" smtClean="0"/>
              <a:t>de chave</a:t>
            </a:r>
            <a:r>
              <a:rPr lang="pt-BR" dirty="0" smtClean="0"/>
              <a:t>: Alice e Bob usam </a:t>
            </a:r>
            <a:r>
              <a:rPr lang="pt-BR" dirty="0" smtClean="0"/>
              <a:t>segredo compartilhado </a:t>
            </a:r>
            <a:r>
              <a:rPr lang="pt-BR" dirty="0" smtClean="0"/>
              <a:t>para derivar conjunto </a:t>
            </a:r>
            <a:r>
              <a:rPr lang="pt-BR" dirty="0" smtClean="0"/>
              <a:t>de chaves</a:t>
            </a:r>
            <a:endParaRPr lang="pt-BR" dirty="0" smtClean="0"/>
          </a:p>
          <a:p>
            <a:pPr lvl="1"/>
            <a:r>
              <a:rPr lang="pt-BR" b="1" dirty="0" smtClean="0"/>
              <a:t>transferência </a:t>
            </a:r>
            <a:r>
              <a:rPr lang="pt-BR" b="1" dirty="0" smtClean="0"/>
              <a:t>de dados</a:t>
            </a:r>
            <a:r>
              <a:rPr lang="pt-BR" dirty="0" smtClean="0"/>
              <a:t>: dados a </a:t>
            </a:r>
            <a:r>
              <a:rPr lang="pt-BR" dirty="0" smtClean="0"/>
              <a:t>serem transferidos </a:t>
            </a:r>
            <a:r>
              <a:rPr lang="pt-BR" dirty="0" smtClean="0"/>
              <a:t>são desmembrados em uma </a:t>
            </a:r>
            <a:r>
              <a:rPr lang="pt-BR" dirty="0" smtClean="0"/>
              <a:t>série de registros</a:t>
            </a:r>
          </a:p>
          <a:p>
            <a:pPr lvl="1"/>
            <a:r>
              <a:rPr lang="pt-BR" b="1" dirty="0" smtClean="0"/>
              <a:t>encerramento </a:t>
            </a:r>
            <a:r>
              <a:rPr lang="pt-BR" b="1" dirty="0" smtClean="0"/>
              <a:t>de conexão</a:t>
            </a:r>
            <a:r>
              <a:rPr lang="pt-BR" dirty="0" smtClean="0"/>
              <a:t>: </a:t>
            </a:r>
            <a:r>
              <a:rPr lang="pt-BR" dirty="0" smtClean="0"/>
              <a:t>mensagens especiais </a:t>
            </a:r>
            <a:r>
              <a:rPr lang="pt-BR" dirty="0" smtClean="0"/>
              <a:t>para encerrar conexão </a:t>
            </a:r>
            <a:r>
              <a:rPr lang="pt-BR" dirty="0" smtClean="0"/>
              <a:t>com segurança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Derivação de chave</a:t>
            </a:r>
          </a:p>
          <a:p>
            <a:pPr lvl="1"/>
            <a:r>
              <a:rPr lang="pt-BR" dirty="0" smtClean="0"/>
              <a:t>chaves </a:t>
            </a:r>
            <a:r>
              <a:rPr lang="pt-BR" dirty="0" smtClean="0"/>
              <a:t>diferentes para código de autenticação </a:t>
            </a:r>
            <a:r>
              <a:rPr lang="pt-BR" dirty="0" smtClean="0"/>
              <a:t>de mensagem </a:t>
            </a:r>
            <a:r>
              <a:rPr lang="pt-BR" dirty="0" smtClean="0"/>
              <a:t>(</a:t>
            </a:r>
            <a:r>
              <a:rPr lang="pt-BR" dirty="0" smtClean="0"/>
              <a:t>MAC) e criptografia</a:t>
            </a:r>
          </a:p>
          <a:p>
            <a:pPr lvl="1"/>
            <a:r>
              <a:rPr lang="pt-BR" dirty="0" smtClean="0"/>
              <a:t>quatro </a:t>
            </a:r>
            <a:r>
              <a:rPr lang="pt-BR" dirty="0" smtClean="0"/>
              <a:t>chaves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K</a:t>
            </a:r>
            <a:r>
              <a:rPr lang="pt-BR" sz="1200" dirty="0" smtClean="0"/>
              <a:t>c </a:t>
            </a:r>
            <a:r>
              <a:rPr lang="pt-BR" dirty="0" smtClean="0"/>
              <a:t>= chave de criptografia para dados </a:t>
            </a:r>
            <a:r>
              <a:rPr lang="pt-BR" dirty="0" smtClean="0"/>
              <a:t>cliente – servidor</a:t>
            </a:r>
          </a:p>
          <a:p>
            <a:pPr lvl="2"/>
            <a:r>
              <a:rPr lang="pt-BR" dirty="0" smtClean="0"/>
              <a:t>M</a:t>
            </a:r>
            <a:r>
              <a:rPr lang="pt-BR" sz="1200" dirty="0" smtClean="0"/>
              <a:t>c </a:t>
            </a:r>
            <a:r>
              <a:rPr lang="pt-BR" dirty="0" smtClean="0"/>
              <a:t>= chave MAC para dados </a:t>
            </a:r>
            <a:r>
              <a:rPr lang="pt-BR" dirty="0" smtClean="0"/>
              <a:t>cliente – servidor</a:t>
            </a:r>
          </a:p>
          <a:p>
            <a:pPr lvl="2"/>
            <a:r>
              <a:rPr lang="pt-BR" dirty="0" smtClean="0"/>
              <a:t>K</a:t>
            </a:r>
            <a:r>
              <a:rPr lang="pt-BR" sz="1200" dirty="0" smtClean="0"/>
              <a:t>s </a:t>
            </a:r>
            <a:r>
              <a:rPr lang="pt-BR" dirty="0" smtClean="0"/>
              <a:t>= chave de criptografia para dados </a:t>
            </a:r>
            <a:r>
              <a:rPr lang="pt-BR" dirty="0" smtClean="0"/>
              <a:t>servidor – cliente</a:t>
            </a:r>
          </a:p>
          <a:p>
            <a:pPr lvl="2"/>
            <a:r>
              <a:rPr lang="pt-BR" dirty="0" smtClean="0"/>
              <a:t>M</a:t>
            </a:r>
            <a:r>
              <a:rPr lang="pt-BR" sz="1200" dirty="0" smtClean="0"/>
              <a:t>s </a:t>
            </a:r>
            <a:r>
              <a:rPr lang="pt-BR" dirty="0" smtClean="0"/>
              <a:t>= chave MAC para </a:t>
            </a:r>
            <a:r>
              <a:rPr lang="pt-BR" dirty="0" smtClean="0"/>
              <a:t>dados </a:t>
            </a:r>
            <a:r>
              <a:rPr lang="pt-BR" dirty="0" smtClean="0"/>
              <a:t>servidor </a:t>
            </a:r>
            <a:r>
              <a:rPr lang="pt-BR" dirty="0" smtClean="0"/>
              <a:t>– cliente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Tamanho: delimita inicio e fim dos dados</a:t>
            </a:r>
          </a:p>
          <a:p>
            <a:r>
              <a:rPr lang="pt-BR" dirty="0" smtClean="0"/>
              <a:t>Tipo </a:t>
            </a:r>
            <a:r>
              <a:rPr lang="pt-BR" dirty="0" smtClean="0"/>
              <a:t>0 para dados; tipo 1 para </a:t>
            </a:r>
            <a:r>
              <a:rPr lang="pt-BR" dirty="0" smtClean="0"/>
              <a:t>encerramento</a:t>
            </a:r>
          </a:p>
          <a:p>
            <a:r>
              <a:rPr lang="pt-BR" dirty="0" smtClean="0"/>
              <a:t>MAC – inclui número de sequência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013176"/>
            <a:ext cx="5053955" cy="55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6048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0" y="1600200"/>
            <a:ext cx="4355976" cy="4525963"/>
          </a:xfrm>
        </p:spPr>
        <p:txBody>
          <a:bodyPr/>
          <a:lstStyle/>
          <a:p>
            <a:r>
              <a:rPr lang="pt-BR" dirty="0" smtClean="0"/>
              <a:t>Pode usar SSL ou TSL</a:t>
            </a:r>
          </a:p>
          <a:p>
            <a:r>
              <a:rPr lang="pt-BR" dirty="0" smtClean="0"/>
              <a:t>Usa Criptografia Assimétrica</a:t>
            </a:r>
          </a:p>
          <a:p>
            <a:r>
              <a:rPr lang="pt-BR" dirty="0" smtClean="0"/>
              <a:t>Certificados digitais garantem identidade das partes</a:t>
            </a:r>
          </a:p>
          <a:p>
            <a:pPr lvl="1"/>
            <a:r>
              <a:rPr lang="pt-BR" dirty="0" smtClean="0"/>
              <a:t>Fornecidos por Autoridade Certificadora</a:t>
            </a:r>
            <a:endParaRPr lang="pt-BR" dirty="0"/>
          </a:p>
        </p:txBody>
      </p:sp>
      <p:pic>
        <p:nvPicPr>
          <p:cNvPr id="4098" name="Picture 2" descr="HTTPS Brows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09825"/>
            <a:ext cx="4981575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5816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328613"/>
            <a:ext cx="59721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Kurose – </a:t>
            </a:r>
            <a:r>
              <a:rPr lang="pt-BR" sz="2400" dirty="0" smtClean="0"/>
              <a:t>caps 2 e 8</a:t>
            </a:r>
          </a:p>
          <a:p>
            <a:r>
              <a:rPr lang="pt-BR" sz="2400" b="1" dirty="0" smtClean="0"/>
              <a:t>Protocol </a:t>
            </a:r>
            <a:r>
              <a:rPr lang="pt-BR" sz="2400" b="1" dirty="0" smtClean="0"/>
              <a:t>Basics: Secure Shell Protocol - The Internet Protocol Journal, Volume 12, No.4</a:t>
            </a:r>
          </a:p>
          <a:p>
            <a:pPr lvl="1"/>
            <a:r>
              <a:rPr lang="pt-BR" sz="2000" dirty="0" smtClean="0">
                <a:hlinkClick r:id="rId2"/>
              </a:rPr>
              <a:t>http://www.cisco.com/c/en/us/about/press/internet-protocol-journal/back-issues/table-contents-46/124-ssh.html</a:t>
            </a:r>
            <a:endParaRPr lang="pt-BR" sz="2000" dirty="0" smtClean="0"/>
          </a:p>
          <a:p>
            <a:r>
              <a:rPr lang="pt-BR" sz="2400" b="1" dirty="0" smtClean="0"/>
              <a:t>Entendendo o SSH - Dominando o SSH - Guia do Hardware</a:t>
            </a:r>
          </a:p>
          <a:p>
            <a:pPr lvl="1"/>
            <a:r>
              <a:rPr lang="pt-BR" sz="2000" dirty="0" smtClean="0">
                <a:hlinkClick r:id="rId3"/>
              </a:rPr>
              <a:t>http://www.hardware.com.br/tutoriais/dominando-ssh/pagina2.html</a:t>
            </a:r>
            <a:endParaRPr lang="pt-BR" sz="2000" dirty="0" smtClean="0"/>
          </a:p>
          <a:p>
            <a:r>
              <a:rPr lang="pt-BR" sz="2400" dirty="0" smtClean="0"/>
              <a:t>Mock server</a:t>
            </a:r>
          </a:p>
          <a:p>
            <a:pPr lvl="1"/>
            <a:r>
              <a:rPr lang="pt-BR" sz="1800" dirty="0" smtClean="0"/>
              <a:t>http://uaihebert.com/uaimockserver-crie-um-servidor-rest-de-teste-com-apenas-uma-linha-de-comando/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Cliente- Servidor</a:t>
            </a:r>
          </a:p>
          <a:p>
            <a:pPr lvl="1"/>
            <a:r>
              <a:rPr lang="pt-BR" dirty="0" smtClean="0"/>
              <a:t>Cliente inicia conexão</a:t>
            </a:r>
          </a:p>
          <a:p>
            <a:pPr lvl="1"/>
            <a:r>
              <a:rPr lang="pt-BR" dirty="0" smtClean="0"/>
              <a:t>Server sempre ligado, aguardando conexões</a:t>
            </a:r>
          </a:p>
          <a:p>
            <a:pPr lvl="1"/>
            <a:r>
              <a:rPr lang="pt-BR" dirty="0" smtClean="0"/>
              <a:t>Ex: web site, email, redes sociais</a:t>
            </a:r>
          </a:p>
          <a:p>
            <a:r>
              <a:rPr lang="pt-BR" dirty="0" smtClean="0"/>
              <a:t>Peer to Peer (P2P)</a:t>
            </a:r>
          </a:p>
          <a:p>
            <a:pPr lvl="1"/>
            <a:r>
              <a:rPr lang="pt-BR" dirty="0" smtClean="0"/>
              <a:t>Todos os hosts têm o mesmo papel</a:t>
            </a:r>
          </a:p>
          <a:p>
            <a:pPr lvl="1"/>
            <a:r>
              <a:rPr lang="pt-BR" dirty="0" smtClean="0"/>
              <a:t>Servidor e cliente ao mesmo tempo</a:t>
            </a:r>
          </a:p>
          <a:p>
            <a:pPr lvl="1"/>
            <a:r>
              <a:rPr lang="pt-BR" dirty="0" smtClean="0"/>
              <a:t>Ex: Bit Torrent, Kazaa, eMule, Instant messaging,etc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Cada aplicação roda em um processo no host</a:t>
            </a:r>
          </a:p>
          <a:p>
            <a:r>
              <a:rPr lang="pt-BR" sz="2800" dirty="0" smtClean="0"/>
              <a:t>Cada host tem um endereço IP</a:t>
            </a:r>
          </a:p>
          <a:p>
            <a:r>
              <a:rPr lang="pt-BR" sz="2800" dirty="0" smtClean="0"/>
              <a:t>Sockets</a:t>
            </a:r>
          </a:p>
          <a:p>
            <a:pPr lvl="1"/>
            <a:r>
              <a:rPr lang="pt-BR" sz="2400" dirty="0" smtClean="0"/>
              <a:t>Buffers de entrada/saída para a camada inferior (transporte)</a:t>
            </a:r>
          </a:p>
          <a:p>
            <a:pPr lvl="1"/>
            <a:r>
              <a:rPr lang="pt-BR" sz="2400" dirty="0" smtClean="0"/>
              <a:t>Representam um número de porta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818331"/>
            <a:ext cx="1133714" cy="20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3643314"/>
            <a:ext cx="1785958" cy="3214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7488" y="6032777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7488" y="6318529"/>
            <a:ext cx="278608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60310" y="56755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6032777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5961339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573914" y="60206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host pode ter vários processos</a:t>
            </a:r>
          </a:p>
          <a:p>
            <a:pPr lvl="1"/>
            <a:r>
              <a:rPr lang="pt-BR" dirty="0" smtClean="0"/>
              <a:t>Várias abas no browser</a:t>
            </a:r>
          </a:p>
          <a:p>
            <a:pPr lvl="1"/>
            <a:r>
              <a:rPr lang="pt-BR" dirty="0" smtClean="0"/>
              <a:t>Skype ligado</a:t>
            </a:r>
          </a:p>
          <a:p>
            <a:pPr lvl="1"/>
            <a:r>
              <a:rPr lang="pt-BR" dirty="0" smtClean="0"/>
              <a:t>Servidor web e de email na mesma máquina</a:t>
            </a:r>
          </a:p>
          <a:p>
            <a:r>
              <a:rPr lang="pt-BR" dirty="0" smtClean="0"/>
              <a:t>Como diferenciar um processo do outro?</a:t>
            </a:r>
          </a:p>
          <a:p>
            <a:pPr lvl="1"/>
            <a:r>
              <a:rPr lang="pt-BR" dirty="0" smtClean="0"/>
              <a:t>Endereço + Porta</a:t>
            </a:r>
            <a:endParaRPr lang="pt-BR" dirty="0"/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2786050" y="5500702"/>
            <a:ext cx="350046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3" idx="1"/>
          </p:cNvCxnSpPr>
          <p:nvPr/>
        </p:nvCxnSpPr>
        <p:spPr>
          <a:xfrm>
            <a:off x="2857488" y="5530350"/>
            <a:ext cx="3429024" cy="5715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491705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para</a:t>
            </a:r>
          </a:p>
          <a:p>
            <a:r>
              <a:rPr lang="pt-BR" dirty="0" smtClean="0"/>
              <a:t>200.168.20.25:80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45684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351048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8578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5917188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4857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x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48577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80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 animBg="1"/>
      <p:bldP spid="12" grpId="0" animBg="1"/>
      <p:bldP spid="13" grpId="0" animBg="1"/>
      <p:bldP spid="20" grpId="0"/>
      <p:bldP spid="21" grpId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5960"/>
          <a:ext cx="9144000" cy="6208121"/>
        </p:xfrm>
        <a:graphic>
          <a:graphicData uri="http://schemas.openxmlformats.org/drawingml/2006/table">
            <a:tbl>
              <a:tblPr/>
              <a:tblGrid>
                <a:gridCol w="899410"/>
                <a:gridCol w="599606"/>
                <a:gridCol w="7644984"/>
              </a:tblGrid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Número da Porta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ftp-data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de dados do 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21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do Protocolo de Transferência de Arquivos (FTP); por vezes usada pelo Protocolo de Serviço de Arquivos (FSP - File Service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ssh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Serviço Secure Shell (SSH)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O serviço 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Times New Roman"/>
                          <a:cs typeface="Times New Roman"/>
                        </a:rPr>
                        <a:t>smtp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Correspondência Simples (SMTP- Simple Mail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80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HíperTexto (HTTP) para serviços WWW (World Wide Web)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110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Versão 3 do Protocolo do Post Office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via Internet versão 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443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Hypertexto Seguro (HTTPS - Secure Hypertext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da Internet sobre a SSL (IMAPS - Internet Message Access Protocol over Secure Sockets Layer)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Protocolo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do Post Office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versão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3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sobre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SSL (POP3S - Post Office Protocol version 3 over Secure Sockets Layer)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completa em:</a:t>
            </a:r>
          </a:p>
          <a:p>
            <a:pPr lvl="1"/>
            <a:r>
              <a:rPr lang="pt-BR" dirty="0" smtClean="0"/>
              <a:t>http://www.iana.org/assignments/service-names-port-numbers/service-names-port-numbers.xhtml</a:t>
            </a:r>
            <a:endParaRPr lang="pt-B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 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TCP ou UDP: depende da necessidade da aplicação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6610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1095</Words>
  <Application>Microsoft Office PowerPoint</Application>
  <PresentationFormat>On-screen Show (4:3)</PresentationFormat>
  <Paragraphs>244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Tema do Office</vt:lpstr>
      <vt:lpstr>Custom Design</vt:lpstr>
      <vt:lpstr>Slide 1</vt:lpstr>
      <vt:lpstr>Aplicações</vt:lpstr>
      <vt:lpstr>Aplicações</vt:lpstr>
      <vt:lpstr>Processos, endereços e sockets</vt:lpstr>
      <vt:lpstr>Processos, endereços e sockets</vt:lpstr>
      <vt:lpstr>Processos, endereços e sockets</vt:lpstr>
      <vt:lpstr>Processos, endereços e sockets</vt:lpstr>
      <vt:lpstr>Aplicação e transporte</vt:lpstr>
      <vt:lpstr>http</vt:lpstr>
      <vt:lpstr>Http</vt:lpstr>
      <vt:lpstr>Http</vt:lpstr>
      <vt:lpstr>Http/1.1</vt:lpstr>
      <vt:lpstr>Mensagens Http/1.1</vt:lpstr>
      <vt:lpstr>Requisições Http/1.1</vt:lpstr>
      <vt:lpstr>Respostas Http/1.1</vt:lpstr>
      <vt:lpstr>Respostas Http/1.1</vt:lpstr>
      <vt:lpstr>Cookies</vt:lpstr>
      <vt:lpstr>Web caches</vt:lpstr>
      <vt:lpstr>Web cache</vt:lpstr>
      <vt:lpstr>Exercícios</vt:lpstr>
      <vt:lpstr>SSL</vt:lpstr>
      <vt:lpstr>SSL</vt:lpstr>
      <vt:lpstr>SSL</vt:lpstr>
      <vt:lpstr>SSL</vt:lpstr>
      <vt:lpstr>SSL</vt:lpstr>
      <vt:lpstr>HTTPS</vt:lpstr>
      <vt:lpstr>HTTPS</vt:lpstr>
      <vt:lpstr>Slide 28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441</cp:revision>
  <dcterms:created xsi:type="dcterms:W3CDTF">2010-11-12T14:56:26Z</dcterms:created>
  <dcterms:modified xsi:type="dcterms:W3CDTF">2017-08-07T03:12:59Z</dcterms:modified>
</cp:coreProperties>
</file>