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9"/>
  </p:notesMasterIdLst>
  <p:sldIdLst>
    <p:sldId id="26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04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0" autoAdjust="0"/>
    <p:restoredTop sz="94660"/>
  </p:normalViewPr>
  <p:slideViewPr>
    <p:cSldViewPr>
      <p:cViewPr>
        <p:scale>
          <a:sx n="66" d="100"/>
          <a:sy n="66" d="100"/>
        </p:scale>
        <p:origin x="-882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5CF41-A8D5-453D-99AE-1445C0D80C35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2C80A-CEE2-447C-A6F2-AFB1B618063C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2C80A-CEE2-447C-A6F2-AFB1B618063C}" type="slidenum">
              <a:rPr lang="pt-BR" smtClean="0"/>
              <a:t>12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2DDAB-17B6-4675-A674-0A6244FF91A2}" type="datetimeFigureOut">
              <a:rPr lang="pt-BR"/>
              <a:pPr>
                <a:defRPr/>
              </a:pPr>
              <a:t>23/03/2017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4E638-E665-45F4-ACD9-2D2E8CDE312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C11CD-D7BE-4B7A-BB61-1CBB80E8D617}" type="datetimeFigureOut">
              <a:rPr lang="pt-BR"/>
              <a:pPr>
                <a:defRPr/>
              </a:pPr>
              <a:t>23/03/2017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DE717-26A1-4C1C-ABBC-C1677E11D82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F34E9-03E3-4237-9281-20BD656DDD60}" type="datetimeFigureOut">
              <a:rPr lang="pt-BR"/>
              <a:pPr>
                <a:defRPr/>
              </a:pPr>
              <a:t>23/03/2017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398F0-792F-4324-BDEC-043CDC232CD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AB77D-A21F-4738-9643-9CDF417A2EFE}" type="datetimeFigureOut">
              <a:rPr lang="pt-BR"/>
              <a:pPr>
                <a:defRPr/>
              </a:pPr>
              <a:t>23/03/2017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86370-A2B5-4B13-B7EC-90E28495723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re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30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08520" y="144016"/>
            <a:ext cx="9252520" cy="674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m 9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0257" y="116632"/>
            <a:ext cx="7760175" cy="1737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8A6C9-12CC-427A-829A-FAB452821DAE}" type="datetimeFigureOut">
              <a:rPr lang="pt-BR"/>
              <a:pPr>
                <a:defRPr/>
              </a:pPr>
              <a:t>23/03/2017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4CC64-3D3C-4129-A961-E6B0872B55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1CBF-1C51-491D-A20A-75BBB81D7434}" type="datetimeFigureOut">
              <a:rPr lang="pt-BR"/>
              <a:pPr>
                <a:defRPr/>
              </a:pPr>
              <a:t>23/03/2017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4EAFE-EBC1-460B-9F10-FFF70CAABE1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98790-739F-4A9A-AA3D-0F7B483241C0}" type="datetimeFigureOut">
              <a:rPr lang="pt-BR"/>
              <a:pPr>
                <a:defRPr/>
              </a:pPr>
              <a:t>23/03/2017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A4742-71BC-415D-82B6-1B555455740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92231-95CD-47BB-ABA6-E224943F3949}" type="datetimeFigureOut">
              <a:rPr lang="pt-BR"/>
              <a:pPr>
                <a:defRPr/>
              </a:pPr>
              <a:t>23/03/2017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EACC0-68E3-4D5E-9E6C-84AA7E2653B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B19B4-5510-4D8B-B9F6-2DEA19E27B91}" type="datetimeFigureOut">
              <a:rPr lang="pt-BR"/>
              <a:pPr>
                <a:defRPr/>
              </a:pPr>
              <a:t>23/03/2017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4BFDE-D886-4AA3-A662-1DD1DFACEB3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D6025-68AA-4D64-BC7B-2E1E2C3B9626}" type="datetimeFigureOut">
              <a:rPr lang="pt-BR"/>
              <a:pPr>
                <a:defRPr/>
              </a:pPr>
              <a:t>23/03/2017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614B4-A9DC-42B6-B947-A3E9812D5A0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98FF4-D37E-484D-B9AA-2AC5EF20486A}" type="datetimeFigureOut">
              <a:rPr lang="pt-BR"/>
              <a:pPr>
                <a:defRPr/>
              </a:pPr>
              <a:t>23/03/2017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26A17-28C0-4F56-80D8-A19F7730815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23/03/2017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red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 xmlns="">
                  <a14:imgLayer r:embed="rId14">
                    <a14:imgEffect>
                      <a14:saturation sat="30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08520" y="171400"/>
            <a:ext cx="9252520" cy="6713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BR" smtClean="0"/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A19D45-C90E-4983-9DFB-51ADFB532CE2}" type="datetimeFigureOut">
              <a:rPr lang="pt-BR"/>
              <a:pPr>
                <a:defRPr/>
              </a:pPr>
              <a:t>23/03/2017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BDBFFC-D5F6-4590-97A2-662E02F11FA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pic>
        <p:nvPicPr>
          <p:cNvPr id="10" name="Picture 11" descr="titulo3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08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m 9"/>
          <p:cNvPicPr>
            <a:picLocks noChangeAspect="1" noChangeArrowheads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7271"/>
          <a:stretch/>
        </p:blipFill>
        <p:spPr bwMode="auto">
          <a:xfrm>
            <a:off x="6964199" y="6073601"/>
            <a:ext cx="2072297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index.html" TargetMode="External"/><Relationship Id="rId2" Type="http://schemas.openxmlformats.org/officeDocument/2006/relationships/hyperlink" Target="https://panda.ime.usp.br/pensepy/static/pensepy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python.org/3/reference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>
            <a:spLocks noChangeArrowheads="1"/>
          </p:cNvSpPr>
          <p:nvPr/>
        </p:nvSpPr>
        <p:spPr bwMode="auto">
          <a:xfrm>
            <a:off x="0" y="4293096"/>
            <a:ext cx="7670800" cy="430212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pt-BR" sz="2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Recife-PE, </a:t>
            </a:r>
            <a:r>
              <a:rPr lang="pt-BR" sz="22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23 </a:t>
            </a:r>
            <a:r>
              <a:rPr lang="pt-BR" sz="2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março </a:t>
            </a:r>
            <a:r>
              <a:rPr lang="pt-BR" sz="2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2017</a:t>
            </a:r>
            <a:endParaRPr lang="pt-BR" sz="2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34925" y="2795092"/>
            <a:ext cx="9144000" cy="13849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		 </a:t>
            </a:r>
            <a:r>
              <a:rPr lang="pt-BR" altLang="pt-BR" sz="2800" b="1" dirty="0" smtClean="0">
                <a:solidFill>
                  <a:schemeClr val="bg1"/>
                </a:solidFill>
              </a:rPr>
              <a:t>Automação de Tarefas com Scripts: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1"/>
                </a:solidFill>
              </a:rPr>
              <a:t>	 	 Python- </a:t>
            </a:r>
            <a:r>
              <a:rPr lang="pt-BR" altLang="pt-BR" sz="2800" b="1" dirty="0" smtClean="0">
                <a:solidFill>
                  <a:schemeClr val="bg1"/>
                </a:solidFill>
              </a:rPr>
              <a:t>Listas e </a:t>
            </a:r>
            <a:r>
              <a:rPr lang="pt-BR" altLang="pt-BR" sz="2800" b="1" dirty="0" smtClean="0">
                <a:solidFill>
                  <a:schemeClr val="bg1"/>
                </a:solidFill>
              </a:rPr>
              <a:t>Funções</a:t>
            </a:r>
            <a:endParaRPr lang="pt-BR" altLang="pt-BR" sz="2800" b="1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1"/>
                </a:solidFill>
              </a:rPr>
              <a:t>		 Nivia Cruz Quental, Dra</a:t>
            </a:r>
          </a:p>
        </p:txBody>
      </p:sp>
      <p:pic>
        <p:nvPicPr>
          <p:cNvPr id="4" name="Picture 4" descr="http://www.unisinos.br/blogs/historia/files/2011/10/pesquis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0838" y="2708920"/>
            <a:ext cx="1597025" cy="1447800"/>
          </a:xfrm>
          <a:prstGeom prst="rect">
            <a:avLst/>
          </a:prstGeom>
          <a:solidFill>
            <a:schemeClr val="tx2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objetivo de se escrever um script é resolver algum problema</a:t>
            </a:r>
          </a:p>
          <a:p>
            <a:r>
              <a:rPr lang="pt-BR" dirty="0" smtClean="0"/>
              <a:t>Mas, e se o problema for grande?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611560" y="3312368"/>
            <a:ext cx="7992888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0" dirty="0" smtClean="0"/>
              <a:t>PROBLEMÃO</a:t>
            </a:r>
            <a:endParaRPr lang="pt-BR" sz="8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611560" y="3284984"/>
            <a:ext cx="7992888" cy="3456384"/>
            <a:chOff x="683568" y="3068960"/>
            <a:chExt cx="7992888" cy="3456384"/>
          </a:xfrm>
        </p:grpSpPr>
        <p:sp>
          <p:nvSpPr>
            <p:cNvPr id="5" name="Rectangle 4"/>
            <p:cNvSpPr/>
            <p:nvPr/>
          </p:nvSpPr>
          <p:spPr>
            <a:xfrm>
              <a:off x="683568" y="3068960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83568" y="3573016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3568" y="4077072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3568" y="4581128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3568" y="5085184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3568" y="5589240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3568" y="6021288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99792" y="3068960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99792" y="3573016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699792" y="4077072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699792" y="4581128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699792" y="5085184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99792" y="5589240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699792" y="6021288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16016" y="3068960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16016" y="3573016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16016" y="4077072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16016" y="4581128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716016" y="5085184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16016" y="5589240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16016" y="6021288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660232" y="3068960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660232" y="3573016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660232" y="4077072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660232" y="4581128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660232" y="5085184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660232" y="5589240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660232" y="6021288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Modularização</a:t>
            </a:r>
          </a:p>
          <a:p>
            <a:pPr lvl="1"/>
            <a:r>
              <a:rPr lang="pt-BR" dirty="0" smtClean="0"/>
              <a:t>Dividir um problema grande em problemas menores</a:t>
            </a:r>
          </a:p>
          <a:p>
            <a:pPr lvl="1"/>
            <a:r>
              <a:rPr lang="pt-BR" dirty="0" smtClean="0"/>
              <a:t>Permitir reuso</a:t>
            </a:r>
          </a:p>
          <a:p>
            <a:pPr lvl="1"/>
            <a:r>
              <a:rPr lang="pt-BR" dirty="0" smtClean="0"/>
              <a:t>Facilitar manutenção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 possuir parâmetros ou não</a:t>
            </a:r>
          </a:p>
          <a:p>
            <a:pPr lvl="1"/>
            <a:r>
              <a:rPr lang="pt-BR" dirty="0" smtClean="0"/>
              <a:t>Atenção para identação</a:t>
            </a:r>
          </a:p>
          <a:p>
            <a:pPr lvl="2"/>
            <a:r>
              <a:rPr lang="pt-BR" dirty="0" smtClean="0"/>
              <a:t>Define o escopo das variáveis utilizadas</a:t>
            </a:r>
          </a:p>
          <a:p>
            <a:r>
              <a:rPr lang="pt-BR" dirty="0" smtClean="0"/>
              <a:t>Pode retornar valores ou não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575048" y="3749457"/>
            <a:ext cx="85689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nome_da_funcao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param1, param2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  &lt;comando 1&gt;</a:t>
            </a: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comando 2&gt;</a:t>
            </a: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comando n&gt;</a:t>
            </a: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variavel</a:t>
            </a:r>
            <a:endParaRPr lang="pt-BR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971600" y="2276872"/>
            <a:ext cx="756084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diga_ola(nomePessoa):</a:t>
            </a: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   print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("Ola, ", nomePessoa)</a:t>
            </a:r>
          </a:p>
          <a:p>
            <a:endParaRPr lang="pt-BR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diga_ola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("nivia")</a:t>
            </a:r>
            <a:endParaRPr lang="pt-BR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797152"/>
            <a:ext cx="9468544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def funcaoSemParametro():</a:t>
            </a:r>
            <a:endParaRPr lang="pt-BR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   print(“Essa função não tem parametro")</a:t>
            </a:r>
            <a:endParaRPr lang="pt-BR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funcaoSemParametro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pt-BR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6444208" y="1124744"/>
            <a:ext cx="2699792" cy="792088"/>
          </a:xfrm>
          <a:prstGeom prst="wedgeRectCallout">
            <a:avLst>
              <a:gd name="adj1" fmla="val -47176"/>
              <a:gd name="adj2" fmla="val 1193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Declaração da função</a:t>
            </a:r>
            <a:endParaRPr lang="pt-BR" sz="2400" b="1" dirty="0"/>
          </a:p>
        </p:txBody>
      </p:sp>
      <p:sp>
        <p:nvSpPr>
          <p:cNvPr id="7" name="Rectangular Callout 6"/>
          <p:cNvSpPr/>
          <p:nvPr/>
        </p:nvSpPr>
        <p:spPr>
          <a:xfrm>
            <a:off x="6596608" y="3717032"/>
            <a:ext cx="2699792" cy="792088"/>
          </a:xfrm>
          <a:prstGeom prst="wedgeRectCallout">
            <a:avLst>
              <a:gd name="adj1" fmla="val -122979"/>
              <a:gd name="adj2" fmla="val 16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Chamada da função</a:t>
            </a:r>
            <a:endParaRPr lang="pt-B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 fatorial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755576" y="2413338"/>
            <a:ext cx="813690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def fatorial (n):</a:t>
            </a:r>
            <a:endParaRPr lang="pt-BR" sz="28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fatorial=1</a:t>
            </a:r>
          </a:p>
          <a:p>
            <a:pPr lvl="1"/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while (n &gt; 1):</a:t>
            </a:r>
          </a:p>
          <a:p>
            <a:pPr lvl="1"/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   fatorial = fatorial * n</a:t>
            </a:r>
          </a:p>
          <a:p>
            <a:pPr lvl="1"/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   n=n-1</a:t>
            </a:r>
          </a:p>
          <a:p>
            <a:endParaRPr lang="pt-BR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return fatorial</a:t>
            </a:r>
            <a:endParaRPr lang="pt-BR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Uma </a:t>
            </a:r>
            <a:r>
              <a:rPr lang="pt-BR" sz="2800" dirty="0" smtClean="0"/>
              <a:t>prova consta de </a:t>
            </a:r>
            <a:r>
              <a:rPr lang="pt-BR" sz="2800" dirty="0" smtClean="0"/>
              <a:t>‘x’ </a:t>
            </a:r>
            <a:r>
              <a:rPr lang="pt-BR" sz="2800" dirty="0" smtClean="0"/>
              <a:t>questões, das quais o aluno deve resolver </a:t>
            </a:r>
            <a:r>
              <a:rPr lang="pt-BR" sz="2800" dirty="0" smtClean="0"/>
              <a:t>‘y’. </a:t>
            </a:r>
            <a:r>
              <a:rPr lang="pt-BR" sz="2800" dirty="0" smtClean="0"/>
              <a:t>De quantas formas ele poderá escolher as </a:t>
            </a:r>
            <a:r>
              <a:rPr lang="pt-BR" sz="2800" dirty="0" smtClean="0"/>
              <a:t>‘y’ </a:t>
            </a:r>
            <a:r>
              <a:rPr lang="pt-BR" sz="2800" dirty="0" smtClean="0"/>
              <a:t>questões</a:t>
            </a:r>
            <a:r>
              <a:rPr lang="pt-BR" sz="2800" dirty="0" smtClean="0"/>
              <a:t>?</a:t>
            </a:r>
          </a:p>
          <a:p>
            <a:pPr lvl="1"/>
            <a:r>
              <a:rPr lang="pt-BR" sz="2400" dirty="0" smtClean="0"/>
              <a:t>Crie uma função que implemente a fórmula de combinações:</a:t>
            </a:r>
          </a:p>
          <a:p>
            <a:pPr lvl="1"/>
            <a:endParaRPr lang="pt-BR" sz="2400" dirty="0" smtClean="0"/>
          </a:p>
          <a:p>
            <a:pPr lvl="1"/>
            <a:endParaRPr lang="pt-BR" sz="2400" dirty="0" smtClean="0"/>
          </a:p>
          <a:p>
            <a:pPr lvl="1"/>
            <a:r>
              <a:rPr lang="pt-BR" sz="2400" dirty="0" smtClean="0"/>
              <a:t>Por exemplo, para uma prova de 6 questões onde os alunos podem escolher 3 questões, há 20 escolhas possíveis</a:t>
            </a:r>
            <a:endParaRPr lang="pt-BR" sz="2400" dirty="0"/>
          </a:p>
        </p:txBody>
      </p:sp>
      <p:pic>
        <p:nvPicPr>
          <p:cNvPr id="23554" name="Picture 2" descr="http://lh5.ggpht.com/_j5kbeGgXcbo/SoomQz87gwI/AAAAAAAAByI/mp-miDxfJNQ/%5BUNSET%5D.jpg?imgmax=8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5733256"/>
            <a:ext cx="4218088" cy="908720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3131840" y="3429000"/>
            <a:ext cx="4968552" cy="1200329"/>
            <a:chOff x="3707904" y="3933056"/>
            <a:chExt cx="4968552" cy="1200329"/>
          </a:xfrm>
        </p:grpSpPr>
        <p:sp>
          <p:nvSpPr>
            <p:cNvPr id="5" name="TextBox 4"/>
            <p:cNvSpPr txBox="1"/>
            <p:nvPr/>
          </p:nvSpPr>
          <p:spPr>
            <a:xfrm>
              <a:off x="3707904" y="3933056"/>
              <a:ext cx="4968552" cy="12003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3600" dirty="0" smtClean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pt-BR" sz="2400" dirty="0" smtClean="0">
                  <a:latin typeface="Courier New" pitchFamily="49" charset="0"/>
                  <a:cs typeface="Courier New" pitchFamily="49" charset="0"/>
                </a:rPr>
                <a:t>x,y</a:t>
              </a:r>
              <a:r>
                <a:rPr lang="pt-BR" sz="3600" dirty="0" smtClean="0">
                  <a:latin typeface="Courier New" pitchFamily="49" charset="0"/>
                  <a:cs typeface="Courier New" pitchFamily="49" charset="0"/>
                </a:rPr>
                <a:t>=		x!</a:t>
              </a:r>
            </a:p>
            <a:p>
              <a:r>
                <a:rPr lang="pt-BR" sz="3600" dirty="0" smtClean="0">
                  <a:latin typeface="Courier New" pitchFamily="49" charset="0"/>
                  <a:cs typeface="Courier New" pitchFamily="49" charset="0"/>
                </a:rPr>
                <a:t>		y!(x-y)!</a:t>
              </a:r>
              <a:endParaRPr lang="pt-BR" sz="3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508104" y="4509120"/>
              <a:ext cx="2448272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References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Como pensar como um Cientista da Computação</a:t>
            </a:r>
          </a:p>
          <a:p>
            <a:pPr lvl="1"/>
            <a:r>
              <a:rPr lang="pt-BR" sz="2400" dirty="0" smtClean="0">
                <a:hlinkClick r:id="rId2"/>
              </a:rPr>
              <a:t>https://panda.ime.usp.br/pensepy/static/pensepy</a:t>
            </a:r>
            <a:endParaRPr lang="pt-BR" sz="2400" dirty="0" smtClean="0"/>
          </a:p>
          <a:p>
            <a:r>
              <a:rPr lang="pt-BR" sz="2800" dirty="0" smtClean="0"/>
              <a:t>Referências Python</a:t>
            </a:r>
          </a:p>
          <a:p>
            <a:pPr lvl="1"/>
            <a:r>
              <a:rPr lang="pt-BR" sz="2400" dirty="0" smtClean="0">
                <a:hlinkClick r:id="rId3"/>
              </a:rPr>
              <a:t>https://docs.python.org/3/library/index.html</a:t>
            </a:r>
            <a:endParaRPr lang="pt-BR" sz="2400" dirty="0" smtClean="0"/>
          </a:p>
          <a:p>
            <a:pPr lvl="1"/>
            <a:r>
              <a:rPr lang="pt-BR" sz="2400" dirty="0" smtClean="0">
                <a:hlinkClick r:id="rId4"/>
              </a:rPr>
              <a:t>https://docs.python.org/3/reference/index.html</a:t>
            </a:r>
            <a:endParaRPr lang="pt-BR" sz="2400" dirty="0" smtClean="0"/>
          </a:p>
          <a:p>
            <a:endParaRPr lang="pt-B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Armazena sequencia de objetos de qualquer tipo</a:t>
            </a:r>
          </a:p>
          <a:p>
            <a:pPr lvl="1"/>
            <a:r>
              <a:rPr lang="pt-BR" dirty="0" smtClean="0"/>
              <a:t>Acessível por índices</a:t>
            </a:r>
          </a:p>
          <a:p>
            <a:pPr lvl="1"/>
            <a:r>
              <a:rPr lang="pt-BR" dirty="0" smtClean="0"/>
              <a:t>Vetores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2627784" y="3356992"/>
            <a:ext cx="516632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/>
              <a:t>&gt;&gt;&gt; a = [5,4,6,2]</a:t>
            </a:r>
          </a:p>
          <a:p>
            <a:r>
              <a:rPr lang="pt-BR" sz="3200" dirty="0" smtClean="0"/>
              <a:t>&gt;&gt;&gt; </a:t>
            </a:r>
            <a:r>
              <a:rPr lang="pt-BR" sz="3200" dirty="0" smtClean="0">
                <a:solidFill>
                  <a:schemeClr val="accent4">
                    <a:lumMod val="75000"/>
                  </a:schemeClr>
                </a:solidFill>
              </a:rPr>
              <a:t>type</a:t>
            </a:r>
            <a:r>
              <a:rPr lang="pt-BR" sz="3200" dirty="0" smtClean="0"/>
              <a:t>(a)</a:t>
            </a:r>
          </a:p>
          <a:p>
            <a:r>
              <a:rPr lang="pt-BR" sz="3200" dirty="0" smtClean="0">
                <a:solidFill>
                  <a:srgbClr val="0070C0"/>
                </a:solidFill>
              </a:rPr>
              <a:t>&lt;class 'list'&gt;</a:t>
            </a:r>
          </a:p>
          <a:p>
            <a:r>
              <a:rPr lang="pt-BR" sz="3200" dirty="0" smtClean="0"/>
              <a:t>&gt;&gt;&gt;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Memória</a:t>
            </a:r>
          </a:p>
          <a:p>
            <a:endParaRPr lang="pt-BR" dirty="0" smtClean="0"/>
          </a:p>
          <a:p>
            <a:r>
              <a:rPr lang="pt-BR" dirty="0" smtClean="0"/>
              <a:t>Execute no terminal python (ou python3 no linux):</a:t>
            </a:r>
          </a:p>
          <a:p>
            <a:pPr lvl="1"/>
            <a:r>
              <a:rPr lang="pt-BR" dirty="0" smtClean="0"/>
              <a:t>a[0]</a:t>
            </a:r>
          </a:p>
          <a:p>
            <a:pPr lvl="1"/>
            <a:r>
              <a:rPr lang="pt-BR" dirty="0" smtClean="0"/>
              <a:t>a[1]</a:t>
            </a:r>
          </a:p>
          <a:p>
            <a:pPr lvl="1"/>
            <a:r>
              <a:rPr lang="pt-BR" dirty="0" smtClean="0"/>
              <a:t>a[2]</a:t>
            </a:r>
          </a:p>
          <a:p>
            <a:pPr lvl="1"/>
            <a:r>
              <a:rPr lang="pt-BR" dirty="0" smtClean="0"/>
              <a:t>a[3]</a:t>
            </a:r>
          </a:p>
          <a:p>
            <a:pPr lvl="1"/>
            <a:r>
              <a:rPr lang="pt-BR" dirty="0" smtClean="0"/>
              <a:t>a[4]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3707904" y="2492896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5</a:t>
            </a:r>
            <a:endParaRPr lang="pt-BR" sz="2800" dirty="0"/>
          </a:p>
        </p:txBody>
      </p:sp>
      <p:sp>
        <p:nvSpPr>
          <p:cNvPr id="5" name="Rectangle 4"/>
          <p:cNvSpPr/>
          <p:nvPr/>
        </p:nvSpPr>
        <p:spPr>
          <a:xfrm>
            <a:off x="4139952" y="2492896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4</a:t>
            </a:r>
            <a:endParaRPr lang="pt-BR" sz="2800" dirty="0"/>
          </a:p>
        </p:txBody>
      </p:sp>
      <p:sp>
        <p:nvSpPr>
          <p:cNvPr id="6" name="Rectangle 5"/>
          <p:cNvSpPr/>
          <p:nvPr/>
        </p:nvSpPr>
        <p:spPr>
          <a:xfrm>
            <a:off x="4572000" y="2492896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6</a:t>
            </a:r>
            <a:endParaRPr lang="pt-BR" sz="2800" dirty="0"/>
          </a:p>
        </p:txBody>
      </p:sp>
      <p:sp>
        <p:nvSpPr>
          <p:cNvPr id="7" name="Rectangle 6"/>
          <p:cNvSpPr/>
          <p:nvPr/>
        </p:nvSpPr>
        <p:spPr>
          <a:xfrm>
            <a:off x="5004048" y="2492896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2</a:t>
            </a:r>
            <a:endParaRPr lang="pt-BR" sz="2800" dirty="0"/>
          </a:p>
        </p:txBody>
      </p:sp>
      <p:sp>
        <p:nvSpPr>
          <p:cNvPr id="8" name="Rectangle 7"/>
          <p:cNvSpPr/>
          <p:nvPr/>
        </p:nvSpPr>
        <p:spPr>
          <a:xfrm>
            <a:off x="3707904" y="2060848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0</a:t>
            </a:r>
            <a:endParaRPr lang="pt-BR" sz="2800" dirty="0"/>
          </a:p>
        </p:txBody>
      </p:sp>
      <p:sp>
        <p:nvSpPr>
          <p:cNvPr id="9" name="Rectangle 8"/>
          <p:cNvSpPr/>
          <p:nvPr/>
        </p:nvSpPr>
        <p:spPr>
          <a:xfrm>
            <a:off x="4139952" y="2060848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1</a:t>
            </a:r>
            <a:endParaRPr lang="pt-BR" sz="2800" dirty="0"/>
          </a:p>
        </p:txBody>
      </p:sp>
      <p:sp>
        <p:nvSpPr>
          <p:cNvPr id="10" name="Rectangle 9"/>
          <p:cNvSpPr/>
          <p:nvPr/>
        </p:nvSpPr>
        <p:spPr>
          <a:xfrm>
            <a:off x="4572000" y="2060848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2</a:t>
            </a:r>
            <a:endParaRPr lang="pt-BR" sz="2800" dirty="0"/>
          </a:p>
        </p:txBody>
      </p:sp>
      <p:sp>
        <p:nvSpPr>
          <p:cNvPr id="11" name="Rectangle 10"/>
          <p:cNvSpPr/>
          <p:nvPr/>
        </p:nvSpPr>
        <p:spPr>
          <a:xfrm>
            <a:off x="5004048" y="2060848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3</a:t>
            </a:r>
            <a:endParaRPr lang="pt-BR" sz="2800" dirty="0"/>
          </a:p>
        </p:txBody>
      </p:sp>
      <p:sp>
        <p:nvSpPr>
          <p:cNvPr id="12" name="Rectangle 11"/>
          <p:cNvSpPr/>
          <p:nvPr/>
        </p:nvSpPr>
        <p:spPr>
          <a:xfrm>
            <a:off x="2627784" y="198884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a</a:t>
            </a:r>
            <a:endParaRPr lang="pt-BR" sz="2800" dirty="0"/>
          </a:p>
        </p:txBody>
      </p:sp>
      <p:cxnSp>
        <p:nvCxnSpPr>
          <p:cNvPr id="14" name="Straight Arrow Connector 13"/>
          <p:cNvCxnSpPr>
            <a:endCxn id="4" idx="1"/>
          </p:cNvCxnSpPr>
          <p:nvPr/>
        </p:nvCxnSpPr>
        <p:spPr>
          <a:xfrm>
            <a:off x="2987824" y="2132856"/>
            <a:ext cx="720080" cy="57606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Alterando valores</a:t>
            </a:r>
          </a:p>
          <a:p>
            <a:r>
              <a:rPr lang="pt-BR" dirty="0" smtClean="0"/>
              <a:t>Execute no terminal python e verifique como fica o valor da lista :</a:t>
            </a:r>
          </a:p>
          <a:p>
            <a:pPr lvl="1"/>
            <a:r>
              <a:rPr lang="pt-BR" sz="2400" dirty="0" smtClean="0"/>
              <a:t>lista=[]</a:t>
            </a:r>
          </a:p>
          <a:p>
            <a:pPr lvl="1"/>
            <a:r>
              <a:rPr lang="pt-BR" sz="2400" dirty="0" smtClean="0"/>
              <a:t>len (lista)</a:t>
            </a:r>
          </a:p>
          <a:p>
            <a:pPr lvl="1"/>
            <a:r>
              <a:rPr lang="pt-BR" sz="2400" dirty="0" smtClean="0"/>
              <a:t>lista=['amarelo', 'vermelho', 'azul']</a:t>
            </a:r>
          </a:p>
          <a:p>
            <a:pPr lvl="1"/>
            <a:r>
              <a:rPr lang="pt-BR" sz="2400" dirty="0" smtClean="0"/>
              <a:t>len (lista)</a:t>
            </a:r>
          </a:p>
          <a:p>
            <a:pPr lvl="1"/>
            <a:r>
              <a:rPr lang="pt-BR" sz="2400" dirty="0" smtClean="0"/>
              <a:t>lista[1]='laranja‘</a:t>
            </a:r>
          </a:p>
          <a:p>
            <a:pPr lvl="1"/>
            <a:r>
              <a:rPr lang="pt-BR" sz="2400" dirty="0" smtClean="0"/>
              <a:t>lista.append('roxo')</a:t>
            </a:r>
          </a:p>
          <a:p>
            <a:pPr lvl="1"/>
            <a:r>
              <a:rPr lang="pt-BR" sz="2400" dirty="0" smtClean="0"/>
              <a:t>len (lista)</a:t>
            </a:r>
          </a:p>
          <a:p>
            <a:pPr lvl="1"/>
            <a:r>
              <a:rPr lang="pt-BR" sz="2400" dirty="0" smtClean="0"/>
              <a:t>lista[3]</a:t>
            </a:r>
            <a:endParaRPr lang="pt-BR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possível haver objetos de tipos diferentes em uma mesma lista</a:t>
            </a:r>
          </a:p>
          <a:p>
            <a:pPr lvl="1"/>
            <a:r>
              <a:rPr lang="pt-BR" dirty="0" smtClean="0"/>
              <a:t>Experimente chamar a função type para cada item da lista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0" y="3501008"/>
            <a:ext cx="9144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800" dirty="0" smtClean="0"/>
          </a:p>
          <a:p>
            <a:r>
              <a:rPr lang="pt-BR" sz="2800" dirty="0" smtClean="0"/>
              <a:t>&gt;&gt;&gt; uma_lista = [11, "oi", 5.4, True]</a:t>
            </a:r>
          </a:p>
          <a:p>
            <a:r>
              <a:rPr lang="pt-BR" sz="2800" dirty="0" smtClean="0"/>
              <a:t>&gt;&gt;&gt; outra_lista = ["joão", "masculino", 15, 1.78, "brasileira", "solteiro"]</a:t>
            </a:r>
            <a:endParaRPr lang="pt-BR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For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Estrutura de repetição, como o while</a:t>
            </a:r>
          </a:p>
          <a:p>
            <a:r>
              <a:rPr lang="pt-BR" dirty="0" smtClean="0"/>
              <a:t>Usado para percorrer intervalos ou listas, ou strings</a:t>
            </a:r>
          </a:p>
          <a:p>
            <a:pPr lvl="1"/>
            <a:r>
              <a:rPr lang="pt-BR" dirty="0" smtClean="0"/>
              <a:t>Observe a identação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539552" y="3789040"/>
            <a:ext cx="86044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i 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range(início,fim,passo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 &lt;comandos&gt;</a:t>
            </a:r>
          </a:p>
          <a:p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ch 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string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comandos&gt;</a:t>
            </a:r>
          </a:p>
          <a:p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item 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lista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comandos&gt;</a:t>
            </a:r>
            <a:endParaRPr lang="pt-BR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For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Execute os comandos abaixo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1259632" y="3501008"/>
            <a:ext cx="59584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range(2,10,1):</a:t>
            </a: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   print (var)</a:t>
            </a:r>
            <a:endParaRPr lang="pt-BR" sz="2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49896" y="2348880"/>
            <a:ext cx="59584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range(1,10,1):</a:t>
            </a: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   print (var)</a:t>
            </a:r>
            <a:endParaRPr lang="pt-BR" sz="2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31640" y="4851157"/>
            <a:ext cx="59584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range(2,10,2):</a:t>
            </a: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   print (var)</a:t>
            </a:r>
            <a:endParaRPr lang="pt-BR" sz="2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49896" y="5877272"/>
            <a:ext cx="59584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range(2,20,2):</a:t>
            </a: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   print (var)</a:t>
            </a:r>
            <a:endParaRPr lang="pt-BR" sz="28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For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Execute os comandos abaixo</a:t>
            </a:r>
          </a:p>
          <a:p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1979712" y="2492896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ch 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“palavra”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pt-BR" sz="2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print (ch)</a:t>
            </a:r>
            <a:endParaRPr lang="pt-BR" sz="2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05064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fruta 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[“Maça”, ‘banana’, ‘ameixa’]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pt-BR" sz="2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print (fruta)</a:t>
            </a:r>
            <a:endParaRPr lang="pt-BR" sz="28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um script que:</a:t>
            </a:r>
          </a:p>
          <a:p>
            <a:pPr lvl="1"/>
            <a:r>
              <a:rPr lang="pt-BR" dirty="0" smtClean="0"/>
              <a:t>Sempre peça ao usuário que digite um número até que ele digite 0</a:t>
            </a:r>
          </a:p>
          <a:p>
            <a:pPr lvl="1"/>
            <a:r>
              <a:rPr lang="pt-BR" dirty="0" smtClean="0"/>
              <a:t>Guarde tudo que o usuário digitar em uma lista</a:t>
            </a:r>
          </a:p>
          <a:p>
            <a:pPr lvl="1"/>
            <a:r>
              <a:rPr lang="pt-BR" dirty="0" smtClean="0"/>
              <a:t>Para cada item da lista, modifique o valor para o dobro </a:t>
            </a:r>
          </a:p>
          <a:p>
            <a:pPr lvl="1"/>
            <a:r>
              <a:rPr lang="pt-BR" dirty="0" smtClean="0"/>
              <a:t>Imprima a lista modificada na tela 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918</TotalTime>
  <Words>588</Words>
  <Application>Microsoft Office PowerPoint</Application>
  <PresentationFormat>On-screen Show (4:3)</PresentationFormat>
  <Paragraphs>165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Tema do Office</vt:lpstr>
      <vt:lpstr>Custom Design</vt:lpstr>
      <vt:lpstr>Slide 1</vt:lpstr>
      <vt:lpstr>Listas</vt:lpstr>
      <vt:lpstr>Listas</vt:lpstr>
      <vt:lpstr>Listas</vt:lpstr>
      <vt:lpstr>Listas</vt:lpstr>
      <vt:lpstr>Comando For</vt:lpstr>
      <vt:lpstr>Comando For</vt:lpstr>
      <vt:lpstr>Comando For</vt:lpstr>
      <vt:lpstr>Exercícios</vt:lpstr>
      <vt:lpstr>Funções</vt:lpstr>
      <vt:lpstr>Funções</vt:lpstr>
      <vt:lpstr>Funções</vt:lpstr>
      <vt:lpstr>Funções</vt:lpstr>
      <vt:lpstr>Função</vt:lpstr>
      <vt:lpstr>Exercício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Evandro Duarte de Sá</dc:creator>
  <cp:lastModifiedBy>Usuario</cp:lastModifiedBy>
  <cp:revision>135</cp:revision>
  <dcterms:created xsi:type="dcterms:W3CDTF">2011-01-18T08:59:35Z</dcterms:created>
  <dcterms:modified xsi:type="dcterms:W3CDTF">2017-03-23T19:44:22Z</dcterms:modified>
</cp:coreProperties>
</file>