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236" r:id="rId2"/>
  </p:sldMasterIdLst>
  <p:notesMasterIdLst>
    <p:notesMasterId r:id="rId35"/>
  </p:notesMasterIdLst>
  <p:sldIdLst>
    <p:sldId id="257" r:id="rId3"/>
    <p:sldId id="581" r:id="rId4"/>
    <p:sldId id="584" r:id="rId5"/>
    <p:sldId id="585" r:id="rId6"/>
    <p:sldId id="587" r:id="rId7"/>
    <p:sldId id="586" r:id="rId8"/>
    <p:sldId id="588" r:id="rId9"/>
    <p:sldId id="589" r:id="rId10"/>
    <p:sldId id="590" r:id="rId11"/>
    <p:sldId id="592" r:id="rId12"/>
    <p:sldId id="593" r:id="rId13"/>
    <p:sldId id="583" r:id="rId14"/>
    <p:sldId id="594" r:id="rId15"/>
    <p:sldId id="595" r:id="rId16"/>
    <p:sldId id="596" r:id="rId17"/>
    <p:sldId id="591" r:id="rId18"/>
    <p:sldId id="597" r:id="rId19"/>
    <p:sldId id="598" r:id="rId20"/>
    <p:sldId id="599" r:id="rId21"/>
    <p:sldId id="600" r:id="rId22"/>
    <p:sldId id="601" r:id="rId23"/>
    <p:sldId id="610" r:id="rId24"/>
    <p:sldId id="602" r:id="rId25"/>
    <p:sldId id="603" r:id="rId26"/>
    <p:sldId id="604" r:id="rId27"/>
    <p:sldId id="611" r:id="rId28"/>
    <p:sldId id="605" r:id="rId29"/>
    <p:sldId id="606" r:id="rId30"/>
    <p:sldId id="607" r:id="rId31"/>
    <p:sldId id="608" r:id="rId32"/>
    <p:sldId id="609" r:id="rId33"/>
    <p:sldId id="582" r:id="rId34"/>
  </p:sldIdLst>
  <p:sldSz cx="9144000" cy="6858000" type="screen4x3"/>
  <p:notesSz cx="6669088" cy="9928225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2B1E32E-AF69-4850-BE4B-B15D082BA91C}" type="datetimeFigureOut">
              <a:rPr lang="pt-BR"/>
              <a:pPr>
                <a:defRPr/>
              </a:pPr>
              <a:t>29/10/2017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66750" y="4716463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A462AC-DE0D-4850-9506-DD2877C08D0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618940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  <p:sp>
        <p:nvSpPr>
          <p:cNvPr id="143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B6EE52-06EF-48EC-82CD-622AB376DA32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0107B-628B-4B37-9F9A-AFA7EB7B3E8F}" type="datetimeFigureOut">
              <a:rPr lang="pt-BR"/>
              <a:pPr>
                <a:defRPr/>
              </a:pPr>
              <a:t>29/10/2017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BD0A3-9566-4615-A3EF-B7BEFA2A6E4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52994" t="61194" r="26041" b="19403"/>
          <a:stretch>
            <a:fillRect/>
          </a:stretch>
        </p:blipFill>
        <p:spPr bwMode="auto">
          <a:xfrm>
            <a:off x="7524750" y="5949950"/>
            <a:ext cx="147955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6988"/>
            <a:ext cx="9144000" cy="167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0100E-76C9-4DAF-844E-E1B08D258CB5}" type="datetimeFigureOut">
              <a:rPr lang="pt-BR"/>
              <a:pPr>
                <a:defRPr/>
              </a:pPr>
              <a:t>29/10/2017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F4F26-A288-402A-8025-BC7D5871090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2E89B-3443-4893-BBC5-187D111AC04E}" type="datetimeFigureOut">
              <a:rPr lang="pt-BR"/>
              <a:pPr>
                <a:defRPr/>
              </a:pPr>
              <a:t>29/10/2017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7454E-C179-43A2-8A56-25CF585C226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8A6C9-12CC-427A-829A-FAB452821DAE}" type="datetimeFigureOut">
              <a:rPr lang="pt-BR"/>
              <a:pPr>
                <a:defRPr/>
              </a:pPr>
              <a:t>29/10/2017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4CC64-3D3C-4129-A961-E6B0872B556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A1CBF-1C51-491D-A20A-75BBB81D7434}" type="datetimeFigureOut">
              <a:rPr lang="pt-BR"/>
              <a:pPr>
                <a:defRPr/>
              </a:pPr>
              <a:t>29/10/2017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4EAFE-EBC1-460B-9F10-FFF70CAABE1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98790-739F-4A9A-AA3D-0F7B483241C0}" type="datetimeFigureOut">
              <a:rPr lang="pt-BR"/>
              <a:pPr>
                <a:defRPr/>
              </a:pPr>
              <a:t>29/10/2017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A4742-71BC-415D-82B6-1B555455740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92231-95CD-47BB-ABA6-E224943F3949}" type="datetimeFigureOut">
              <a:rPr lang="pt-BR"/>
              <a:pPr>
                <a:defRPr/>
              </a:pPr>
              <a:t>29/10/2017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EACC0-68E3-4D5E-9E6C-84AA7E2653B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B19B4-5510-4D8B-B9F6-2DEA19E27B91}" type="datetimeFigureOut">
              <a:rPr lang="pt-BR"/>
              <a:pPr>
                <a:defRPr/>
              </a:pPr>
              <a:t>29/10/2017</a:t>
            </a:fld>
            <a:endParaRPr 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4BFDE-D886-4AA3-A662-1DD1DFACEB3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D6025-68AA-4D64-BC7B-2E1E2C3B9626}" type="datetimeFigureOut">
              <a:rPr lang="pt-BR"/>
              <a:pPr>
                <a:defRPr/>
              </a:pPr>
              <a:t>29/10/2017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614B4-A9DC-42B6-B947-A3E9812D5A0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98FF4-D37E-484D-B9AA-2AC5EF20486A}" type="datetimeFigureOut">
              <a:rPr lang="pt-BR"/>
              <a:pPr>
                <a:defRPr/>
              </a:pPr>
              <a:t>29/10/2017</a:t>
            </a:fld>
            <a:endParaRPr lang="pt-B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26A17-28C0-4F56-80D8-A19F7730815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01D2A-16D2-4624-A8FA-3CBDEC07BB2E}" type="datetimeFigureOut">
              <a:rPr lang="pt-BR"/>
              <a:pPr>
                <a:defRPr/>
              </a:pPr>
              <a:t>29/10/2017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9F18F-7F43-4F58-9BDD-394D324FCEF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2DDAB-17B6-4675-A674-0A6244FF91A2}" type="datetimeFigureOut">
              <a:rPr lang="pt-BR"/>
              <a:pPr>
                <a:defRPr/>
              </a:pPr>
              <a:t>29/10/2017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4E638-E665-45F4-ACD9-2D2E8CDE312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C11CD-D7BE-4B7A-BB61-1CBB80E8D617}" type="datetimeFigureOut">
              <a:rPr lang="pt-BR"/>
              <a:pPr>
                <a:defRPr/>
              </a:pPr>
              <a:t>29/10/2017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DE717-26A1-4C1C-ABBC-C1677E11D82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F34E9-03E3-4237-9281-20BD656DDD60}" type="datetimeFigureOut">
              <a:rPr lang="pt-BR"/>
              <a:pPr>
                <a:defRPr/>
              </a:pPr>
              <a:t>29/10/2017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398F0-792F-4324-BDEC-043CDC232CD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AB77D-A21F-4738-9643-9CDF417A2EFE}" type="datetimeFigureOut">
              <a:rPr lang="pt-BR"/>
              <a:pPr>
                <a:defRPr/>
              </a:pPr>
              <a:t>29/10/2017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86370-A2B5-4B13-B7EC-90E28495723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6922B-2BDF-4CEF-A7E6-F3B29A435A15}" type="datetimeFigureOut">
              <a:rPr lang="pt-BR"/>
              <a:pPr>
                <a:defRPr/>
              </a:pPr>
              <a:t>29/10/2017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96EEF-8B05-42EB-8C6D-89180E55BE2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AE2DC-4196-45CA-8756-DACAEB52FAFB}" type="datetimeFigureOut">
              <a:rPr lang="pt-BR"/>
              <a:pPr>
                <a:defRPr/>
              </a:pPr>
              <a:t>29/10/2017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4B502-BDD1-432E-82A2-9164CBC0B89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0DF0A-43FF-416D-A8D0-F30D5C4DE905}" type="datetimeFigureOut">
              <a:rPr lang="pt-BR"/>
              <a:pPr>
                <a:defRPr/>
              </a:pPr>
              <a:t>29/10/2017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83154-DC5A-40CF-8515-277F46CB5D7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3286A-73AF-45CC-9502-D27CAC2702D3}" type="datetimeFigureOut">
              <a:rPr lang="pt-BR"/>
              <a:pPr>
                <a:defRPr/>
              </a:pPr>
              <a:t>29/10/2017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D9637-61D4-4B06-A239-06888EC83AC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2E7E9-1735-4E8B-83C3-09DAAD0AD716}" type="datetimeFigureOut">
              <a:rPr lang="pt-BR"/>
              <a:pPr>
                <a:defRPr/>
              </a:pPr>
              <a:t>29/10/2017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4DAA0-ED68-4A9A-8C2F-C73AC274281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10E8D-B352-4655-82F8-208730EDC59D}" type="datetimeFigureOut">
              <a:rPr lang="pt-BR"/>
              <a:pPr>
                <a:defRPr/>
              </a:pPr>
              <a:t>29/10/2017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F026-2516-46DF-B435-1762C11B6E0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52994" t="61194" r="26041" b="19403"/>
          <a:stretch>
            <a:fillRect/>
          </a:stretch>
        </p:blipFill>
        <p:spPr bwMode="auto">
          <a:xfrm>
            <a:off x="7524750" y="5949950"/>
            <a:ext cx="147955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6988"/>
            <a:ext cx="9144000" cy="167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A5A01-7B2B-4A95-8D01-B1E2F00D60BB}" type="datetimeFigureOut">
              <a:rPr lang="pt-BR"/>
              <a:pPr>
                <a:defRPr/>
              </a:pPr>
              <a:t>29/10/2017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8931E-E3BB-4E25-9E03-E3B6E50D1FD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4C12B47-B88C-4C2B-B652-A11158C9AE95}" type="datetimeFigureOut">
              <a:rPr lang="pt-BR"/>
              <a:pPr>
                <a:defRPr/>
              </a:pPr>
              <a:t>29/10/2017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EE58044-CB32-4C1C-B993-03E9D09A796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0" r:id="rId1"/>
    <p:sldLayoutId id="2147484251" r:id="rId2"/>
    <p:sldLayoutId id="2147484252" r:id="rId3"/>
    <p:sldLayoutId id="2147484253" r:id="rId4"/>
    <p:sldLayoutId id="2147484254" r:id="rId5"/>
    <p:sldLayoutId id="2147484255" r:id="rId6"/>
    <p:sldLayoutId id="2147484256" r:id="rId7"/>
    <p:sldLayoutId id="2147484257" r:id="rId8"/>
    <p:sldLayoutId id="2147484271" r:id="rId9"/>
    <p:sldLayoutId id="2147484272" r:id="rId10"/>
    <p:sldLayoutId id="2147484258" r:id="rId11"/>
    <p:sldLayoutId id="214748425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 l="52994" t="61194" r="26041" b="19403"/>
          <a:stretch>
            <a:fillRect/>
          </a:stretch>
        </p:blipFill>
        <p:spPr bwMode="auto">
          <a:xfrm>
            <a:off x="7524750" y="5949950"/>
            <a:ext cx="147955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26988"/>
            <a:ext cx="9144000" cy="167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pt-BR" smtClean="0"/>
          </a:p>
        </p:txBody>
      </p:sp>
      <p:sp>
        <p:nvSpPr>
          <p:cNvPr id="205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1A19D45-C90E-4983-9DFB-51ADFB532CE2}" type="datetimeFigureOut">
              <a:rPr lang="pt-BR"/>
              <a:pPr>
                <a:defRPr/>
              </a:pPr>
              <a:t>29/10/2017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BDBFFC-D5F6-4590-97A2-662E02F11FA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0" r:id="rId1"/>
    <p:sldLayoutId id="2147484261" r:id="rId2"/>
    <p:sldLayoutId id="2147484262" r:id="rId3"/>
    <p:sldLayoutId id="2147484263" r:id="rId4"/>
    <p:sldLayoutId id="2147484264" r:id="rId5"/>
    <p:sldLayoutId id="2147484265" r:id="rId6"/>
    <p:sldLayoutId id="2147484266" r:id="rId7"/>
    <p:sldLayoutId id="2147484267" r:id="rId8"/>
    <p:sldLayoutId id="2147484268" r:id="rId9"/>
    <p:sldLayoutId id="2147484269" r:id="rId10"/>
    <p:sldLayoutId id="214748427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37609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37609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37609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37609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37609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tângulo 1"/>
          <p:cNvSpPr>
            <a:spLocks noChangeArrowheads="1"/>
          </p:cNvSpPr>
          <p:nvPr/>
        </p:nvSpPr>
        <p:spPr bwMode="auto">
          <a:xfrm>
            <a:off x="107950" y="5373688"/>
            <a:ext cx="7670800" cy="4302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pt-BR" sz="2200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Recife-PE</a:t>
            </a:r>
            <a:r>
              <a:rPr lang="pt-BR" sz="2200" b="1" dirty="0">
                <a:latin typeface="+mn-lt"/>
                <a:cs typeface="Arial" pitchFamily="34" charset="0"/>
              </a:rPr>
              <a:t>, </a:t>
            </a:r>
            <a:r>
              <a:rPr lang="pt-BR" sz="2200" b="1" dirty="0" smtClean="0">
                <a:latin typeface="+mn-lt"/>
                <a:cs typeface="Arial" pitchFamily="34" charset="0"/>
              </a:rPr>
              <a:t>30 </a:t>
            </a:r>
            <a:r>
              <a:rPr lang="pt-BR" sz="2200" b="1" dirty="0" smtClean="0">
                <a:solidFill>
                  <a:schemeClr val="accent1"/>
                </a:solidFill>
                <a:latin typeface="+mn-lt"/>
                <a:cs typeface="Arial" pitchFamily="34" charset="0"/>
              </a:rPr>
              <a:t>de </a:t>
            </a:r>
            <a:r>
              <a:rPr lang="pt-BR" sz="2200" b="1" dirty="0" smtClean="0">
                <a:solidFill>
                  <a:schemeClr val="accent1"/>
                </a:solidFill>
                <a:latin typeface="+mn-lt"/>
                <a:cs typeface="Arial" pitchFamily="34" charset="0"/>
              </a:rPr>
              <a:t>outubro </a:t>
            </a:r>
            <a:r>
              <a:rPr lang="pt-BR" sz="2200" b="1" dirty="0">
                <a:solidFill>
                  <a:schemeClr val="accent1"/>
                </a:solidFill>
                <a:latin typeface="+mn-lt"/>
                <a:cs typeface="Arial" pitchFamily="34" charset="0"/>
              </a:rPr>
              <a:t>de </a:t>
            </a:r>
            <a:r>
              <a:rPr lang="pt-BR" sz="2200" b="1" dirty="0" smtClean="0">
                <a:solidFill>
                  <a:schemeClr val="accent1"/>
                </a:solidFill>
                <a:latin typeface="+mn-lt"/>
                <a:cs typeface="Arial" pitchFamily="34" charset="0"/>
              </a:rPr>
              <a:t>2017</a:t>
            </a:r>
            <a:endParaRPr lang="pt-BR" sz="2200" b="1" dirty="0">
              <a:solidFill>
                <a:schemeClr val="accent1"/>
              </a:solidFill>
              <a:latin typeface="+mn-lt"/>
              <a:cs typeface="Arial" pitchFamily="34" charset="0"/>
            </a:endParaRPr>
          </a:p>
        </p:txBody>
      </p:sp>
      <p:sp>
        <p:nvSpPr>
          <p:cNvPr id="5123" name="AutoShape 8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sp>
        <p:nvSpPr>
          <p:cNvPr id="5124" name="AutoShape 10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sp>
        <p:nvSpPr>
          <p:cNvPr id="5125" name="AutoShape 12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sp>
        <p:nvSpPr>
          <p:cNvPr id="5126" name="AutoShape 14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 l="52994" t="61194" r="26041" b="19403"/>
          <a:stretch>
            <a:fillRect/>
          </a:stretch>
        </p:blipFill>
        <p:spPr bwMode="auto">
          <a:xfrm>
            <a:off x="2843213" y="1939925"/>
            <a:ext cx="3538537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tângulo 2"/>
          <p:cNvSpPr>
            <a:spLocks noChangeArrowheads="1"/>
          </p:cNvSpPr>
          <p:nvPr/>
        </p:nvSpPr>
        <p:spPr bwMode="auto">
          <a:xfrm>
            <a:off x="34925" y="4203700"/>
            <a:ext cx="9144000" cy="954088"/>
          </a:xfrm>
          <a:prstGeom prst="rect">
            <a:avLst/>
          </a:prstGeom>
          <a:solidFill>
            <a:schemeClr val="accent5">
              <a:alpha val="68000"/>
            </a:scheme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                    </a:t>
            </a:r>
            <a:r>
              <a:rPr lang="pt-BR" altLang="pt-BR" sz="2800" b="1" dirty="0" smtClean="0">
                <a:solidFill>
                  <a:schemeClr val="accent2"/>
                </a:solidFill>
              </a:rPr>
              <a:t>Redes de Computadores:</a:t>
            </a: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accent2"/>
                </a:solidFill>
              </a:rPr>
              <a:t>                     Camada de Enlace – Redes Cabeadas</a:t>
            </a:r>
          </a:p>
        </p:txBody>
      </p:sp>
      <p:pic>
        <p:nvPicPr>
          <p:cNvPr id="5129" name="Picture 4" descr="http://www.unisinos.br/blogs/historia/files/2011/10/pesquis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838" y="3902075"/>
            <a:ext cx="15970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4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Endereçamento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Endereço MAC (ou LAN ou físico ou Ethernet) :</a:t>
            </a:r>
          </a:p>
          <a:p>
            <a:pPr lvl="1"/>
            <a:r>
              <a:rPr lang="pt-BR" dirty="0" smtClean="0"/>
              <a:t>Função: levar quadro de uma interface para outra interface conectada fisicamente (na mesma rede)</a:t>
            </a:r>
          </a:p>
          <a:p>
            <a:pPr lvl="1"/>
            <a:r>
              <a:rPr lang="pt-BR" dirty="0" smtClean="0"/>
              <a:t>Endereço MAC de 48 bits (para maioria das LANs)</a:t>
            </a:r>
          </a:p>
          <a:p>
            <a:pPr lvl="1"/>
            <a:r>
              <a:rPr lang="pt-BR" dirty="0" smtClean="0"/>
              <a:t>queimado na ROM da NIC, às vezes também configurável por software</a:t>
            </a:r>
          </a:p>
          <a:p>
            <a:pPr lvl="1"/>
            <a:r>
              <a:rPr lang="pt-BR" dirty="0" smtClean="0"/>
              <a:t>Alocada pelo IEEE</a:t>
            </a:r>
          </a:p>
          <a:p>
            <a:pPr lvl="2"/>
            <a:r>
              <a:rPr lang="pt-BR" dirty="0" smtClean="0"/>
              <a:t>fabricante compra parte do espaço de endereços MAC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Endereçamento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84784"/>
            <a:ext cx="7920880" cy="4745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Address Resolution Protocol</a:t>
            </a:r>
          </a:p>
          <a:p>
            <a:r>
              <a:rPr lang="pt-BR" dirty="0" smtClean="0"/>
              <a:t>Mapeia endereços MAC ao IP</a:t>
            </a:r>
          </a:p>
          <a:p>
            <a:r>
              <a:rPr lang="pt-BR" dirty="0" smtClean="0"/>
              <a:t>Cada nó tem uma tabela ARP</a:t>
            </a:r>
          </a:p>
          <a:p>
            <a:pPr lvl="1"/>
            <a:r>
              <a:rPr lang="pt-BR" dirty="0" smtClean="0"/>
              <a:t>&lt;endereço IP; endereço MAC;TTL&gt;</a:t>
            </a:r>
          </a:p>
          <a:p>
            <a:pPr lvl="2"/>
            <a:r>
              <a:rPr lang="pt-BR" dirty="0" smtClean="0"/>
              <a:t>TTL (Time To Live): tempo após o qual o mapeamento de endereço será esquecido (normalmente, 20 min)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Na mesma LAN</a:t>
            </a:r>
          </a:p>
          <a:p>
            <a:pPr lvl="1"/>
            <a:r>
              <a:rPr lang="pt-BR" dirty="0" smtClean="0"/>
              <a:t>A quer enviar datagrama a B, e endereço MAC de B não está na tabela ARP de A.</a:t>
            </a:r>
          </a:p>
          <a:p>
            <a:pPr lvl="1"/>
            <a:r>
              <a:rPr lang="pt-BR" dirty="0" smtClean="0"/>
              <a:t>A envia por broadcast pacote de consulta ARP, contendo endereço IP de B</a:t>
            </a:r>
          </a:p>
          <a:p>
            <a:pPr lvl="2"/>
            <a:r>
              <a:rPr lang="pt-BR" dirty="0" smtClean="0"/>
              <a:t>endereço MAC de destino = FF-FF-FF-FF-FF-FF</a:t>
            </a:r>
          </a:p>
          <a:p>
            <a:pPr lvl="2"/>
            <a:r>
              <a:rPr lang="pt-BR" dirty="0" smtClean="0"/>
              <a:t>todas as máquinas na LAN recebem consulta ARP</a:t>
            </a:r>
          </a:p>
          <a:p>
            <a:pPr lvl="1"/>
            <a:r>
              <a:rPr lang="pt-BR" dirty="0" smtClean="0"/>
              <a:t>B recebe pacote ARP, responde para A com seu endereço MAC (de B)</a:t>
            </a:r>
          </a:p>
          <a:p>
            <a:pPr lvl="2"/>
            <a:r>
              <a:rPr lang="pt-BR" dirty="0" smtClean="0"/>
              <a:t>quadro enviado ao endereço MAC de A (unicast)</a:t>
            </a: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LANs separadas</a:t>
            </a:r>
          </a:p>
          <a:p>
            <a:pPr lvl="1"/>
            <a:r>
              <a:rPr lang="pt-BR" dirty="0" smtClean="0"/>
              <a:t>B é localizado por meio do roteador que o conecta a A</a:t>
            </a:r>
          </a:p>
          <a:p>
            <a:pPr lvl="1"/>
            <a:r>
              <a:rPr lang="pt-BR" dirty="0" smtClean="0"/>
              <a:t>Roteador nesse caso tem duas tabelas ARP</a:t>
            </a:r>
          </a:p>
          <a:p>
            <a:pPr lvl="2"/>
            <a:r>
              <a:rPr lang="pt-BR" dirty="0" smtClean="0"/>
              <a:t>Uma pra rede de A e outro pra rede de B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077073"/>
            <a:ext cx="6808266" cy="2671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84784"/>
            <a:ext cx="8568952" cy="5373216"/>
          </a:xfrm>
          <a:solidFill>
            <a:schemeClr val="bg1"/>
          </a:solidFill>
        </p:spPr>
        <p:txBody>
          <a:bodyPr/>
          <a:lstStyle/>
          <a:p>
            <a:r>
              <a:rPr lang="pt-BR" sz="2800" dirty="0" smtClean="0"/>
              <a:t>Em LANs separadas</a:t>
            </a:r>
          </a:p>
          <a:p>
            <a:pPr lvl="1"/>
            <a:r>
              <a:rPr lang="pt-BR" sz="2400" i="1" dirty="0" smtClean="0"/>
              <a:t>A</a:t>
            </a:r>
            <a:r>
              <a:rPr lang="pt-BR" sz="2400" dirty="0" smtClean="0"/>
              <a:t> cria datagrama IP com origem </a:t>
            </a:r>
            <a:r>
              <a:rPr lang="pt-BR" sz="2400" i="1" dirty="0" smtClean="0"/>
              <a:t>A</a:t>
            </a:r>
            <a:r>
              <a:rPr lang="pt-BR" sz="2400" dirty="0" smtClean="0"/>
              <a:t>, destino </a:t>
            </a:r>
            <a:r>
              <a:rPr lang="pt-BR" sz="2400" i="1" dirty="0" smtClean="0"/>
              <a:t>B</a:t>
            </a:r>
          </a:p>
          <a:p>
            <a:pPr lvl="1"/>
            <a:r>
              <a:rPr lang="pt-BR" sz="2400" dirty="0" smtClean="0"/>
              <a:t>A usa ARP para obter endereço MAC de R para 111.111.111.110</a:t>
            </a:r>
          </a:p>
          <a:p>
            <a:pPr lvl="1"/>
            <a:r>
              <a:rPr lang="pt-BR" sz="2400" dirty="0" smtClean="0"/>
              <a:t>A cria quadro da camada de enlace com endereço MAC de R como destino, quadro contém datagrama IP A-para-B</a:t>
            </a:r>
          </a:p>
          <a:p>
            <a:pPr lvl="1"/>
            <a:r>
              <a:rPr lang="pt-BR" sz="2400" dirty="0" smtClean="0"/>
              <a:t>NIC de A envia quadro</a:t>
            </a:r>
          </a:p>
          <a:p>
            <a:pPr lvl="1"/>
            <a:r>
              <a:rPr lang="pt-BR" sz="2400" dirty="0" smtClean="0"/>
              <a:t>NIC de R recebe quadro</a:t>
            </a:r>
          </a:p>
          <a:p>
            <a:pPr lvl="1"/>
            <a:r>
              <a:rPr lang="pt-BR" sz="2400" dirty="0" smtClean="0"/>
              <a:t>R remove datagrama IP do quadro Ethernet, vê o seu destinado a B</a:t>
            </a:r>
          </a:p>
          <a:p>
            <a:pPr lvl="1"/>
            <a:r>
              <a:rPr lang="pt-BR" sz="2400" dirty="0" smtClean="0"/>
              <a:t>R usa ARP para obter endereço MAC de B</a:t>
            </a:r>
          </a:p>
          <a:p>
            <a:pPr lvl="1"/>
            <a:r>
              <a:rPr lang="pt-BR" sz="2400" dirty="0" smtClean="0"/>
              <a:t>R cria quadro contendo datagrama IP A-para-B e envia para B</a:t>
            </a:r>
            <a:endParaRPr lang="pt-BR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Ethernet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Tecnologia de LAN com fio mais utilizada</a:t>
            </a:r>
          </a:p>
          <a:p>
            <a:r>
              <a:rPr lang="pt-BR" sz="2800" dirty="0" smtClean="0"/>
              <a:t>Topologia</a:t>
            </a:r>
          </a:p>
          <a:p>
            <a:pPr lvl="1"/>
            <a:r>
              <a:rPr lang="pt-BR" sz="2400" dirty="0" smtClean="0"/>
              <a:t>Barramento</a:t>
            </a:r>
          </a:p>
          <a:p>
            <a:pPr lvl="2"/>
            <a:r>
              <a:rPr lang="pt-BR" sz="2000" dirty="0" smtClean="0"/>
              <a:t>Ethernet 10Base2</a:t>
            </a:r>
          </a:p>
          <a:p>
            <a:pPr lvl="1"/>
            <a:r>
              <a:rPr lang="pt-BR" sz="2400" dirty="0" smtClean="0"/>
              <a:t>Estrela</a:t>
            </a:r>
          </a:p>
          <a:p>
            <a:pPr lvl="2"/>
            <a:r>
              <a:rPr lang="pt-BR" sz="2000" dirty="0" smtClean="0"/>
              <a:t>Switch</a:t>
            </a:r>
          </a:p>
          <a:p>
            <a:pPr lvl="2"/>
            <a:r>
              <a:rPr lang="pt-BR" sz="2000" dirty="0"/>
              <a:t>Hub</a:t>
            </a:r>
            <a:endParaRPr lang="pt-BR" sz="2000" dirty="0" smtClean="0"/>
          </a:p>
          <a:p>
            <a:r>
              <a:rPr lang="pt-BR" sz="2800" dirty="0" smtClean="0"/>
              <a:t>CSMA/CD</a:t>
            </a:r>
          </a:p>
          <a:p>
            <a:r>
              <a:rPr lang="pt-BR" sz="2800" dirty="0" smtClean="0"/>
              <a:t>Não estabelece conexão</a:t>
            </a:r>
          </a:p>
          <a:p>
            <a:r>
              <a:rPr lang="pt-BR" sz="2800" dirty="0" smtClean="0"/>
              <a:t>Não confiável</a:t>
            </a:r>
            <a:endParaRPr lang="pt-BR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Ethernet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109913"/>
            <a:ext cx="8839646" cy="11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ular Callout 4"/>
          <p:cNvSpPr/>
          <p:nvPr/>
        </p:nvSpPr>
        <p:spPr>
          <a:xfrm>
            <a:off x="35496" y="1268760"/>
            <a:ext cx="2411760" cy="1152128"/>
          </a:xfrm>
          <a:prstGeom prst="wedgeRoundRectCallout">
            <a:avLst>
              <a:gd name="adj1" fmla="val -6686"/>
              <a:gd name="adj2" fmla="val 1191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 smtClean="0"/>
              <a:t>7 bytes para sincronizar taxas de clock do receptor</a:t>
            </a:r>
          </a:p>
          <a:p>
            <a:r>
              <a:rPr lang="pt-BR" b="1" dirty="0" smtClean="0"/>
              <a:t>e emissor</a:t>
            </a:r>
            <a:endParaRPr lang="pt-BR" b="1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1043608" y="4221088"/>
            <a:ext cx="1547664" cy="576064"/>
          </a:xfrm>
          <a:prstGeom prst="wedgeRoundRectCallout">
            <a:avLst>
              <a:gd name="adj1" fmla="val 85024"/>
              <a:gd name="adj2" fmla="val -1224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 smtClean="0"/>
              <a:t>Endereços MAC</a:t>
            </a:r>
            <a:endParaRPr lang="pt-BR" b="1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2987824" y="1772816"/>
            <a:ext cx="1872208" cy="792088"/>
          </a:xfrm>
          <a:prstGeom prst="wedgeRoundRectCallout">
            <a:avLst>
              <a:gd name="adj1" fmla="val 33596"/>
              <a:gd name="adj2" fmla="val 1280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 smtClean="0"/>
              <a:t>Protocolo da camada superior (ex: IP)</a:t>
            </a: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CSMA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Carrier Sense Multiple Access</a:t>
            </a:r>
          </a:p>
          <a:p>
            <a:pPr lvl="1"/>
            <a:r>
              <a:rPr lang="pt-BR" dirty="0" smtClean="0"/>
              <a:t>“Ouvir antes de falar”</a:t>
            </a:r>
          </a:p>
          <a:p>
            <a:pPr lvl="1"/>
            <a:r>
              <a:rPr lang="pt-BR" dirty="0" smtClean="0"/>
              <a:t>Ainda pode haver Colisões</a:t>
            </a:r>
          </a:p>
          <a:p>
            <a:pPr lvl="2"/>
            <a:r>
              <a:rPr lang="pt-BR" dirty="0" smtClean="0"/>
              <a:t>Quadros se misturam no meio</a:t>
            </a:r>
          </a:p>
          <a:p>
            <a:pPr lvl="2"/>
            <a:r>
              <a:rPr lang="pt-BR" dirty="0" smtClean="0"/>
              <a:t>Dados incompreensíveis</a:t>
            </a:r>
          </a:p>
          <a:p>
            <a:pPr lvl="2"/>
            <a:r>
              <a:rPr lang="pt-BR" dirty="0" smtClean="0"/>
              <a:t>Perda do quadro</a:t>
            </a:r>
          </a:p>
          <a:p>
            <a:pPr lvl="2"/>
            <a:r>
              <a:rPr lang="pt-BR" dirty="0" smtClean="0"/>
              <a:t>Influenciado pelo atraso de </a:t>
            </a:r>
          </a:p>
          <a:p>
            <a:pPr lvl="2">
              <a:buNone/>
            </a:pPr>
            <a:r>
              <a:rPr lang="pt-BR" dirty="0" smtClean="0"/>
              <a:t>propagação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5950" y="3200400"/>
            <a:ext cx="344805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CSMA/CD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5194920" cy="4525963"/>
          </a:xfrm>
        </p:spPr>
        <p:txBody>
          <a:bodyPr/>
          <a:lstStyle/>
          <a:p>
            <a:r>
              <a:rPr lang="pt-BR" dirty="0" smtClean="0"/>
              <a:t>CSMA/ Collision detection</a:t>
            </a:r>
          </a:p>
          <a:p>
            <a:pPr lvl="1"/>
            <a:r>
              <a:rPr lang="pt-BR" dirty="0" smtClean="0"/>
              <a:t>“Ouvir antes de falar”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“Se alguem começa a falar ao mesmo tempo, cale-se”</a:t>
            </a:r>
          </a:p>
          <a:p>
            <a:pPr lvl="1"/>
            <a:r>
              <a:rPr lang="pt-BR" dirty="0" smtClean="0"/>
              <a:t>mede intensidades de sinal, compara sinais transmitidos, recebidos</a:t>
            </a:r>
            <a:endParaRPr lang="pt-B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14950" y="1700808"/>
            <a:ext cx="382905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 de enlace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Serviços</a:t>
            </a:r>
          </a:p>
          <a:p>
            <a:pPr lvl="1"/>
            <a:r>
              <a:rPr lang="pt-BR" sz="2000" dirty="0" smtClean="0"/>
              <a:t>Acesso ao meio</a:t>
            </a:r>
          </a:p>
          <a:p>
            <a:pPr lvl="2"/>
            <a:r>
              <a:rPr lang="pt-BR" sz="1800" dirty="0" smtClean="0"/>
              <a:t>Detecção/evitar colisões</a:t>
            </a:r>
          </a:p>
          <a:p>
            <a:pPr lvl="1"/>
            <a:r>
              <a:rPr lang="pt-BR" sz="2000" dirty="0" smtClean="0"/>
              <a:t>Correção de erros</a:t>
            </a:r>
          </a:p>
          <a:p>
            <a:pPr lvl="1"/>
            <a:r>
              <a:rPr lang="pt-BR" sz="2000" dirty="0" smtClean="0"/>
              <a:t>Endereçamento</a:t>
            </a:r>
          </a:p>
          <a:p>
            <a:pPr lvl="1"/>
            <a:r>
              <a:rPr lang="pt-BR" sz="2000" dirty="0" smtClean="0"/>
              <a:t>Transferir dados de um nó a outro</a:t>
            </a:r>
          </a:p>
          <a:p>
            <a:r>
              <a:rPr lang="pt-BR" sz="2400" dirty="0" smtClean="0"/>
              <a:t>Notação</a:t>
            </a:r>
          </a:p>
          <a:p>
            <a:pPr lvl="1"/>
            <a:r>
              <a:rPr lang="pt-BR" sz="2000" dirty="0" smtClean="0"/>
              <a:t>Nós (hosts, roteadores)</a:t>
            </a:r>
          </a:p>
          <a:p>
            <a:pPr lvl="1"/>
            <a:r>
              <a:rPr lang="pt-BR" sz="2000" dirty="0" smtClean="0"/>
              <a:t>Enlaces</a:t>
            </a:r>
          </a:p>
          <a:p>
            <a:pPr lvl="1"/>
            <a:r>
              <a:rPr lang="pt-BR" sz="2000" dirty="0" smtClean="0"/>
              <a:t>Quadros</a:t>
            </a:r>
          </a:p>
          <a:p>
            <a:pPr lvl="1"/>
            <a:r>
              <a:rPr lang="pt-BR" sz="2000" dirty="0" smtClean="0"/>
              <a:t>Half-duplex</a:t>
            </a:r>
          </a:p>
          <a:p>
            <a:pPr lvl="2"/>
            <a:r>
              <a:rPr lang="pt-BR" sz="1800" dirty="0" smtClean="0"/>
              <a:t>Cada nó “fala” na sua vez</a:t>
            </a:r>
          </a:p>
          <a:p>
            <a:pPr lvl="1"/>
            <a:r>
              <a:rPr lang="pt-BR" sz="2000" dirty="0" smtClean="0"/>
              <a:t>Full-duplex</a:t>
            </a:r>
          </a:p>
          <a:p>
            <a:pPr lvl="2"/>
            <a:r>
              <a:rPr lang="pt-BR" sz="1800" dirty="0" smtClean="0"/>
              <a:t>Nós “falam” ao mesmo tempo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CSMA/CD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Após detectar colisão</a:t>
            </a:r>
          </a:p>
          <a:p>
            <a:pPr lvl="1"/>
            <a:r>
              <a:rPr lang="pt-BR" dirty="0" smtClean="0"/>
              <a:t>Interrompe trasmissão do quadro</a:t>
            </a:r>
          </a:p>
          <a:p>
            <a:pPr lvl="1"/>
            <a:r>
              <a:rPr lang="pt-BR" dirty="0" smtClean="0"/>
              <a:t>Envia sinal de reforço</a:t>
            </a:r>
          </a:p>
          <a:p>
            <a:pPr lvl="1"/>
            <a:r>
              <a:rPr lang="pt-BR" dirty="0" smtClean="0"/>
              <a:t>Aguarda tempo aleatório para tentar denovo</a:t>
            </a:r>
          </a:p>
          <a:p>
            <a:pPr lvl="2"/>
            <a:r>
              <a:rPr lang="pt-BR" dirty="0" smtClean="0"/>
              <a:t>Backoff exponencial</a:t>
            </a:r>
          </a:p>
          <a:p>
            <a:pPr lvl="2"/>
            <a:r>
              <a:rPr lang="pt-BR" dirty="0" smtClean="0"/>
              <a:t>RandomUnif [0 , 2</a:t>
            </a:r>
            <a:r>
              <a:rPr lang="pt-BR" baseline="30000" dirty="0" smtClean="0"/>
              <a:t>m</a:t>
            </a:r>
            <a:r>
              <a:rPr lang="pt-BR" dirty="0" smtClean="0"/>
              <a:t>-1]  x  slotTime</a:t>
            </a:r>
          </a:p>
          <a:p>
            <a:pPr lvl="3"/>
            <a:r>
              <a:rPr lang="pt-BR" dirty="0" smtClean="0"/>
              <a:t>(m é o número de tentativas)</a:t>
            </a:r>
          </a:p>
          <a:p>
            <a:pPr lvl="3"/>
            <a:r>
              <a:rPr lang="pt-BR" dirty="0" smtClean="0"/>
              <a:t>m fixo em 10 após 10ª. tentativa</a:t>
            </a:r>
          </a:p>
          <a:p>
            <a:pPr lvl="2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Equipamentos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94920" cy="4525963"/>
          </a:xfrm>
        </p:spPr>
        <p:txBody>
          <a:bodyPr/>
          <a:lstStyle/>
          <a:p>
            <a:r>
              <a:rPr lang="pt-BR" dirty="0" smtClean="0"/>
              <a:t>Hub</a:t>
            </a:r>
          </a:p>
          <a:p>
            <a:pPr lvl="1"/>
            <a:r>
              <a:rPr lang="pt-BR" dirty="0" smtClean="0"/>
              <a:t>Broadcast</a:t>
            </a:r>
          </a:p>
          <a:p>
            <a:pPr lvl="1"/>
            <a:r>
              <a:rPr lang="pt-BR" dirty="0" smtClean="0"/>
              <a:t>Nós conectados podem colidir</a:t>
            </a:r>
          </a:p>
          <a:p>
            <a:pPr lvl="1"/>
            <a:r>
              <a:rPr lang="pt-BR" dirty="0" smtClean="0"/>
              <a:t>Mero repetidor</a:t>
            </a:r>
          </a:p>
          <a:p>
            <a:pPr lvl="1"/>
            <a:r>
              <a:rPr lang="pt-BR" dirty="0" smtClean="0"/>
              <a:t>Sem buffering</a:t>
            </a:r>
          </a:p>
          <a:p>
            <a:pPr lvl="1"/>
            <a:r>
              <a:rPr lang="pt-BR" dirty="0" smtClean="0"/>
              <a:t>Bits chegando a um enlace saem em todos os outros enlaces na mesma velocidade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2564904"/>
            <a:ext cx="299085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Equipamentos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/>
          <a:lstStyle/>
          <a:p>
            <a:r>
              <a:rPr lang="pt-BR" dirty="0" smtClean="0"/>
              <a:t>Repetidores</a:t>
            </a:r>
          </a:p>
          <a:p>
            <a:pPr lvl="1"/>
            <a:r>
              <a:rPr lang="pt-BR" dirty="0" smtClean="0"/>
              <a:t>Aumentam a força do sinal</a:t>
            </a:r>
          </a:p>
          <a:p>
            <a:pPr lvl="1"/>
            <a:r>
              <a:rPr lang="pt-BR" dirty="0" smtClean="0"/>
              <a:t>Aumentam alcance da rede</a:t>
            </a:r>
          </a:p>
          <a:p>
            <a:r>
              <a:rPr lang="pt-BR" dirty="0" smtClean="0"/>
              <a:t>Pontes</a:t>
            </a:r>
          </a:p>
          <a:p>
            <a:pPr lvl="1"/>
            <a:r>
              <a:rPr lang="pt-BR" dirty="0" smtClean="0"/>
              <a:t>Repetidor especial</a:t>
            </a:r>
          </a:p>
          <a:p>
            <a:pPr lvl="1"/>
            <a:r>
              <a:rPr lang="pt-BR" dirty="0" smtClean="0"/>
              <a:t>Interconectam redes locais</a:t>
            </a:r>
          </a:p>
          <a:p>
            <a:pPr lvl="1"/>
            <a:r>
              <a:rPr lang="pt-BR" dirty="0" smtClean="0"/>
              <a:t>Evita que uma rede congestione a outra</a:t>
            </a:r>
          </a:p>
          <a:p>
            <a:pPr lvl="2"/>
            <a:r>
              <a:rPr lang="pt-BR" dirty="0" smtClean="0"/>
              <a:t>Só deixa passar quando o destino está do outro lado</a:t>
            </a:r>
          </a:p>
          <a:p>
            <a:pPr lvl="1"/>
            <a:r>
              <a:rPr lang="pt-BR" dirty="0" smtClean="0"/>
              <a:t>Ex: maquina virtual usando internet da máquina real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Equipamentos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5698976" cy="4525963"/>
          </a:xfrm>
        </p:spPr>
        <p:txBody>
          <a:bodyPr/>
          <a:lstStyle/>
          <a:p>
            <a:r>
              <a:rPr lang="pt-BR" dirty="0" smtClean="0"/>
              <a:t>Switch</a:t>
            </a:r>
          </a:p>
          <a:p>
            <a:pPr lvl="1"/>
            <a:r>
              <a:rPr lang="pt-BR" dirty="0" smtClean="0"/>
              <a:t>Nós com conexão dedicada ao comutador</a:t>
            </a:r>
          </a:p>
          <a:p>
            <a:pPr lvl="1"/>
            <a:r>
              <a:rPr lang="pt-BR" dirty="0" smtClean="0"/>
              <a:t>Sem colisão entre enlaces</a:t>
            </a:r>
          </a:p>
          <a:p>
            <a:pPr lvl="1"/>
            <a:r>
              <a:rPr lang="pt-BR" dirty="0" smtClean="0"/>
              <a:t>Switch armazena quadros</a:t>
            </a:r>
          </a:p>
          <a:p>
            <a:pPr lvl="1"/>
            <a:r>
              <a:rPr lang="pt-BR" dirty="0" smtClean="0"/>
              <a:t>comutação: A-para-A’ e B para-B’ simultaneamente, sem colisões</a:t>
            </a:r>
          </a:p>
          <a:p>
            <a:pPr lvl="1"/>
            <a:r>
              <a:rPr lang="pt-BR" dirty="0" smtClean="0"/>
              <a:t>Tabela que mapeia hosts a interfaces</a:t>
            </a:r>
          </a:p>
          <a:p>
            <a:pPr lvl="1"/>
            <a:r>
              <a:rPr lang="pt-BR" dirty="0" smtClean="0"/>
              <a:t>Vários podem ser interconectados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2924944"/>
            <a:ext cx="283845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Equipamentos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00808"/>
            <a:ext cx="8469150" cy="5157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Equipamentos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Comutadores x roteadores</a:t>
            </a:r>
          </a:p>
          <a:p>
            <a:pPr lvl="1"/>
            <a:r>
              <a:rPr lang="pt-BR" sz="2400" dirty="0" smtClean="0"/>
              <a:t>dispositivos de armazenamento e repasse</a:t>
            </a:r>
          </a:p>
          <a:p>
            <a:pPr lvl="1"/>
            <a:r>
              <a:rPr lang="pt-BR" sz="2400" dirty="0" smtClean="0"/>
              <a:t>roteadores mantêm tabelas de roteamento, implementam algoritmos de roteamento</a:t>
            </a:r>
          </a:p>
          <a:p>
            <a:pPr lvl="1"/>
            <a:r>
              <a:rPr lang="pt-BR" sz="2400" dirty="0" smtClean="0"/>
              <a:t>switches mantêm tabelas de comutação, implementam </a:t>
            </a:r>
            <a:r>
              <a:rPr lang="pt-BR" sz="2400" dirty="0" smtClean="0"/>
              <a:t>filtragem</a:t>
            </a:r>
            <a:endParaRPr lang="pt-BR" sz="24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4617132"/>
            <a:ext cx="6048672" cy="2268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446981"/>
            <a:ext cx="6790283" cy="6411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ight Arrow 5"/>
          <p:cNvSpPr/>
          <p:nvPr/>
        </p:nvSpPr>
        <p:spPr>
          <a:xfrm>
            <a:off x="611560" y="5949280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Meio físico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Meio guiado:</a:t>
            </a:r>
          </a:p>
          <a:p>
            <a:pPr lvl="1"/>
            <a:r>
              <a:rPr lang="pt-BR" dirty="0" smtClean="0"/>
              <a:t>sinais se propagam em meio</a:t>
            </a:r>
          </a:p>
          <a:p>
            <a:pPr lvl="1"/>
            <a:r>
              <a:rPr lang="pt-BR" dirty="0" smtClean="0"/>
              <a:t>sólido: cobre, fibra, coaxial</a:t>
            </a:r>
          </a:p>
          <a:p>
            <a:r>
              <a:rPr lang="pt-BR" dirty="0" smtClean="0"/>
              <a:t> Meio não guiado:</a:t>
            </a:r>
          </a:p>
          <a:p>
            <a:pPr lvl="1"/>
            <a:r>
              <a:rPr lang="pt-BR" dirty="0" smtClean="0"/>
              <a:t>sinais se propagam</a:t>
            </a:r>
          </a:p>
          <a:p>
            <a:pPr lvl="1"/>
            <a:r>
              <a:rPr lang="pt-BR" dirty="0" smtClean="0"/>
              <a:t>livremente, e.g., rádio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Meio físico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 trançado (TP –twisted pair)</a:t>
            </a:r>
          </a:p>
          <a:p>
            <a:pPr lvl="1"/>
            <a:r>
              <a:rPr lang="pt-BR" dirty="0" smtClean="0"/>
              <a:t>2 fios de cobre isolados</a:t>
            </a:r>
          </a:p>
          <a:p>
            <a:pPr lvl="1"/>
            <a:r>
              <a:rPr lang="pt-BR" dirty="0" smtClean="0"/>
              <a:t>Categoria 3: fios de telefone tradicionais,</a:t>
            </a:r>
          </a:p>
          <a:p>
            <a:pPr lvl="1"/>
            <a:r>
              <a:rPr lang="pt-BR" dirty="0" smtClean="0"/>
              <a:t>Ethernet 10 Mbps  Category 5: Ethernet 100Mbps (4 pares trançados mas apenas 2 utilizados)</a:t>
            </a:r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4265712"/>
            <a:ext cx="3456384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Meio físico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0904" cy="4525963"/>
          </a:xfrm>
        </p:spPr>
        <p:txBody>
          <a:bodyPr/>
          <a:lstStyle/>
          <a:p>
            <a:r>
              <a:rPr lang="pt-BR" sz="2800" dirty="0" smtClean="0"/>
              <a:t>Cabo coaxial:</a:t>
            </a:r>
          </a:p>
          <a:p>
            <a:pPr lvl="1"/>
            <a:r>
              <a:rPr lang="pt-BR" sz="2400" dirty="0" smtClean="0"/>
              <a:t>Dois condutores de cobre concêntricos bidirecional</a:t>
            </a:r>
          </a:p>
          <a:p>
            <a:pPr lvl="1"/>
            <a:r>
              <a:rPr lang="pt-BR" sz="2400" dirty="0" smtClean="0"/>
              <a:t>Banda-básica: Apenas um canal no cabo legado Ethernet</a:t>
            </a:r>
          </a:p>
          <a:p>
            <a:pPr lvl="1"/>
            <a:r>
              <a:rPr lang="pt-BR" sz="2400" dirty="0" smtClean="0"/>
              <a:t>Banda-larga:  múltiplos canais no cabo HFC (hibrid fibercoaxial)</a:t>
            </a:r>
          </a:p>
          <a:p>
            <a:pPr lvl="1"/>
            <a:r>
              <a:rPr lang="pt-BR" sz="2400" dirty="0" smtClean="0"/>
              <a:t>Composição</a:t>
            </a:r>
          </a:p>
          <a:p>
            <a:pPr lvl="2"/>
            <a:r>
              <a:rPr lang="pt-BR" sz="2000" dirty="0" smtClean="0"/>
              <a:t>um fio de cobre no centro</a:t>
            </a:r>
          </a:p>
          <a:p>
            <a:pPr lvl="2"/>
            <a:r>
              <a:rPr lang="pt-BR" sz="2000" dirty="0" smtClean="0"/>
              <a:t>Material isolante</a:t>
            </a:r>
          </a:p>
          <a:p>
            <a:pPr lvl="2"/>
            <a:r>
              <a:rPr lang="pt-BR" sz="2000" dirty="0" smtClean="0"/>
              <a:t>Cobertura de condutor (gaiola de Faraday)</a:t>
            </a:r>
          </a:p>
          <a:p>
            <a:pPr lvl="2"/>
            <a:r>
              <a:rPr lang="pt-BR" sz="2000" dirty="0" smtClean="0"/>
              <a:t>Proteção plástica</a:t>
            </a:r>
            <a:endParaRPr lang="pt-BR" sz="2000" dirty="0"/>
          </a:p>
        </p:txBody>
      </p:sp>
      <p:sp>
        <p:nvSpPr>
          <p:cNvPr id="6146" name="AutoShape 2" descr="Resultado de imagem para cabo coaxial"/>
          <p:cNvSpPr>
            <a:spLocks noChangeAspect="1" noChangeArrowheads="1"/>
          </p:cNvSpPr>
          <p:nvPr/>
        </p:nvSpPr>
        <p:spPr bwMode="auto">
          <a:xfrm>
            <a:off x="155575" y="-1165225"/>
            <a:ext cx="3733800" cy="24384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148" name="Picture 4" descr="Resultado de imagem para cabo coaxi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1412776"/>
            <a:ext cx="3733800" cy="2438400"/>
          </a:xfrm>
          <a:prstGeom prst="rect">
            <a:avLst/>
          </a:prstGeom>
          <a:noFill/>
        </p:spPr>
      </p:pic>
      <p:pic>
        <p:nvPicPr>
          <p:cNvPr id="6150" name="Picture 6" descr="https://encrypted-tbn0.gstatic.com/images?q=tbn:ANd9GcT9oJQMeq2f2LSDEiEZrLJI7fDPZLcz32kb8cH7kwrLmPcE7qlSTWr6fZn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4293096"/>
            <a:ext cx="2143125" cy="2143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62872" cy="4525963"/>
          </a:xfrm>
        </p:spPr>
        <p:txBody>
          <a:bodyPr/>
          <a:lstStyle/>
          <a:p>
            <a:r>
              <a:rPr lang="pt-BR" dirty="0" smtClean="0"/>
              <a:t>NIC – Network interface card</a:t>
            </a:r>
          </a:p>
          <a:p>
            <a:pPr lvl="1"/>
            <a:r>
              <a:rPr lang="pt-BR" dirty="0" smtClean="0"/>
              <a:t>Placa de rede (ethernet, wifi, ...)</a:t>
            </a:r>
          </a:p>
          <a:p>
            <a:pPr lvl="1"/>
            <a:r>
              <a:rPr lang="pt-BR" dirty="0" smtClean="0"/>
              <a:t>Implementa camada de enlace e física</a:t>
            </a:r>
          </a:p>
          <a:p>
            <a:pPr lvl="2"/>
            <a:r>
              <a:rPr lang="pt-BR" dirty="0" smtClean="0"/>
              <a:t>Hardware</a:t>
            </a:r>
          </a:p>
          <a:p>
            <a:pPr lvl="2"/>
            <a:r>
              <a:rPr lang="pt-BR" dirty="0" smtClean="0"/>
              <a:t>Software</a:t>
            </a:r>
          </a:p>
          <a:p>
            <a:pPr lvl="2"/>
            <a:r>
              <a:rPr lang="pt-BR" dirty="0" smtClean="0"/>
              <a:t>firmware</a:t>
            </a:r>
          </a:p>
          <a:p>
            <a:pPr lvl="1"/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5900" y="1772816"/>
            <a:ext cx="3848100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Meio físico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711349"/>
            <a:ext cx="5400600" cy="4525963"/>
          </a:xfrm>
        </p:spPr>
        <p:txBody>
          <a:bodyPr/>
          <a:lstStyle/>
          <a:p>
            <a:r>
              <a:rPr lang="pt-BR" dirty="0" smtClean="0"/>
              <a:t>Cabo de fibra óptica:</a:t>
            </a:r>
          </a:p>
          <a:p>
            <a:pPr lvl="1"/>
            <a:r>
              <a:rPr lang="pt-BR" dirty="0" smtClean="0"/>
              <a:t>Fibra de vidro transportando pulsos de luz, cada pulso 1 bit</a:t>
            </a:r>
          </a:p>
          <a:p>
            <a:pPr lvl="1"/>
            <a:r>
              <a:rPr lang="pt-BR" dirty="0" smtClean="0"/>
              <a:t>Operação para altas velocidades:</a:t>
            </a:r>
          </a:p>
          <a:p>
            <a:pPr lvl="1"/>
            <a:r>
              <a:rPr lang="pt-BR" dirty="0" smtClean="0"/>
              <a:t>Transmissões ponto-a-ponto de alta velocidade (e.g., 10’s-100’s Gbps)</a:t>
            </a:r>
          </a:p>
          <a:p>
            <a:pPr lvl="1"/>
            <a:r>
              <a:rPr lang="pt-BR" dirty="0" smtClean="0"/>
              <a:t>Baixa taxa de erro: repetidores ao longo da linha; imune ao ruído eletromagnético</a:t>
            </a:r>
            <a:endParaRPr lang="pt-B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908720"/>
            <a:ext cx="17716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AutoShape 2" descr="Resultado de imagem para cabo fibra optico"/>
          <p:cNvSpPr>
            <a:spLocks noChangeAspect="1" noChangeArrowheads="1"/>
          </p:cNvSpPr>
          <p:nvPr/>
        </p:nvSpPr>
        <p:spPr bwMode="auto">
          <a:xfrm>
            <a:off x="155575" y="-1257300"/>
            <a:ext cx="3495675" cy="26289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124" name="AutoShape 4" descr="Resultado de imagem para cabo fibra optico"/>
          <p:cNvSpPr>
            <a:spLocks noChangeAspect="1" noChangeArrowheads="1"/>
          </p:cNvSpPr>
          <p:nvPr/>
        </p:nvSpPr>
        <p:spPr bwMode="auto">
          <a:xfrm>
            <a:off x="155575" y="-1257300"/>
            <a:ext cx="3495675" cy="26289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126" name="AutoShape 6" descr="Resultado de imagem para cabo fibra optico"/>
          <p:cNvSpPr>
            <a:spLocks noChangeAspect="1" noChangeArrowheads="1"/>
          </p:cNvSpPr>
          <p:nvPr/>
        </p:nvSpPr>
        <p:spPr bwMode="auto">
          <a:xfrm>
            <a:off x="155575" y="-1257300"/>
            <a:ext cx="3495675" cy="26289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128" name="Picture 8" descr="Resultado de imagem para cabo fibra optic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8325" y="4229100"/>
            <a:ext cx="3495675" cy="2628900"/>
          </a:xfrm>
          <a:prstGeom prst="rect">
            <a:avLst/>
          </a:prstGeom>
          <a:noFill/>
        </p:spPr>
      </p:pic>
      <p:pic>
        <p:nvPicPr>
          <p:cNvPr id="5130" name="Picture 10" descr="Resultado de imagem para cabo opti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55768" y="2060848"/>
            <a:ext cx="2088232" cy="20882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Meio físico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Sem fio ... Próxima aula</a:t>
            </a:r>
            <a:endParaRPr lang="pt-BR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Kurose – cap 5</a:t>
            </a:r>
          </a:p>
          <a:p>
            <a:r>
              <a:rPr lang="pt-BR" sz="2400" dirty="0" smtClean="0"/>
              <a:t>Apresentação Kurose</a:t>
            </a:r>
          </a:p>
          <a:p>
            <a:pPr lvl="1"/>
            <a:r>
              <a:rPr lang="pt-BR" sz="2000" dirty="0" smtClean="0"/>
              <a:t>https://www.google.com.br/url?sa=t&amp;rct=j&amp;q=&amp;esrc=s&amp;source=web&amp;cd=1&amp;cad=rja&amp;uact=8&amp;ved=0ahUKEwj6wOWYkJzQAhXLIpAKHTO5BcUQFggbMAA&amp;url=http%3A%2F%2Fwww.othonbatista.com%2Farquivos%2Fredes%2Faulas%2Fredes-kurose-capitulo5.pdf&amp;usg=AFQjCNH2ylsBZFmQV-7FL2Omkl3fNj8iXw</a:t>
            </a:r>
          </a:p>
          <a:p>
            <a:r>
              <a:rPr lang="pt-BR" sz="2400" dirty="0" smtClean="0"/>
              <a:t>Imagens</a:t>
            </a:r>
          </a:p>
          <a:p>
            <a:pPr lvl="1"/>
            <a:r>
              <a:rPr lang="pt-BR" sz="2000" dirty="0" smtClean="0"/>
              <a:t>http://www.sr.ifes.edu.br/~eduardomax/arquivos/Aula%205%20irc%206_slides_pag.pdf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Detecção de erros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/>
          <a:lstStyle/>
          <a:p>
            <a:r>
              <a:rPr lang="pt-BR" dirty="0" smtClean="0"/>
              <a:t>EDC – Error Detecting Code</a:t>
            </a:r>
          </a:p>
          <a:p>
            <a:pPr lvl="1"/>
            <a:r>
              <a:rPr lang="pt-BR" dirty="0" smtClean="0"/>
              <a:t>Checksum</a:t>
            </a:r>
          </a:p>
          <a:p>
            <a:pPr lvl="1"/>
            <a:r>
              <a:rPr lang="pt-BR" dirty="0" smtClean="0"/>
              <a:t>Rendundância cíclica</a:t>
            </a:r>
          </a:p>
          <a:p>
            <a:pPr lvl="1"/>
            <a:r>
              <a:rPr lang="pt-BR" dirty="0" smtClean="0"/>
              <a:t>Bits de paridade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pt-BR" dirty="0" smtClean="0"/>
              <a:t>Detecção de erros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1600200"/>
            <a:ext cx="8229600" cy="4525963"/>
          </a:xfrm>
        </p:spPr>
        <p:txBody>
          <a:bodyPr/>
          <a:lstStyle/>
          <a:p>
            <a:r>
              <a:rPr lang="pt-BR" dirty="0" smtClean="0"/>
              <a:t>Paridade</a:t>
            </a:r>
          </a:p>
          <a:p>
            <a:pPr lvl="1"/>
            <a:r>
              <a:rPr lang="pt-BR" dirty="0" smtClean="0"/>
              <a:t>Detecta error bit a bit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986321"/>
            <a:ext cx="5400600" cy="5871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ight Arrow 7"/>
          <p:cNvSpPr/>
          <p:nvPr/>
        </p:nvSpPr>
        <p:spPr>
          <a:xfrm>
            <a:off x="3131840" y="5949280"/>
            <a:ext cx="122413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395536" y="5661248"/>
            <a:ext cx="223224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Bits de paridade – 0 se o numero de 1s é par; 1, se for ímpar</a:t>
            </a:r>
            <a:endParaRPr lang="pt-BR" dirty="0"/>
          </a:p>
        </p:txBody>
      </p:sp>
      <p:sp>
        <p:nvSpPr>
          <p:cNvPr id="10" name="Right Arrow 9"/>
          <p:cNvSpPr/>
          <p:nvPr/>
        </p:nvSpPr>
        <p:spPr>
          <a:xfrm rot="5400000">
            <a:off x="5364088" y="3861048"/>
            <a:ext cx="93610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Detecção de erros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CRC – checagem de redundância cíclica</a:t>
            </a:r>
          </a:p>
          <a:p>
            <a:pPr lvl="1"/>
            <a:r>
              <a:rPr lang="pt-BR" dirty="0" smtClean="0"/>
              <a:t>D são os dados a serem enviados</a:t>
            </a:r>
          </a:p>
          <a:p>
            <a:pPr lvl="2"/>
            <a:r>
              <a:rPr lang="pt-BR" dirty="0" smtClean="0"/>
              <a:t>Em binário</a:t>
            </a:r>
          </a:p>
          <a:p>
            <a:pPr lvl="1"/>
            <a:r>
              <a:rPr lang="pt-BR" dirty="0" smtClean="0"/>
              <a:t>R é o valor do campo CRC </a:t>
            </a:r>
          </a:p>
          <a:p>
            <a:pPr lvl="2"/>
            <a:r>
              <a:rPr lang="pt-BR" dirty="0" smtClean="0"/>
              <a:t>Calculado a partir de um vetor gerador G</a:t>
            </a:r>
          </a:p>
          <a:p>
            <a:pPr lvl="2"/>
            <a:r>
              <a:rPr lang="pt-BR" dirty="0" smtClean="0"/>
              <a:t>R tem </a:t>
            </a:r>
            <a:r>
              <a:rPr lang="pt-BR" i="1" dirty="0" smtClean="0"/>
              <a:t>r</a:t>
            </a:r>
            <a:r>
              <a:rPr lang="pt-BR" dirty="0" smtClean="0"/>
              <a:t> bits</a:t>
            </a:r>
          </a:p>
          <a:p>
            <a:pPr lvl="2"/>
            <a:r>
              <a:rPr lang="pt-BR" dirty="0" smtClean="0"/>
              <a:t>É o resto da divisão entre D*2</a:t>
            </a:r>
            <a:r>
              <a:rPr lang="pt-BR" baseline="30000" dirty="0" smtClean="0"/>
              <a:t>r</a:t>
            </a:r>
            <a:r>
              <a:rPr lang="pt-BR" dirty="0" smtClean="0"/>
              <a:t> e G</a:t>
            </a:r>
          </a:p>
          <a:p>
            <a:pPr lvl="2"/>
            <a:r>
              <a:rPr lang="pt-BR" dirty="0" smtClean="0"/>
              <a:t>Receptor tem que conhecer G</a:t>
            </a: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5562600"/>
            <a:ext cx="44005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enlace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Ponto a ponto (dedicado)</a:t>
            </a:r>
          </a:p>
          <a:p>
            <a:pPr lvl="1"/>
            <a:r>
              <a:rPr lang="pt-BR" dirty="0" smtClean="0"/>
              <a:t>Ethernet com switch</a:t>
            </a:r>
          </a:p>
          <a:p>
            <a:pPr lvl="1"/>
            <a:r>
              <a:rPr lang="pt-BR" dirty="0" smtClean="0"/>
              <a:t>PPP (antigo modem discado)</a:t>
            </a:r>
          </a:p>
          <a:p>
            <a:pPr lvl="1"/>
            <a:r>
              <a:rPr lang="pt-BR" dirty="0" smtClean="0"/>
              <a:t>ADSL</a:t>
            </a:r>
          </a:p>
          <a:p>
            <a:r>
              <a:rPr lang="pt-BR" dirty="0" smtClean="0"/>
              <a:t>Broadcast (meio compartilhado)</a:t>
            </a:r>
          </a:p>
          <a:p>
            <a:pPr lvl="1"/>
            <a:r>
              <a:rPr lang="pt-BR" dirty="0" smtClean="0"/>
              <a:t>Wifi</a:t>
            </a:r>
          </a:p>
          <a:p>
            <a:pPr lvl="1"/>
            <a:r>
              <a:rPr lang="pt-BR" dirty="0" smtClean="0"/>
              <a:t>Ethernet no início</a:t>
            </a:r>
          </a:p>
          <a:p>
            <a:pPr lvl="1"/>
            <a:r>
              <a:rPr lang="pt-BR" dirty="0" smtClean="0"/>
              <a:t>Tv aberta</a:t>
            </a:r>
          </a:p>
          <a:p>
            <a:pPr lvl="1"/>
            <a:r>
              <a:rPr lang="pt-BR" dirty="0" smtClean="0"/>
              <a:t>Satélite</a:t>
            </a:r>
          </a:p>
          <a:p>
            <a:pPr lvl="1"/>
            <a:r>
              <a:rPr lang="pt-BR" dirty="0" smtClean="0"/>
              <a:t>Ethernet com hub/ponte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Protocolos de acesso múltiplo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Controle de acesso múltiplo </a:t>
            </a:r>
          </a:p>
          <a:p>
            <a:pPr lvl="1"/>
            <a:r>
              <a:rPr lang="pt-BR" dirty="0" smtClean="0"/>
              <a:t>Multple Access Controle - </a:t>
            </a:r>
            <a:r>
              <a:rPr lang="pt-BR" b="1" dirty="0" smtClean="0"/>
              <a:t>MAC</a:t>
            </a:r>
          </a:p>
          <a:p>
            <a:r>
              <a:rPr lang="pt-BR" dirty="0" smtClean="0"/>
              <a:t>Controla a entrega de quadros no meio compartilhado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Protocolos de acesso múltiplo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676456" cy="5661248"/>
          </a:xfrm>
          <a:solidFill>
            <a:schemeClr val="bg1"/>
          </a:solidFill>
        </p:spPr>
        <p:txBody>
          <a:bodyPr/>
          <a:lstStyle/>
          <a:p>
            <a:r>
              <a:rPr lang="pt-BR" sz="2800" dirty="0" smtClean="0"/>
              <a:t>Tipos</a:t>
            </a:r>
          </a:p>
          <a:p>
            <a:pPr lvl="1"/>
            <a:r>
              <a:rPr lang="pt-BR" sz="2400" dirty="0" smtClean="0"/>
              <a:t>Particionamento de canal</a:t>
            </a:r>
          </a:p>
          <a:p>
            <a:pPr lvl="2"/>
            <a:r>
              <a:rPr lang="pt-BR" sz="2000" dirty="0" smtClean="0"/>
              <a:t>divide o canal em “pedaços menores” (intervalos de tempo, frequência, código)</a:t>
            </a:r>
          </a:p>
          <a:p>
            <a:pPr lvl="2"/>
            <a:r>
              <a:rPr lang="pt-BR" sz="1400" dirty="0" smtClean="0"/>
              <a:t> </a:t>
            </a:r>
            <a:r>
              <a:rPr lang="pt-BR" sz="2000" dirty="0" smtClean="0"/>
              <a:t>aloca pedaço ao nó para uso exclusivo</a:t>
            </a:r>
          </a:p>
          <a:p>
            <a:pPr lvl="2"/>
            <a:r>
              <a:rPr lang="pt-BR" sz="2000" dirty="0" smtClean="0"/>
              <a:t>Ex: TDMA, FDMA, </a:t>
            </a:r>
          </a:p>
          <a:p>
            <a:pPr lvl="1"/>
            <a:r>
              <a:rPr lang="pt-BR" sz="2400" dirty="0" smtClean="0"/>
              <a:t>Acesso aleatório</a:t>
            </a:r>
          </a:p>
          <a:p>
            <a:pPr lvl="2"/>
            <a:r>
              <a:rPr lang="pt-BR" sz="2000" dirty="0" smtClean="0"/>
              <a:t>Canal não dividido, permite colisões</a:t>
            </a:r>
          </a:p>
          <a:p>
            <a:pPr lvl="2"/>
            <a:r>
              <a:rPr lang="pt-BR" sz="2000" dirty="0" smtClean="0"/>
              <a:t>Se “recupera” de colisões</a:t>
            </a:r>
          </a:p>
          <a:p>
            <a:pPr lvl="2"/>
            <a:r>
              <a:rPr lang="pt-BR" sz="2000" dirty="0" smtClean="0"/>
              <a:t>Ex: ALOHA, slotted ALOHA, CSMA, CSMA/CD, CSMA/CA</a:t>
            </a:r>
          </a:p>
          <a:p>
            <a:pPr lvl="1"/>
            <a:r>
              <a:rPr lang="pt-BR" sz="2400" dirty="0" smtClean="0"/>
              <a:t>Revezamento (Polling)</a:t>
            </a:r>
          </a:p>
          <a:p>
            <a:pPr lvl="2"/>
            <a:r>
              <a:rPr lang="pt-BR" sz="2000" dirty="0" smtClean="0"/>
              <a:t>os nós se revezam, mas os nós com mais a enviar podem receber mais tempo</a:t>
            </a:r>
          </a:p>
          <a:p>
            <a:pPr lvl="2"/>
            <a:r>
              <a:rPr lang="pt-BR" sz="2000" dirty="0" smtClean="0"/>
              <a:t>Requer a existência de um nó master</a:t>
            </a:r>
          </a:p>
          <a:p>
            <a:pPr lvl="2"/>
            <a:r>
              <a:rPr lang="pt-BR" sz="2000" dirty="0" smtClean="0"/>
              <a:t>Ex: Bluetooth, FDDI, IBM Token Ring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FF0000"/>
      </a:accent1>
      <a:accent2>
        <a:srgbClr val="002060"/>
      </a:accent2>
      <a:accent3>
        <a:srgbClr val="FF0000"/>
      </a:accent3>
      <a:accent4>
        <a:srgbClr val="002060"/>
      </a:accent4>
      <a:accent5>
        <a:srgbClr val="FF0000"/>
      </a:accent5>
      <a:accent6>
        <a:srgbClr val="002060"/>
      </a:accent6>
      <a:hlink>
        <a:srgbClr val="D25814"/>
      </a:hlink>
      <a:folHlink>
        <a:srgbClr val="849A0A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5454</TotalTime>
  <Words>1126</Words>
  <Application>Microsoft Office PowerPoint</Application>
  <PresentationFormat>On-screen Show (4:3)</PresentationFormat>
  <Paragraphs>216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Tema do Office</vt:lpstr>
      <vt:lpstr>Custom Design</vt:lpstr>
      <vt:lpstr>Slide 1</vt:lpstr>
      <vt:lpstr>Camada de enlace</vt:lpstr>
      <vt:lpstr>Interface</vt:lpstr>
      <vt:lpstr>Detecção de erros</vt:lpstr>
      <vt:lpstr>Detecção de erros</vt:lpstr>
      <vt:lpstr>Detecção de erros</vt:lpstr>
      <vt:lpstr>Tipos de enlace</vt:lpstr>
      <vt:lpstr>Protocolos de acesso múltiplo</vt:lpstr>
      <vt:lpstr>Protocolos de acesso múltiplo</vt:lpstr>
      <vt:lpstr>Endereçamento</vt:lpstr>
      <vt:lpstr>Endereçamento</vt:lpstr>
      <vt:lpstr>ARP</vt:lpstr>
      <vt:lpstr>ARP</vt:lpstr>
      <vt:lpstr>ARP</vt:lpstr>
      <vt:lpstr>ARP</vt:lpstr>
      <vt:lpstr>Ethernet</vt:lpstr>
      <vt:lpstr>Ethernet</vt:lpstr>
      <vt:lpstr>CSMA</vt:lpstr>
      <vt:lpstr>CSMA/CD</vt:lpstr>
      <vt:lpstr>CSMA/CD</vt:lpstr>
      <vt:lpstr>Equipamentos</vt:lpstr>
      <vt:lpstr>Equipamentos</vt:lpstr>
      <vt:lpstr>Equipamentos</vt:lpstr>
      <vt:lpstr>Equipamentos</vt:lpstr>
      <vt:lpstr>Equipamentos</vt:lpstr>
      <vt:lpstr>Slide 26</vt:lpstr>
      <vt:lpstr>Meio físico</vt:lpstr>
      <vt:lpstr>Meio físico</vt:lpstr>
      <vt:lpstr>Meio físico</vt:lpstr>
      <vt:lpstr>Meio físico</vt:lpstr>
      <vt:lpstr>Meio físico</vt:lpstr>
      <vt:lpstr>Referências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marianna_muniz</dc:creator>
  <cp:lastModifiedBy>Usuario</cp:lastModifiedBy>
  <cp:revision>353</cp:revision>
  <dcterms:created xsi:type="dcterms:W3CDTF">2010-11-12T14:56:26Z</dcterms:created>
  <dcterms:modified xsi:type="dcterms:W3CDTF">2017-10-30T01:38:05Z</dcterms:modified>
</cp:coreProperties>
</file>