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32"/>
  </p:notesMasterIdLst>
  <p:sldIdLst>
    <p:sldId id="264" r:id="rId2"/>
    <p:sldId id="305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327" r:id="rId25"/>
    <p:sldId id="328" r:id="rId26"/>
    <p:sldId id="329" r:id="rId27"/>
    <p:sldId id="330" r:id="rId28"/>
    <p:sldId id="331" r:id="rId29"/>
    <p:sldId id="332" r:id="rId30"/>
    <p:sldId id="333" r:id="rId3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50" autoAdjust="0"/>
    <p:restoredTop sz="94660"/>
  </p:normalViewPr>
  <p:slideViewPr>
    <p:cSldViewPr>
      <p:cViewPr>
        <p:scale>
          <a:sx n="75" d="100"/>
          <a:sy n="75" d="100"/>
        </p:scale>
        <p:origin x="-1074" y="3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1D7E68-145E-4A0A-BFF2-FF98ABEAD3C2}" type="datetimeFigureOut">
              <a:rPr lang="pt-BR" smtClean="0"/>
              <a:t>20/03/2019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13C801-1203-4BF7-88F8-BF464FDAC6B9}" type="slidenum">
              <a:rPr lang="pt-BR" smtClean="0"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3C801-1203-4BF7-88F8-BF464FDAC6B9}" type="slidenum">
              <a:rPr lang="pt-BR" smtClean="0"/>
              <a:t>5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8A6C9-12CC-427A-829A-FAB452821DAE}" type="datetimeFigureOut">
              <a:rPr lang="pt-BR"/>
              <a:pPr>
                <a:defRPr/>
              </a:pPr>
              <a:t>19/03/2019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4CC64-3D3C-4129-A961-E6B0872B556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F34E9-03E3-4237-9281-20BD656DDD60}" type="datetimeFigureOut">
              <a:rPr lang="pt-BR"/>
              <a:pPr>
                <a:defRPr/>
              </a:pPr>
              <a:t>19/03/2019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F398F0-792F-4324-BDEC-043CDC232CD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3AB77D-A21F-4738-9643-9CDF417A2EFE}" type="datetimeFigureOut">
              <a:rPr lang="pt-BR"/>
              <a:pPr>
                <a:defRPr/>
              </a:pPr>
              <a:t>19/03/2019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86370-A2B5-4B13-B7EC-90E28495723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2" name="Picture 6" descr="Imagem relacionada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-459432"/>
            <a:ext cx="7560840" cy="2621092"/>
          </a:xfrm>
          <a:prstGeom prst="rect">
            <a:avLst/>
          </a:prstGeom>
          <a:noFill/>
        </p:spPr>
      </p:pic>
      <p:pic>
        <p:nvPicPr>
          <p:cNvPr id="4" name="Picture 9" descr="red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saturation sat="30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08520" y="144016"/>
            <a:ext cx="9252520" cy="6741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A1CBF-1C51-491D-A20A-75BBB81D7434}" type="datetimeFigureOut">
              <a:rPr lang="pt-BR"/>
              <a:pPr>
                <a:defRPr/>
              </a:pPr>
              <a:t>19/03/2019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D4EAFE-EBC1-460B-9F10-FFF70CAABE1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98790-739F-4A9A-AA3D-0F7B483241C0}" type="datetimeFigureOut">
              <a:rPr lang="pt-BR"/>
              <a:pPr>
                <a:defRPr/>
              </a:pPr>
              <a:t>19/03/2019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A4742-71BC-415D-82B6-1B555455740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292231-95CD-47BB-ABA6-E224943F3949}" type="datetimeFigureOut">
              <a:rPr lang="pt-BR"/>
              <a:pPr>
                <a:defRPr/>
              </a:pPr>
              <a:t>19/03/2019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CEACC0-68E3-4D5E-9E6C-84AA7E2653B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9B19B4-5510-4D8B-B9F6-2DEA19E27B91}" type="datetimeFigureOut">
              <a:rPr lang="pt-BR"/>
              <a:pPr>
                <a:defRPr/>
              </a:pPr>
              <a:t>19/03/2019</a:t>
            </a:fld>
            <a:endParaRPr lang="pt-B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64BFDE-D886-4AA3-A662-1DD1DFACEB3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D6025-68AA-4D64-BC7B-2E1E2C3B9626}" type="datetimeFigureOut">
              <a:rPr lang="pt-BR"/>
              <a:pPr>
                <a:defRPr/>
              </a:pPr>
              <a:t>19/03/2019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614B4-A9DC-42B6-B947-A3E9812D5A06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98FF4-D37E-484D-B9AA-2AC5EF20486A}" type="datetimeFigureOut">
              <a:rPr lang="pt-BR"/>
              <a:pPr>
                <a:defRPr/>
              </a:pPr>
              <a:t>19/03/2019</a:t>
            </a:fld>
            <a:endParaRPr lang="pt-B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26A17-28C0-4F56-80D8-A19F7730815F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2DDAB-17B6-4675-A674-0A6244FF91A2}" type="datetimeFigureOut">
              <a:rPr lang="pt-BR"/>
              <a:pPr>
                <a:defRPr/>
              </a:pPr>
              <a:t>19/03/2019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4E638-E665-45F4-ACD9-2D2E8CDE3124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C11CD-D7BE-4B7A-BB61-1CBB80E8D617}" type="datetimeFigureOut">
              <a:rPr lang="pt-BR"/>
              <a:pPr>
                <a:defRPr/>
              </a:pPr>
              <a:t>19/03/2019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DE717-26A1-4C1C-ABBC-C1677E11D82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 descr="rede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 xmlns="">
                  <a14:imgLayer r:embed="rId16">
                    <a14:imgEffect>
                      <a14:saturation sat="30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08520" y="171400"/>
            <a:ext cx="9252520" cy="6713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pt-BR" smtClean="0"/>
          </a:p>
        </p:txBody>
      </p:sp>
      <p:sp>
        <p:nvSpPr>
          <p:cNvPr id="205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BR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1A19D45-C90E-4983-9DFB-51ADFB532CE2}" type="datetimeFigureOut">
              <a:rPr lang="pt-BR"/>
              <a:pPr>
                <a:defRPr/>
              </a:pPr>
              <a:t>19/03/2019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1BDBFFC-D5F6-4590-97A2-662E02F11FA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pic>
        <p:nvPicPr>
          <p:cNvPr id="10" name="Picture 11" descr="titulo3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0" y="0"/>
            <a:ext cx="914082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4" name="Picture 2" descr="Imagem relacionada"/>
          <p:cNvPicPr>
            <a:picLocks noChangeAspect="1" noChangeArrowheads="1"/>
          </p:cNvPicPr>
          <p:nvPr userDrawn="1"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6804248" y="6165304"/>
            <a:ext cx="2088232" cy="72392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5" r:id="rId12"/>
    <p:sldLayoutId id="2147483658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>
            <a:spLocks noChangeArrowheads="1"/>
          </p:cNvSpPr>
          <p:nvPr/>
        </p:nvSpPr>
        <p:spPr bwMode="auto">
          <a:xfrm>
            <a:off x="0" y="4293096"/>
            <a:ext cx="7670800" cy="430212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pt-BR" sz="2200" b="1" dirty="0">
                <a:solidFill>
                  <a:schemeClr val="bg1"/>
                </a:solidFill>
                <a:latin typeface="+mn-lt"/>
                <a:cs typeface="Arial" pitchFamily="34" charset="0"/>
              </a:rPr>
              <a:t>Recife-PE, </a:t>
            </a:r>
            <a:r>
              <a:rPr lang="pt-BR" sz="22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20 </a:t>
            </a:r>
            <a:r>
              <a:rPr lang="pt-BR" sz="2200" b="1" dirty="0">
                <a:solidFill>
                  <a:schemeClr val="bg1"/>
                </a:solidFill>
                <a:latin typeface="+mn-lt"/>
                <a:cs typeface="Arial" pitchFamily="34" charset="0"/>
              </a:rPr>
              <a:t>de </a:t>
            </a:r>
            <a:r>
              <a:rPr lang="pt-BR" sz="22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março </a:t>
            </a:r>
            <a:r>
              <a:rPr lang="pt-BR" sz="2200" b="1" dirty="0">
                <a:solidFill>
                  <a:schemeClr val="bg1"/>
                </a:solidFill>
                <a:latin typeface="+mn-lt"/>
                <a:cs typeface="Arial" pitchFamily="34" charset="0"/>
              </a:rPr>
              <a:t>de </a:t>
            </a:r>
            <a:r>
              <a:rPr lang="pt-BR" sz="22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2019</a:t>
            </a:r>
            <a:endParaRPr lang="pt-BR" sz="22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34925" y="2795092"/>
            <a:ext cx="9144000" cy="13849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		 </a:t>
            </a:r>
            <a:r>
              <a:rPr lang="pt-BR" altLang="pt-BR" sz="2800" b="1" dirty="0" smtClean="0">
                <a:solidFill>
                  <a:schemeClr val="bg1"/>
                </a:solidFill>
              </a:rPr>
              <a:t>Redes de Computadores:</a:t>
            </a:r>
          </a:p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bg1"/>
                </a:solidFill>
              </a:rPr>
              <a:t>	 	 </a:t>
            </a:r>
            <a:r>
              <a:rPr lang="pt-BR" altLang="pt-BR" sz="2800" b="1" dirty="0" smtClean="0">
                <a:solidFill>
                  <a:schemeClr val="bg1"/>
                </a:solidFill>
              </a:rPr>
              <a:t>Camada de transporte</a:t>
            </a:r>
            <a:endParaRPr lang="pt-BR" altLang="pt-BR" sz="2800" b="1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bg1"/>
                </a:solidFill>
              </a:rPr>
              <a:t>		 Nivia Cruz Quental, Dra</a:t>
            </a:r>
          </a:p>
        </p:txBody>
      </p:sp>
      <p:pic>
        <p:nvPicPr>
          <p:cNvPr id="4" name="Picture 4" descr="http://www.unisinos.br/blogs/historia/files/2011/10/pesquis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0838" y="2708920"/>
            <a:ext cx="1597025" cy="1447800"/>
          </a:xfrm>
          <a:prstGeom prst="rect">
            <a:avLst/>
          </a:prstGeom>
          <a:solidFill>
            <a:schemeClr val="tx2"/>
          </a:solidFill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TCP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Transferência confiável</a:t>
            </a:r>
          </a:p>
          <a:p>
            <a:pPr lvl="1"/>
            <a:r>
              <a:rPr lang="pt-BR" dirty="0" smtClean="0"/>
              <a:t>Garante que não há lacunas, duplicações, nem fora de sequência</a:t>
            </a:r>
          </a:p>
          <a:p>
            <a:r>
              <a:rPr lang="pt-BR" dirty="0" smtClean="0"/>
              <a:t>Segmentos “Pipelined”</a:t>
            </a:r>
          </a:p>
          <a:p>
            <a:pPr lvl="1"/>
            <a:r>
              <a:rPr lang="pt-BR" sz="2400" dirty="0" smtClean="0"/>
              <a:t> </a:t>
            </a:r>
            <a:r>
              <a:rPr lang="pt-BR" dirty="0" smtClean="0"/>
              <a:t>Acks cumulativos</a:t>
            </a:r>
          </a:p>
          <a:p>
            <a:pPr lvl="1"/>
            <a:r>
              <a:rPr lang="pt-BR" dirty="0" smtClean="0"/>
              <a:t>Múltiplos temporizadores de transmissão</a:t>
            </a:r>
          </a:p>
          <a:p>
            <a:r>
              <a:rPr lang="pt-BR" dirty="0" smtClean="0"/>
              <a:t>Retransmissões </a:t>
            </a:r>
          </a:p>
          <a:p>
            <a:pPr lvl="1"/>
            <a:r>
              <a:rPr lang="pt-BR" dirty="0" smtClean="0"/>
              <a:t>Eventos de expiração (timeout)</a:t>
            </a:r>
          </a:p>
          <a:p>
            <a:pPr lvl="1"/>
            <a:r>
              <a:rPr lang="pt-BR" dirty="0" smtClean="0"/>
              <a:t> Acks duplicados</a:t>
            </a:r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TCP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Cenários</a:t>
            </a:r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2285992"/>
            <a:ext cx="6353175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TCP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Cenários</a:t>
            </a:r>
            <a:endParaRPr lang="pt-B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736" y="2285992"/>
            <a:ext cx="375285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TCP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Fast retransmit</a:t>
            </a:r>
          </a:p>
          <a:p>
            <a:r>
              <a:rPr lang="pt-BR" dirty="0" smtClean="0"/>
              <a:t>Período de expiração pode ser longo:</a:t>
            </a:r>
          </a:p>
          <a:p>
            <a:pPr lvl="1"/>
            <a:r>
              <a:rPr lang="pt-BR" dirty="0" smtClean="0"/>
              <a:t>Grande atraso antes de reenviar pacote perdido</a:t>
            </a:r>
          </a:p>
          <a:p>
            <a:r>
              <a:rPr lang="pt-BR" dirty="0" smtClean="0"/>
              <a:t> Detecta segmentos perdidos via ACKs duplicados.</a:t>
            </a:r>
          </a:p>
          <a:p>
            <a:pPr lvl="1"/>
            <a:r>
              <a:rPr lang="pt-BR" dirty="0" smtClean="0"/>
              <a:t>Emissor freqüentemente envia muitos segmentos sucessivos</a:t>
            </a:r>
          </a:p>
          <a:p>
            <a:pPr lvl="1"/>
            <a:r>
              <a:rPr lang="pt-BR" dirty="0" smtClean="0"/>
              <a:t>Se segmento é perdido, haverá provavelmente muitos ACKs duplicados.</a:t>
            </a:r>
            <a:endParaRPr lang="pt-B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TCP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600" dirty="0" smtClean="0"/>
              <a:t>Fast retransmit</a:t>
            </a:r>
          </a:p>
          <a:p>
            <a:pPr lvl="1"/>
            <a:r>
              <a:rPr lang="pt-BR" sz="3200" dirty="0" smtClean="0"/>
              <a:t>Se emissor recebe 3 ACKs para o mesmo dado</a:t>
            </a:r>
          </a:p>
          <a:p>
            <a:pPr lvl="2"/>
            <a:r>
              <a:rPr lang="pt-BR" sz="2800" dirty="0" smtClean="0"/>
              <a:t>ele supõe que segmento após dado confirmado foi perdido:</a:t>
            </a:r>
          </a:p>
          <a:p>
            <a:pPr lvl="2"/>
            <a:r>
              <a:rPr lang="pt-BR" sz="2800" dirty="0" smtClean="0"/>
              <a:t>Reenvia segmento antes do temporizador expirar</a:t>
            </a:r>
            <a:endParaRPr lang="pt-BR" sz="2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TCP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Controle de fluxo</a:t>
            </a:r>
          </a:p>
          <a:p>
            <a:pPr lvl="1"/>
            <a:r>
              <a:rPr lang="pt-BR" sz="2400" dirty="0" smtClean="0"/>
              <a:t>Garantia de que emissor não vai enviar segmentos a uma taxa maior que o receptor pode processar</a:t>
            </a:r>
          </a:p>
          <a:p>
            <a:pPr lvl="1"/>
            <a:r>
              <a:rPr lang="pt-BR" sz="2400" dirty="0" smtClean="0"/>
              <a:t>Preocupação com as bordas</a:t>
            </a:r>
          </a:p>
          <a:p>
            <a:r>
              <a:rPr lang="pt-BR" sz="2800" dirty="0" smtClean="0"/>
              <a:t>Controle de congestionamento</a:t>
            </a:r>
          </a:p>
          <a:p>
            <a:pPr lvl="1"/>
            <a:r>
              <a:rPr lang="pt-BR" sz="2400" dirty="0" smtClean="0"/>
              <a:t>Garantia de que o emissor não enviar segmentos a uma taxa maior que a Internet pode processar</a:t>
            </a:r>
          </a:p>
          <a:p>
            <a:pPr lvl="1"/>
            <a:r>
              <a:rPr lang="pt-BR" sz="2400" dirty="0" smtClean="0"/>
              <a:t>Filas grandes em roteadores no caminho, pacotes descartados</a:t>
            </a:r>
          </a:p>
          <a:p>
            <a:pPr lvl="1"/>
            <a:r>
              <a:rPr lang="pt-BR" sz="2400" dirty="0" smtClean="0"/>
              <a:t>Preocupação com o núcleo</a:t>
            </a:r>
            <a:endParaRPr lang="pt-BR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Controle de fluxo TCP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  <a:solidFill>
            <a:schemeClr val="bg1"/>
          </a:solidFill>
        </p:spPr>
        <p:txBody>
          <a:bodyPr/>
          <a:lstStyle/>
          <a:p>
            <a:r>
              <a:rPr lang="pt-BR" dirty="0" smtClean="0"/>
              <a:t>A velocidade que um emissor envia segmentos pode ser maior que o receptor para processá-los</a:t>
            </a:r>
          </a:p>
          <a:p>
            <a:r>
              <a:rPr lang="pt-BR" dirty="0" smtClean="0"/>
              <a:t>Buffer no receptor: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Objetivo: casar taxa de envio e processamento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4" y="3857628"/>
            <a:ext cx="5715040" cy="2265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Controle de fluxo TCP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Janela de recepção</a:t>
            </a:r>
          </a:p>
          <a:p>
            <a:endParaRPr lang="pt-BR" dirty="0" smtClean="0"/>
          </a:p>
          <a:p>
            <a:pPr lvl="1"/>
            <a:r>
              <a:rPr lang="pt-BR" dirty="0" smtClean="0"/>
              <a:t>Receptor envia essa informação no cabeçalho “janela do receptor”</a:t>
            </a:r>
          </a:p>
          <a:p>
            <a:pPr lvl="1"/>
            <a:r>
              <a:rPr lang="pt-BR" dirty="0" smtClean="0"/>
              <a:t>Emissor regula transmissão baseado nesse valor</a:t>
            </a:r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4643446"/>
            <a:ext cx="5715040" cy="2265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own Arrow 4"/>
          <p:cNvSpPr/>
          <p:nvPr/>
        </p:nvSpPr>
        <p:spPr>
          <a:xfrm>
            <a:off x="5429256" y="4214818"/>
            <a:ext cx="357190" cy="7640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Down Arrow 5"/>
          <p:cNvSpPr/>
          <p:nvPr/>
        </p:nvSpPr>
        <p:spPr>
          <a:xfrm>
            <a:off x="4143372" y="4236542"/>
            <a:ext cx="357190" cy="7640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/>
          <p:cNvSpPr txBox="1"/>
          <p:nvPr/>
        </p:nvSpPr>
        <p:spPr>
          <a:xfrm>
            <a:off x="6000760" y="4071942"/>
            <a:ext cx="1285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Último byte lido</a:t>
            </a:r>
            <a:endParaRPr lang="pt-BR" dirty="0"/>
          </a:p>
        </p:txBody>
      </p:sp>
      <p:sp>
        <p:nvSpPr>
          <p:cNvPr id="8" name="TextBox 7"/>
          <p:cNvSpPr txBox="1"/>
          <p:nvPr/>
        </p:nvSpPr>
        <p:spPr>
          <a:xfrm>
            <a:off x="4357686" y="4071942"/>
            <a:ext cx="12858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Último byte recebido</a:t>
            </a:r>
            <a:endParaRPr lang="pt-BR" dirty="0"/>
          </a:p>
        </p:txBody>
      </p:sp>
      <p:sp>
        <p:nvSpPr>
          <p:cNvPr id="9" name="TextBox 8"/>
          <p:cNvSpPr txBox="1"/>
          <p:nvPr/>
        </p:nvSpPr>
        <p:spPr>
          <a:xfrm>
            <a:off x="428596" y="2285992"/>
            <a:ext cx="8358214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800" b="1" dirty="0" smtClean="0"/>
              <a:t>RcvWindow=RcvBuffer – (LastByteRecv-LastByteRead)</a:t>
            </a:r>
            <a:endParaRPr lang="pt-BR" sz="2800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Controle de fluxo TCP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pt-BR" sz="2800" dirty="0" smtClean="0"/>
              <a:t>Emissor mantém duas variáveis</a:t>
            </a:r>
          </a:p>
          <a:p>
            <a:pPr lvl="1"/>
            <a:r>
              <a:rPr lang="pt-BR" sz="2400" dirty="0" smtClean="0"/>
              <a:t>lastByteSent</a:t>
            </a:r>
          </a:p>
          <a:p>
            <a:pPr lvl="1"/>
            <a:r>
              <a:rPr lang="pt-BR" sz="2400" dirty="0" smtClean="0"/>
              <a:t>lastByteAck</a:t>
            </a:r>
          </a:p>
          <a:p>
            <a:r>
              <a:rPr lang="pt-BR" sz="2800" dirty="0" smtClean="0"/>
              <a:t>Num bytes não reconhecidos = lastByteSent – lastByteAck</a:t>
            </a:r>
          </a:p>
          <a:p>
            <a:r>
              <a:rPr lang="pt-BR" dirty="0" smtClean="0"/>
              <a:t>Num bytes não reconhecidos NÃO pode ser maior que a janela do receptor (</a:t>
            </a:r>
            <a:r>
              <a:rPr lang="pt-BR" b="1" dirty="0" smtClean="0"/>
              <a:t>RcvWindow</a:t>
            </a:r>
            <a:r>
              <a:rPr lang="pt-BR" dirty="0" smtClean="0"/>
              <a:t>)</a:t>
            </a:r>
            <a:endParaRPr lang="pt-B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Controle de fluxo TCP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600200"/>
            <a:ext cx="9044022" cy="4525963"/>
          </a:xfrm>
        </p:spPr>
        <p:txBody>
          <a:bodyPr/>
          <a:lstStyle/>
          <a:p>
            <a:r>
              <a:rPr lang="pt-BR" dirty="0" smtClean="0"/>
              <a:t>E se RcvWindow for zero em algum momento?</a:t>
            </a:r>
          </a:p>
          <a:p>
            <a:pPr lvl="1"/>
            <a:r>
              <a:rPr lang="pt-BR" dirty="0" smtClean="0"/>
              <a:t>Emissor não poderá enviar NUNCA MAIS??</a:t>
            </a:r>
          </a:p>
          <a:p>
            <a:pPr lvl="2"/>
            <a:r>
              <a:rPr lang="pt-BR" dirty="0" smtClean="0"/>
              <a:t>PODE SIM! Desde que o segmento só tenha 1 byte de tamanho</a:t>
            </a:r>
          </a:p>
          <a:p>
            <a:pPr lvl="2"/>
            <a:r>
              <a:rPr lang="pt-BR" dirty="0" smtClean="0"/>
              <a:t>Desta forma, pode ver nas respostas o RcvWindow  eventualmente diminuindo</a:t>
            </a:r>
          </a:p>
          <a:p>
            <a:endParaRPr lang="pt-BR" dirty="0" smtClean="0"/>
          </a:p>
          <a:p>
            <a:r>
              <a:rPr lang="pt-BR" dirty="0" smtClean="0"/>
              <a:t>Veja o fluxo aqui!</a:t>
            </a:r>
          </a:p>
          <a:p>
            <a:pPr lvl="1"/>
            <a:r>
              <a:rPr lang="pt-BR" dirty="0" smtClean="0"/>
              <a:t>http://www.ccs-labs.org/teaching/rn/animations/flow/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Transporte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Executado sobre sistemas finais</a:t>
            </a:r>
          </a:p>
          <a:p>
            <a:r>
              <a:rPr lang="pt-BR" sz="2800" dirty="0" smtClean="0"/>
              <a:t>Lado </a:t>
            </a:r>
            <a:r>
              <a:rPr lang="pt-BR" sz="2800" dirty="0" smtClean="0"/>
              <a:t>emissor: quebra mensagens da aplicação em </a:t>
            </a:r>
            <a:r>
              <a:rPr lang="pt-BR" sz="2800" dirty="0" smtClean="0"/>
              <a:t>segmentos</a:t>
            </a:r>
            <a:endParaRPr lang="pt-BR" sz="2800" dirty="0" smtClean="0"/>
          </a:p>
          <a:p>
            <a:r>
              <a:rPr lang="pt-BR" sz="2800" dirty="0" smtClean="0"/>
              <a:t>Lado receptor: remonta </a:t>
            </a:r>
            <a:r>
              <a:rPr lang="pt-BR" sz="2800" dirty="0" smtClean="0"/>
              <a:t>segmentos</a:t>
            </a:r>
          </a:p>
          <a:p>
            <a:r>
              <a:rPr lang="pt-BR" sz="2800" dirty="0" smtClean="0"/>
              <a:t>Transferência confiável (TCP)</a:t>
            </a:r>
          </a:p>
          <a:p>
            <a:pPr lvl="1"/>
            <a:r>
              <a:rPr lang="pt-BR" sz="2000" dirty="0" smtClean="0"/>
              <a:t>Estabelecimento de conexão</a:t>
            </a:r>
          </a:p>
          <a:p>
            <a:pPr lvl="1"/>
            <a:r>
              <a:rPr lang="pt-BR" sz="2000" dirty="0" smtClean="0"/>
              <a:t>Entrega em ordem</a:t>
            </a:r>
          </a:p>
          <a:p>
            <a:pPr lvl="1"/>
            <a:r>
              <a:rPr lang="pt-BR" sz="2000" dirty="0" smtClean="0"/>
              <a:t>Controle de fluxo </a:t>
            </a:r>
          </a:p>
          <a:p>
            <a:pPr lvl="1"/>
            <a:r>
              <a:rPr lang="pt-BR" sz="2000" dirty="0" smtClean="0"/>
              <a:t>Controle </a:t>
            </a:r>
            <a:r>
              <a:rPr lang="pt-BR" sz="2000" dirty="0" smtClean="0"/>
              <a:t>de </a:t>
            </a:r>
            <a:r>
              <a:rPr lang="pt-BR" sz="2000" dirty="0" smtClean="0"/>
              <a:t>congestionamento</a:t>
            </a:r>
            <a:endParaRPr lang="pt-BR" sz="2400" dirty="0" smtClean="0"/>
          </a:p>
          <a:p>
            <a:r>
              <a:rPr lang="pt-BR" sz="2800" dirty="0" smtClean="0"/>
              <a:t>Transferência não confiável (UDP)</a:t>
            </a:r>
          </a:p>
          <a:p>
            <a:pPr lvl="1"/>
            <a:r>
              <a:rPr lang="pt-BR" sz="2400" dirty="0" smtClean="0"/>
              <a:t>Extensões “sem ornamentos” ao serviço de melhor esforço (best effort) IP</a:t>
            </a:r>
            <a:endParaRPr lang="pt-BR" sz="2400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Controle de congestionamento TCP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  <a:solidFill>
            <a:schemeClr val="bg1"/>
          </a:solidFill>
        </p:spPr>
        <p:txBody>
          <a:bodyPr/>
          <a:lstStyle/>
          <a:p>
            <a:r>
              <a:rPr lang="pt-BR" sz="2800" dirty="0" smtClean="0"/>
              <a:t>Manifestações de congestionamento:</a:t>
            </a:r>
          </a:p>
          <a:p>
            <a:pPr lvl="1"/>
            <a:r>
              <a:rPr lang="pt-BR" sz="2400" dirty="0" smtClean="0"/>
              <a:t>Pacotes perdidos (“estouro” de buffer nos roteadores)</a:t>
            </a:r>
          </a:p>
          <a:p>
            <a:pPr lvl="1"/>
            <a:r>
              <a:rPr lang="pt-BR" sz="2400" dirty="0" smtClean="0"/>
              <a:t>Atrasos elevados (“enfileiramento” em buffers nos roteadores)</a:t>
            </a:r>
          </a:p>
          <a:p>
            <a:r>
              <a:rPr lang="pt-BR" sz="2800" dirty="0" smtClean="0"/>
              <a:t>Métrica : RTT</a:t>
            </a:r>
          </a:p>
          <a:p>
            <a:pPr lvl="1"/>
            <a:r>
              <a:rPr lang="pt-BR" sz="2400" dirty="0" smtClean="0"/>
              <a:t>Round Time Trip</a:t>
            </a:r>
          </a:p>
          <a:p>
            <a:pPr lvl="1"/>
            <a:r>
              <a:rPr lang="pt-BR" sz="2400" dirty="0" smtClean="0"/>
              <a:t>Tempo desde que um segmento é enviado até ser reconhecido</a:t>
            </a:r>
          </a:p>
          <a:p>
            <a:r>
              <a:rPr lang="pt-BR" sz="2800" dirty="0" smtClean="0"/>
              <a:t>Tempo de retransmissão deve ser maior que RTT</a:t>
            </a:r>
          </a:p>
          <a:p>
            <a:pPr lvl="1"/>
            <a:r>
              <a:rPr lang="pt-BR" sz="2400" dirty="0" smtClean="0"/>
              <a:t>Mas não muito maior</a:t>
            </a:r>
            <a:endParaRPr lang="pt-BR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RTT e temporização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Cada segmento tem o seu RTT</a:t>
            </a:r>
          </a:p>
          <a:p>
            <a:pPr lvl="1"/>
            <a:r>
              <a:rPr lang="pt-BR" dirty="0" smtClean="0"/>
              <a:t>Vamos chamar Sample RTT</a:t>
            </a:r>
          </a:p>
          <a:p>
            <a:r>
              <a:rPr lang="pt-BR" dirty="0" smtClean="0"/>
              <a:t>É possível estimar o RTT com base nos SampleRTTs </a:t>
            </a:r>
          </a:p>
          <a:p>
            <a:pPr lvl="1"/>
            <a:r>
              <a:rPr lang="pt-BR" dirty="0" smtClean="0"/>
              <a:t>Média ponderada com peso maior na estimativa mais recente</a:t>
            </a:r>
          </a:p>
          <a:p>
            <a:pPr lvl="1"/>
            <a:r>
              <a:rPr lang="pt-BR" dirty="0" smtClean="0"/>
              <a:t>X é um fator de valor típico 0,125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5406110"/>
            <a:ext cx="8358214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800" b="1" dirty="0" smtClean="0"/>
              <a:t>EstimatedRTT = (1-x).EstimatedRTT + x . SampleRTT </a:t>
            </a:r>
            <a:endParaRPr lang="pt-BR" sz="2800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RTT e temporização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Cálculo do temporizador</a:t>
            </a:r>
          </a:p>
          <a:p>
            <a:pPr lvl="1"/>
            <a:r>
              <a:rPr lang="pt-BR" dirty="0" smtClean="0"/>
              <a:t>Com base no EstimatedRTT mais um desvio</a:t>
            </a:r>
          </a:p>
          <a:p>
            <a:pPr lvl="1"/>
            <a:r>
              <a:rPr lang="pt-BR" dirty="0" smtClean="0"/>
              <a:t>Desvio proporcional à variação do RTT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214282" y="3429000"/>
            <a:ext cx="8358214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800" b="1" dirty="0" smtClean="0"/>
              <a:t>Temporização = EstimatedRTT + 4 . Desvio </a:t>
            </a:r>
            <a:endParaRPr lang="pt-BR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5720" y="4429132"/>
            <a:ext cx="8358214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800" b="1" dirty="0" smtClean="0"/>
              <a:t>Desvio= (1-x).Desvio + x . |SampleRTT - EstimatedRTT| </a:t>
            </a:r>
            <a:endParaRPr lang="pt-BR" sz="2800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Controle de congestionamento TCP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Modos</a:t>
            </a:r>
          </a:p>
          <a:p>
            <a:pPr lvl="1"/>
            <a:r>
              <a:rPr lang="pt-BR" dirty="0" smtClean="0"/>
              <a:t>Controle de congestionamento fim a fim</a:t>
            </a:r>
          </a:p>
          <a:p>
            <a:pPr lvl="2"/>
            <a:r>
              <a:rPr lang="pt-BR" dirty="0" smtClean="0"/>
              <a:t>Camada de rede não fornece suporte expliícito</a:t>
            </a:r>
          </a:p>
          <a:p>
            <a:pPr lvl="2"/>
            <a:r>
              <a:rPr lang="pt-BR" dirty="0" smtClean="0"/>
              <a:t>Implementado no TCP</a:t>
            </a:r>
          </a:p>
          <a:p>
            <a:pPr lvl="1"/>
            <a:r>
              <a:rPr lang="pt-BR" dirty="0" smtClean="0"/>
              <a:t>Controle de congestionamento asistido pela rede</a:t>
            </a:r>
          </a:p>
          <a:p>
            <a:pPr lvl="2"/>
            <a:r>
              <a:rPr lang="pt-BR" dirty="0" smtClean="0"/>
              <a:t>Roteadores fornecem informação do estado do congestionamento</a:t>
            </a:r>
          </a:p>
          <a:p>
            <a:pPr lvl="2"/>
            <a:r>
              <a:rPr lang="pt-BR" dirty="0" smtClean="0"/>
              <a:t>Usado no ATM</a:t>
            </a:r>
          </a:p>
          <a:p>
            <a:pPr lvl="2"/>
            <a:r>
              <a:rPr lang="pt-BR" dirty="0" smtClean="0"/>
              <a:t>Há uma proposta para TCP (não usado na maioria das redes) </a:t>
            </a:r>
            <a:endParaRPr lang="pt-BR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Controle de congestionamento TCP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pt-BR" sz="2800" dirty="0" smtClean="0"/>
              <a:t>Janela de congestionamento (w)</a:t>
            </a:r>
          </a:p>
          <a:p>
            <a:pPr lvl="1"/>
            <a:r>
              <a:rPr lang="pt-BR" sz="2400" dirty="0" smtClean="0"/>
              <a:t>Número permitido de segmentos não reconhecidos</a:t>
            </a:r>
          </a:p>
          <a:p>
            <a:pPr lvl="2"/>
            <a:r>
              <a:rPr lang="pt-BR" sz="2000" dirty="0" smtClean="0"/>
              <a:t>Segmentos que o emissor pode mandar sem esperar ACK</a:t>
            </a:r>
          </a:p>
          <a:p>
            <a:pPr lvl="1"/>
            <a:r>
              <a:rPr lang="pt-BR" sz="2400" dirty="0" smtClean="0"/>
              <a:t>W deve começar pequeno</a:t>
            </a:r>
          </a:p>
          <a:p>
            <a:pPr lvl="1"/>
            <a:r>
              <a:rPr lang="pt-BR" sz="2400" dirty="0" smtClean="0"/>
              <a:t>TCP aumenta w até que ocorra perda de segmento</a:t>
            </a:r>
          </a:p>
          <a:p>
            <a:pPr lvl="2"/>
            <a:r>
              <a:rPr lang="pt-BR" sz="2000" dirty="0" smtClean="0"/>
              <a:t>Timeout OU</a:t>
            </a:r>
          </a:p>
          <a:p>
            <a:pPr lvl="2"/>
            <a:r>
              <a:rPr lang="pt-BR" sz="2000" dirty="0" smtClean="0"/>
              <a:t>3 acks repetidos</a:t>
            </a:r>
          </a:p>
          <a:p>
            <a:pPr lvl="1"/>
            <a:r>
              <a:rPr lang="pt-BR" sz="2400" dirty="0" smtClean="0"/>
              <a:t>Nesse caso w é reduzido a um nível seguro</a:t>
            </a:r>
          </a:p>
          <a:p>
            <a:pPr lvl="2"/>
            <a:r>
              <a:rPr lang="pt-BR" sz="2000" dirty="0" smtClean="0"/>
              <a:t>Pode voltar a crescer </a:t>
            </a:r>
          </a:p>
          <a:p>
            <a:r>
              <a:rPr lang="pt-BR" sz="2800" dirty="0" smtClean="0"/>
              <a:t>Vazão (throughput)</a:t>
            </a:r>
          </a:p>
          <a:p>
            <a:pPr lvl="1"/>
            <a:r>
              <a:rPr lang="pt-BR" sz="2400" dirty="0" smtClean="0"/>
              <a:t>Taxa com que trasmite dados para o destinatário (bytes/s)</a:t>
            </a:r>
            <a:endParaRPr lang="pt-BR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6215082"/>
            <a:ext cx="8358214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800" b="1" dirty="0" smtClean="0"/>
              <a:t>Vazão= (w . MSS)/RTT </a:t>
            </a:r>
            <a:endParaRPr lang="pt-BR" sz="2800" b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Controle de congestionamento TCP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1ª fase: Partida lenta</a:t>
            </a:r>
          </a:p>
          <a:p>
            <a:pPr lvl="1"/>
            <a:r>
              <a:rPr lang="pt-BR" dirty="0" smtClean="0"/>
              <a:t>inicializa: Congwin = 1</a:t>
            </a:r>
          </a:p>
          <a:p>
            <a:pPr lvl="1"/>
            <a:r>
              <a:rPr lang="pt-BR" dirty="0" smtClean="0"/>
              <a:t>for (cada segmento c/ ACK)</a:t>
            </a:r>
          </a:p>
          <a:p>
            <a:pPr lvl="2"/>
            <a:r>
              <a:rPr lang="pt-BR" dirty="0" smtClean="0"/>
              <a:t>Congwin dobra</a:t>
            </a:r>
          </a:p>
          <a:p>
            <a:pPr lvl="1"/>
            <a:r>
              <a:rPr lang="pt-BR" dirty="0" smtClean="0"/>
              <a:t>until (evento de perda OR CongWin &gt; </a:t>
            </a:r>
            <a:r>
              <a:rPr lang="pt-BR" b="1" dirty="0" smtClean="0"/>
              <a:t>threshold</a:t>
            </a:r>
            <a:r>
              <a:rPr lang="pt-BR" dirty="0" smtClean="0"/>
              <a:t>)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12" y="1643050"/>
            <a:ext cx="9001188" cy="1770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Controle de congestionamento TCP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86238" cy="4525963"/>
          </a:xfrm>
        </p:spPr>
        <p:txBody>
          <a:bodyPr/>
          <a:lstStyle/>
          <a:p>
            <a:r>
              <a:rPr lang="pt-BR" dirty="0" smtClean="0"/>
              <a:t>1ª fase: Partida lenta</a:t>
            </a:r>
          </a:p>
          <a:p>
            <a:pPr lvl="1"/>
            <a:r>
              <a:rPr lang="pt-BR" dirty="0" smtClean="0"/>
              <a:t>aumento exponencial (por RTT) no tamanho da janela</a:t>
            </a:r>
          </a:p>
          <a:p>
            <a:pPr lvl="1"/>
            <a:r>
              <a:rPr lang="pt-BR" dirty="0" smtClean="0"/>
              <a:t>(não muito lenta!)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7752" y="1500174"/>
            <a:ext cx="3500462" cy="439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Controle de congestionamento TCP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r>
              <a:rPr lang="pt-BR" sz="2400" dirty="0" smtClean="0"/>
              <a:t>2ª. Fase: prevenção do congestionamento</a:t>
            </a:r>
          </a:p>
          <a:p>
            <a:pPr lvl="1"/>
            <a:r>
              <a:rPr lang="pt-BR" sz="2000" dirty="0" smtClean="0"/>
              <a:t>Quando CongWin passa do threshold</a:t>
            </a:r>
          </a:p>
          <a:p>
            <a:pPr lvl="1"/>
            <a:r>
              <a:rPr lang="pt-BR" sz="2000" dirty="0" smtClean="0"/>
              <a:t>Evento de perda:</a:t>
            </a:r>
          </a:p>
          <a:p>
            <a:pPr lvl="2"/>
            <a:r>
              <a:rPr lang="pt-BR" sz="1800" dirty="0" smtClean="0"/>
              <a:t>temporizador (Tahoe TCP)</a:t>
            </a:r>
          </a:p>
          <a:p>
            <a:pPr lvl="2"/>
            <a:r>
              <a:rPr lang="pt-BR" sz="1800" dirty="0" smtClean="0"/>
              <a:t>e/ou três ACKs duplicados (Reno TCP)</a:t>
            </a:r>
          </a:p>
          <a:p>
            <a:pPr lvl="1"/>
            <a:endParaRPr lang="pt-BR" sz="2000" dirty="0" smtClean="0"/>
          </a:p>
          <a:p>
            <a:pPr lvl="1"/>
            <a:endParaRPr lang="pt-BR" sz="20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314700"/>
            <a:ext cx="3200400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6" y="3212977"/>
            <a:ext cx="4627785" cy="3645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Controle de congestionamento TCP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2ª. Fase: prevenção do congestionamento</a:t>
            </a:r>
          </a:p>
          <a:p>
            <a:r>
              <a:rPr lang="pt-BR" dirty="0" smtClean="0"/>
              <a:t>Abordagem: aumentar taxa de transmissão (tamanho da janela), sondar bw ainda utilizável, até ocorrência de perda de pacote</a:t>
            </a:r>
          </a:p>
          <a:p>
            <a:r>
              <a:rPr lang="pt-BR" dirty="0" smtClean="0"/>
              <a:t>Aumento Aditivo: aumenta CongWin de 1 MSS a cada RTT até perda ser detectada</a:t>
            </a:r>
          </a:p>
          <a:p>
            <a:r>
              <a:rPr lang="pt-BR" dirty="0" smtClean="0"/>
              <a:t>Redução Multiplicativa: reduz CongWin pela metade após detectar perda</a:t>
            </a:r>
            <a:endParaRPr lang="pt-BR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Controle de congestionamento TCP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Animações:</a:t>
            </a:r>
          </a:p>
          <a:p>
            <a:pPr lvl="1"/>
            <a:r>
              <a:rPr lang="pt-BR" dirty="0" smtClean="0"/>
              <a:t>https://youtu.be/6PDpahVQmH0GM</a:t>
            </a:r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3214686"/>
            <a:ext cx="737235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UDP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User Datagram Protocol </a:t>
            </a:r>
          </a:p>
          <a:p>
            <a:r>
              <a:rPr lang="pt-BR" dirty="0" smtClean="0"/>
              <a:t>RFC 768</a:t>
            </a:r>
          </a:p>
          <a:p>
            <a:r>
              <a:rPr lang="pt-BR" dirty="0" smtClean="0"/>
              <a:t>Serviço “best effort”,</a:t>
            </a:r>
          </a:p>
          <a:p>
            <a:pPr lvl="1"/>
            <a:r>
              <a:rPr lang="pt-BR" dirty="0" smtClean="0"/>
              <a:t>segmentos UDP podem ser:</a:t>
            </a:r>
          </a:p>
          <a:p>
            <a:pPr lvl="1"/>
            <a:r>
              <a:rPr lang="pt-BR" dirty="0" smtClean="0"/>
              <a:t>Perdidos</a:t>
            </a:r>
          </a:p>
          <a:p>
            <a:pPr lvl="1"/>
            <a:r>
              <a:rPr lang="pt-BR" dirty="0" smtClean="0"/>
              <a:t>entregues fora de ordem à aplicação</a:t>
            </a:r>
          </a:p>
          <a:p>
            <a:r>
              <a:rPr lang="pt-BR" dirty="0" smtClean="0"/>
              <a:t>Não-orientado à conexão:</a:t>
            </a:r>
          </a:p>
          <a:p>
            <a:pPr lvl="1"/>
            <a:r>
              <a:rPr lang="pt-BR" dirty="0" smtClean="0"/>
              <a:t>sem handshaking entre o emissor e receptor UDP</a:t>
            </a:r>
          </a:p>
          <a:p>
            <a:pPr lvl="1"/>
            <a:r>
              <a:rPr lang="pt-BR" dirty="0" smtClean="0"/>
              <a:t>Cada segmento UDP é tratado de forma independente dos outros</a:t>
            </a:r>
            <a:endParaRPr lang="pt-BR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Referêcias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Cap 3 Kurose</a:t>
            </a:r>
          </a:p>
          <a:p>
            <a:r>
              <a:rPr lang="pt-BR" dirty="0" smtClean="0"/>
              <a:t>Exercícios complementares - Kurose</a:t>
            </a:r>
          </a:p>
          <a:p>
            <a:pPr lvl="1"/>
            <a:r>
              <a:rPr lang="pt-BR" dirty="0" smtClean="0"/>
              <a:t>http://wps.aw.com/br_kurose_redes_3/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UDP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Freqüentemente usado para aplicações multimídia de streaming</a:t>
            </a:r>
          </a:p>
          <a:p>
            <a:r>
              <a:rPr lang="pt-BR" dirty="0" smtClean="0"/>
              <a:t> Tolerante à perdas</a:t>
            </a:r>
          </a:p>
          <a:p>
            <a:r>
              <a:rPr lang="pt-BR" dirty="0" smtClean="0"/>
              <a:t> Sensível à taxa de dados</a:t>
            </a:r>
          </a:p>
          <a:p>
            <a:r>
              <a:rPr lang="pt-BR" dirty="0" smtClean="0"/>
              <a:t> Outros usos do UDP</a:t>
            </a:r>
          </a:p>
          <a:p>
            <a:pPr lvl="1"/>
            <a:r>
              <a:rPr lang="pt-BR" dirty="0" smtClean="0"/>
              <a:t>DNS</a:t>
            </a:r>
          </a:p>
          <a:p>
            <a:pPr lvl="1"/>
            <a:r>
              <a:rPr lang="pt-BR" dirty="0" smtClean="0"/>
              <a:t>SNMP (Simple Network Management Protocol)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UDP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1604" y="1714488"/>
            <a:ext cx="3729040" cy="4508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ounded Rectangular Callout 4"/>
          <p:cNvSpPr/>
          <p:nvPr/>
        </p:nvSpPr>
        <p:spPr>
          <a:xfrm>
            <a:off x="5929322" y="2571744"/>
            <a:ext cx="2643206" cy="425208"/>
          </a:xfrm>
          <a:prstGeom prst="wedgeRoundRectCallout">
            <a:avLst>
              <a:gd name="adj1" fmla="val -79265"/>
              <a:gd name="adj2" fmla="val 19534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Checagem de erros</a:t>
            </a:r>
            <a:endParaRPr lang="pt-BR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6084168" y="3356992"/>
            <a:ext cx="2808312" cy="1008112"/>
          </a:xfrm>
          <a:prstGeom prst="wedgeRoundRectCallout">
            <a:avLst>
              <a:gd name="adj1" fmla="val -82336"/>
              <a:gd name="adj2" fmla="val -1560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dirty="0" smtClean="0"/>
              <a:t>Negação da soma de cada palavra de 16bits do campo de </a:t>
            </a:r>
            <a:r>
              <a:rPr lang="pt-BR" dirty="0" smtClean="0"/>
              <a:t>dados</a:t>
            </a:r>
            <a:endParaRPr lang="pt-BR" dirty="0" smtClean="0"/>
          </a:p>
        </p:txBody>
      </p:sp>
      <p:sp>
        <p:nvSpPr>
          <p:cNvPr id="7" name="Rounded Rectangular Callout 6"/>
          <p:cNvSpPr/>
          <p:nvPr/>
        </p:nvSpPr>
        <p:spPr>
          <a:xfrm>
            <a:off x="5652120" y="4797152"/>
            <a:ext cx="3672408" cy="936104"/>
          </a:xfrm>
          <a:prstGeom prst="wedgeRoundRectCallout">
            <a:avLst>
              <a:gd name="adj1" fmla="val -65759"/>
              <a:gd name="adj2" fmla="val -16135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pt-BR" dirty="0" smtClean="0"/>
              <a:t>Na </a:t>
            </a:r>
            <a:r>
              <a:rPr lang="pt-BR" dirty="0" smtClean="0"/>
              <a:t>chegada, checksum é somado à soma de cada palavra de 16 </a:t>
            </a:r>
            <a:r>
              <a:rPr lang="pt-BR" dirty="0" smtClean="0"/>
              <a:t>bits. Tem que dar ‘1’ em todos os bits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TCP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Transport Control Protocol</a:t>
            </a:r>
          </a:p>
          <a:p>
            <a:r>
              <a:rPr lang="pt-BR" dirty="0" smtClean="0"/>
              <a:t>RFCs: 793, 1122, 1323, 2018, 2581</a:t>
            </a:r>
          </a:p>
          <a:p>
            <a:r>
              <a:rPr lang="pt-BR" dirty="0" smtClean="0"/>
              <a:t>ponto-a-ponto:</a:t>
            </a:r>
          </a:p>
          <a:p>
            <a:pPr lvl="1"/>
            <a:r>
              <a:rPr lang="pt-BR" dirty="0" smtClean="0"/>
              <a:t>Um emissor, um receptor</a:t>
            </a:r>
          </a:p>
          <a:p>
            <a:r>
              <a:rPr lang="pt-BR" dirty="0" smtClean="0"/>
              <a:t> Stream de bytes confiável e em ordem:</a:t>
            </a:r>
          </a:p>
          <a:p>
            <a:r>
              <a:rPr lang="pt-BR" dirty="0" smtClean="0"/>
              <a:t>Pipelined:</a:t>
            </a:r>
          </a:p>
          <a:p>
            <a:pPr lvl="1"/>
            <a:r>
              <a:rPr lang="pt-BR" dirty="0" smtClean="0"/>
              <a:t>Controle de fluxo e congestionamento do TCP setam tamanho da janela</a:t>
            </a:r>
          </a:p>
          <a:p>
            <a:r>
              <a:rPr lang="pt-BR" dirty="0" smtClean="0"/>
              <a:t> Buffers nos emissor e receptor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TCP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666929"/>
            <a:ext cx="8096836" cy="4548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TCP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Three-way handshake:</a:t>
            </a:r>
          </a:p>
          <a:p>
            <a:pPr lvl="1"/>
            <a:r>
              <a:rPr lang="pt-BR" sz="2400" dirty="0" smtClean="0"/>
              <a:t>Passo 1: host cliente envia segmento SYN TCP para o servidor</a:t>
            </a:r>
          </a:p>
          <a:p>
            <a:pPr lvl="2"/>
            <a:r>
              <a:rPr lang="pt-BR" sz="2000" dirty="0" smtClean="0"/>
              <a:t>especifica # de seq. Inicial</a:t>
            </a:r>
          </a:p>
          <a:p>
            <a:pPr lvl="2"/>
            <a:r>
              <a:rPr lang="pt-BR" sz="2000" dirty="0" smtClean="0"/>
              <a:t>sem dados</a:t>
            </a:r>
          </a:p>
          <a:p>
            <a:pPr lvl="1"/>
            <a:r>
              <a:rPr lang="pt-BR" sz="2400" dirty="0" smtClean="0"/>
              <a:t>Passo 2: host servidor recebe SYN e responde com SYNACK</a:t>
            </a:r>
          </a:p>
          <a:p>
            <a:pPr lvl="2"/>
            <a:r>
              <a:rPr lang="pt-BR" sz="2000" dirty="0" smtClean="0"/>
              <a:t>SYN, responde com segmento</a:t>
            </a:r>
          </a:p>
          <a:p>
            <a:pPr lvl="2"/>
            <a:r>
              <a:rPr lang="pt-BR" sz="2000" dirty="0" smtClean="0"/>
              <a:t>SYNACK</a:t>
            </a:r>
          </a:p>
          <a:p>
            <a:pPr lvl="2"/>
            <a:r>
              <a:rPr lang="pt-BR" sz="2000" dirty="0" smtClean="0"/>
              <a:t>servidor aloca buffers</a:t>
            </a:r>
          </a:p>
          <a:p>
            <a:pPr lvl="2"/>
            <a:r>
              <a:rPr lang="pt-BR" sz="2000" dirty="0" smtClean="0"/>
              <a:t>especifica # de seq. Inicial do servidor</a:t>
            </a:r>
          </a:p>
          <a:p>
            <a:pPr lvl="1"/>
            <a:r>
              <a:rPr lang="pt-BR" sz="2400" dirty="0" smtClean="0"/>
              <a:t>Passo 3: cliente recebe SYNACK, envia ACK</a:t>
            </a:r>
          </a:p>
          <a:p>
            <a:pPr lvl="2"/>
            <a:r>
              <a:rPr lang="pt-BR" sz="2000" dirty="0" smtClean="0"/>
              <a:t>responde com segmento ACK, que pode conter dados</a:t>
            </a:r>
            <a:endParaRPr lang="pt-BR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TCP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Fechando uma conexão:</a:t>
            </a:r>
          </a:p>
          <a:p>
            <a:pPr lvl="1"/>
            <a:r>
              <a:rPr lang="pt-BR" dirty="0" smtClean="0"/>
              <a:t>cliente fecha socket:</a:t>
            </a:r>
            <a:endParaRPr lang="pt-BR" b="1" dirty="0" smtClean="0"/>
          </a:p>
          <a:p>
            <a:r>
              <a:rPr lang="pt-BR" dirty="0" smtClean="0"/>
              <a:t>Passo 1: cliente envia segmento TCP de controle</a:t>
            </a:r>
          </a:p>
          <a:p>
            <a:pPr lvl="1"/>
            <a:r>
              <a:rPr lang="pt-BR" dirty="0" smtClean="0"/>
              <a:t>FIN ao servidor</a:t>
            </a:r>
          </a:p>
          <a:p>
            <a:r>
              <a:rPr lang="pt-BR" dirty="0" smtClean="0"/>
              <a:t>Passo 2: servidor recebe</a:t>
            </a:r>
          </a:p>
          <a:p>
            <a:pPr lvl="1"/>
            <a:r>
              <a:rPr lang="pt-BR" dirty="0" smtClean="0"/>
              <a:t>FIN, responde com ACK.</a:t>
            </a:r>
          </a:p>
          <a:p>
            <a:pPr lvl="1"/>
            <a:r>
              <a:rPr lang="pt-BR" dirty="0" smtClean="0"/>
              <a:t>Fecha conexão, envia FIN.</a:t>
            </a: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1412</TotalTime>
  <Words>1106</Words>
  <Application>Microsoft Office PowerPoint</Application>
  <PresentationFormat>On-screen Show (4:3)</PresentationFormat>
  <Paragraphs>205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Custom Design</vt:lpstr>
      <vt:lpstr>Slide 1</vt:lpstr>
      <vt:lpstr>Transporte</vt:lpstr>
      <vt:lpstr>UDP</vt:lpstr>
      <vt:lpstr>UDP</vt:lpstr>
      <vt:lpstr>UDP</vt:lpstr>
      <vt:lpstr>TCP</vt:lpstr>
      <vt:lpstr>TCP</vt:lpstr>
      <vt:lpstr>TCP</vt:lpstr>
      <vt:lpstr>TCP</vt:lpstr>
      <vt:lpstr>TCP</vt:lpstr>
      <vt:lpstr>TCP</vt:lpstr>
      <vt:lpstr>TCP</vt:lpstr>
      <vt:lpstr>TCP</vt:lpstr>
      <vt:lpstr>TCP</vt:lpstr>
      <vt:lpstr>TCP</vt:lpstr>
      <vt:lpstr>Controle de fluxo TCP</vt:lpstr>
      <vt:lpstr>Controle de fluxo TCP</vt:lpstr>
      <vt:lpstr>Controle de fluxo TCP</vt:lpstr>
      <vt:lpstr>Controle de fluxo TCP</vt:lpstr>
      <vt:lpstr>Controle de congestionamento TCP</vt:lpstr>
      <vt:lpstr>RTT e temporização</vt:lpstr>
      <vt:lpstr>RTT e temporização</vt:lpstr>
      <vt:lpstr>Controle de congestionamento TCP</vt:lpstr>
      <vt:lpstr>Controle de congestionamento TCP</vt:lpstr>
      <vt:lpstr>Controle de congestionamento TCP</vt:lpstr>
      <vt:lpstr>Controle de congestionamento TCP</vt:lpstr>
      <vt:lpstr>Controle de congestionamento TCP</vt:lpstr>
      <vt:lpstr>Controle de congestionamento TCP</vt:lpstr>
      <vt:lpstr>Controle de congestionamento TCP</vt:lpstr>
      <vt:lpstr>Referêcias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Evandro Duarte de Sá</dc:creator>
  <cp:lastModifiedBy>Usuario</cp:lastModifiedBy>
  <cp:revision>150</cp:revision>
  <dcterms:created xsi:type="dcterms:W3CDTF">2011-01-18T08:59:35Z</dcterms:created>
  <dcterms:modified xsi:type="dcterms:W3CDTF">2019-03-20T03:23:49Z</dcterms:modified>
</cp:coreProperties>
</file>