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36" r:id="rId2"/>
  </p:sldMasterIdLst>
  <p:notesMasterIdLst>
    <p:notesMasterId r:id="rId20"/>
  </p:notesMasterIdLst>
  <p:sldIdLst>
    <p:sldId id="257" r:id="rId3"/>
    <p:sldId id="601" r:id="rId4"/>
    <p:sldId id="603" r:id="rId5"/>
    <p:sldId id="604" r:id="rId6"/>
    <p:sldId id="606" r:id="rId7"/>
    <p:sldId id="607" r:id="rId8"/>
    <p:sldId id="605" r:id="rId9"/>
    <p:sldId id="608" r:id="rId10"/>
    <p:sldId id="609" r:id="rId11"/>
    <p:sldId id="610" r:id="rId12"/>
    <p:sldId id="611" r:id="rId13"/>
    <p:sldId id="612" r:id="rId14"/>
    <p:sldId id="613" r:id="rId15"/>
    <p:sldId id="614" r:id="rId16"/>
    <p:sldId id="615" r:id="rId17"/>
    <p:sldId id="616" r:id="rId18"/>
    <p:sldId id="602" r:id="rId19"/>
  </p:sldIdLst>
  <p:sldSz cx="9144000" cy="6858000" type="screen4x3"/>
  <p:notesSz cx="6669088" cy="99282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B1E32E-AF69-4850-BE4B-B15D082BA91C}" type="datetimeFigureOut">
              <a:rPr lang="pt-BR"/>
              <a:pPr>
                <a:defRPr/>
              </a:pPr>
              <a:t>29/09/2016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A462AC-DE0D-4850-9506-DD2877C08D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6EE52-06EF-48EC-82CD-622AB376DA3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0107B-628B-4B37-9F9A-AFA7EB7B3E8F}" type="datetimeFigureOut">
              <a:rPr lang="pt-BR"/>
              <a:pPr>
                <a:defRPr/>
              </a:pPr>
              <a:t>29/09/2016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BD0A3-9566-4615-A3EF-B7BEFA2A6E4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0100E-76C9-4DAF-844E-E1B08D258CB5}" type="datetimeFigureOut">
              <a:rPr lang="pt-BR"/>
              <a:pPr>
                <a:defRPr/>
              </a:pPr>
              <a:t>29/09/2016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F4F26-A288-402A-8025-BC7D5871090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2E89B-3443-4893-BBC5-187D111AC04E}" type="datetimeFigureOut">
              <a:rPr lang="pt-BR"/>
              <a:pPr>
                <a:defRPr/>
              </a:pPr>
              <a:t>29/09/2016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7454E-C179-43A2-8A56-25CF585C226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29/09/2016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29/09/2016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29/09/2016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29/09/2016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29/09/2016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29/09/2016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29/09/2016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01D2A-16D2-4624-A8FA-3CBDEC07BB2E}" type="datetimeFigureOut">
              <a:rPr lang="pt-BR"/>
              <a:pPr>
                <a:defRPr/>
              </a:pPr>
              <a:t>29/09/2016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9F18F-7F43-4F58-9BDD-394D324FCEF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29/09/2016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29/09/2016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29/09/2016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29/09/2016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6922B-2BDF-4CEF-A7E6-F3B29A435A15}" type="datetimeFigureOut">
              <a:rPr lang="pt-BR"/>
              <a:pPr>
                <a:defRPr/>
              </a:pPr>
              <a:t>29/09/2016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6EEF-8B05-42EB-8C6D-89180E55BE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AE2DC-4196-45CA-8756-DACAEB52FAFB}" type="datetimeFigureOut">
              <a:rPr lang="pt-BR"/>
              <a:pPr>
                <a:defRPr/>
              </a:pPr>
              <a:t>29/09/2016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4B502-BDD1-432E-82A2-9164CBC0B89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0DF0A-43FF-416D-A8D0-F30D5C4DE905}" type="datetimeFigureOut">
              <a:rPr lang="pt-BR"/>
              <a:pPr>
                <a:defRPr/>
              </a:pPr>
              <a:t>29/09/2016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3154-DC5A-40CF-8515-277F46CB5D7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3286A-73AF-45CC-9502-D27CAC2702D3}" type="datetimeFigureOut">
              <a:rPr lang="pt-BR"/>
              <a:pPr>
                <a:defRPr/>
              </a:pPr>
              <a:t>29/09/2016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D9637-61D4-4B06-A239-06888EC83AC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2E7E9-1735-4E8B-83C3-09DAAD0AD716}" type="datetimeFigureOut">
              <a:rPr lang="pt-BR"/>
              <a:pPr>
                <a:defRPr/>
              </a:pPr>
              <a:t>29/09/2016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4DAA0-ED68-4A9A-8C2F-C73AC274281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10E8D-B352-4655-82F8-208730EDC59D}" type="datetimeFigureOut">
              <a:rPr lang="pt-BR"/>
              <a:pPr>
                <a:defRPr/>
              </a:pPr>
              <a:t>29/09/2016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F026-2516-46DF-B435-1762C11B6E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A5A01-7B2B-4A95-8D01-B1E2F00D60BB}" type="datetimeFigureOut">
              <a:rPr lang="pt-BR"/>
              <a:pPr>
                <a:defRPr/>
              </a:pPr>
              <a:t>29/09/2016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8931E-E3BB-4E25-9E03-E3B6E50D1FD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C12B47-B88C-4C2B-B652-A11158C9AE95}" type="datetimeFigureOut">
              <a:rPr lang="pt-BR"/>
              <a:pPr>
                <a:defRPr/>
              </a:pPr>
              <a:t>29/09/2016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E58044-CB32-4C1C-B993-03E9D09A79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  <p:sldLayoutId id="2147484253" r:id="rId4"/>
    <p:sldLayoutId id="2147484254" r:id="rId5"/>
    <p:sldLayoutId id="2147484255" r:id="rId6"/>
    <p:sldLayoutId id="2147484256" r:id="rId7"/>
    <p:sldLayoutId id="2147484257" r:id="rId8"/>
    <p:sldLayoutId id="2147484271" r:id="rId9"/>
    <p:sldLayoutId id="2147484272" r:id="rId10"/>
    <p:sldLayoutId id="2147484258" r:id="rId11"/>
    <p:sldLayoutId id="214748425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29/09/2016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37609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37609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37609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37609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37609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ObOVClMZX" TargetMode="Externa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tângulo 1"/>
          <p:cNvSpPr>
            <a:spLocks noChangeArrowheads="1"/>
          </p:cNvSpPr>
          <p:nvPr/>
        </p:nvSpPr>
        <p:spPr bwMode="auto">
          <a:xfrm>
            <a:off x="107950" y="5373688"/>
            <a:ext cx="7670800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Recife-PE</a:t>
            </a:r>
            <a:r>
              <a:rPr lang="pt-BR" sz="2200" b="1" dirty="0">
                <a:latin typeface="+mn-lt"/>
                <a:cs typeface="Arial" pitchFamily="34" charset="0"/>
              </a:rPr>
              <a:t>, </a:t>
            </a:r>
            <a:r>
              <a:rPr lang="pt-BR" sz="2200" b="1" dirty="0" smtClean="0">
                <a:latin typeface="+mn-lt"/>
                <a:cs typeface="Arial" pitchFamily="34" charset="0"/>
              </a:rPr>
              <a:t>01 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de setembro </a:t>
            </a:r>
            <a:r>
              <a:rPr lang="pt-BR" sz="22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de 2016</a:t>
            </a:r>
          </a:p>
        </p:txBody>
      </p:sp>
      <p:sp>
        <p:nvSpPr>
          <p:cNvPr id="5123" name="AutoShape 8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4" name="AutoShape 10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5" name="AutoShape 12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6" name="AutoShape 14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 l="52994" t="61194" r="26041" b="19403"/>
          <a:stretch>
            <a:fillRect/>
          </a:stretch>
        </p:blipFill>
        <p:spPr bwMode="auto">
          <a:xfrm>
            <a:off x="2843213" y="1939925"/>
            <a:ext cx="353853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ângulo 2"/>
          <p:cNvSpPr>
            <a:spLocks noChangeArrowheads="1"/>
          </p:cNvSpPr>
          <p:nvPr/>
        </p:nvSpPr>
        <p:spPr bwMode="auto">
          <a:xfrm>
            <a:off x="34925" y="4203700"/>
            <a:ext cx="9144000" cy="954107"/>
          </a:xfrm>
          <a:prstGeom prst="rect">
            <a:avLst/>
          </a:prstGeom>
          <a:solidFill>
            <a:schemeClr val="accent5">
              <a:alpha val="68000"/>
            </a:scheme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                   </a:t>
            </a:r>
            <a:r>
              <a:rPr lang="pt-BR" altLang="pt-BR" sz="2800" b="1" dirty="0" smtClean="0">
                <a:solidFill>
                  <a:schemeClr val="accent2"/>
                </a:solidFill>
              </a:rPr>
              <a:t>Redes de Computadores: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2"/>
                </a:solidFill>
              </a:rPr>
              <a:t>		  </a:t>
            </a:r>
            <a:r>
              <a:rPr lang="pt-BR" altLang="pt-BR" sz="2400" b="1" dirty="0" smtClean="0">
                <a:solidFill>
                  <a:schemeClr val="accent2"/>
                </a:solidFill>
              </a:rPr>
              <a:t>TCP – Controle de Fluxo e congestionamento</a:t>
            </a:r>
            <a:endParaRPr lang="pt-BR" altLang="pt-BR" sz="2800" b="1" dirty="0" smtClean="0">
              <a:solidFill>
                <a:schemeClr val="accent2"/>
              </a:solidFill>
            </a:endParaRPr>
          </a:p>
        </p:txBody>
      </p:sp>
      <p:pic>
        <p:nvPicPr>
          <p:cNvPr id="5129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838" y="3902075"/>
            <a:ext cx="15970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congestionamento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Modos</a:t>
            </a:r>
          </a:p>
          <a:p>
            <a:pPr lvl="1"/>
            <a:r>
              <a:rPr lang="pt-BR" dirty="0" smtClean="0"/>
              <a:t>Controle de congestionamento fim a fim</a:t>
            </a:r>
          </a:p>
          <a:p>
            <a:pPr lvl="2"/>
            <a:r>
              <a:rPr lang="pt-BR" dirty="0" smtClean="0"/>
              <a:t>Camada de rede não fornece suporte expliícito</a:t>
            </a:r>
          </a:p>
          <a:p>
            <a:pPr lvl="2"/>
            <a:r>
              <a:rPr lang="pt-BR" dirty="0" smtClean="0"/>
              <a:t>Implementado no TCP</a:t>
            </a:r>
          </a:p>
          <a:p>
            <a:pPr lvl="1"/>
            <a:r>
              <a:rPr lang="pt-BR" dirty="0" smtClean="0"/>
              <a:t>Controle de congestionamento asistido pela rede</a:t>
            </a:r>
          </a:p>
          <a:p>
            <a:pPr lvl="2"/>
            <a:r>
              <a:rPr lang="pt-BR" dirty="0" smtClean="0"/>
              <a:t>Roteadores fornecem informação do estado do congestionamento</a:t>
            </a:r>
          </a:p>
          <a:p>
            <a:pPr lvl="2"/>
            <a:r>
              <a:rPr lang="pt-BR" dirty="0" smtClean="0"/>
              <a:t>Usado no ATM</a:t>
            </a:r>
          </a:p>
          <a:p>
            <a:pPr lvl="2"/>
            <a:r>
              <a:rPr lang="pt-BR" dirty="0" smtClean="0"/>
              <a:t>Há uma proposta para TCP (não usado na maioria das redes) 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congestionamento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pt-BR" sz="2800" dirty="0" smtClean="0"/>
              <a:t>Janela de congestionamento (w)</a:t>
            </a:r>
          </a:p>
          <a:p>
            <a:pPr lvl="1"/>
            <a:r>
              <a:rPr lang="pt-BR" sz="2400" dirty="0" smtClean="0"/>
              <a:t>Número permitido de segmentos não reconhecidos</a:t>
            </a:r>
          </a:p>
          <a:p>
            <a:pPr lvl="2"/>
            <a:r>
              <a:rPr lang="pt-BR" sz="2000" dirty="0" smtClean="0"/>
              <a:t>Segmentos que o emissor pode mandar sem esperar ACK</a:t>
            </a:r>
          </a:p>
          <a:p>
            <a:pPr lvl="1"/>
            <a:r>
              <a:rPr lang="pt-BR" sz="2400" dirty="0" smtClean="0"/>
              <a:t>W deve começar pequeno</a:t>
            </a:r>
          </a:p>
          <a:p>
            <a:pPr lvl="1"/>
            <a:r>
              <a:rPr lang="pt-BR" sz="2400" dirty="0" smtClean="0"/>
              <a:t>TCP aumenta w até que ocorra perda de segmento</a:t>
            </a:r>
          </a:p>
          <a:p>
            <a:pPr lvl="2"/>
            <a:r>
              <a:rPr lang="pt-BR" sz="2000" dirty="0" smtClean="0"/>
              <a:t>Timeout OU</a:t>
            </a:r>
          </a:p>
          <a:p>
            <a:pPr lvl="2"/>
            <a:r>
              <a:rPr lang="pt-BR" sz="2000" dirty="0" smtClean="0"/>
              <a:t>3 acks repetidos</a:t>
            </a:r>
          </a:p>
          <a:p>
            <a:pPr lvl="1"/>
            <a:r>
              <a:rPr lang="pt-BR" sz="2400" dirty="0" smtClean="0"/>
              <a:t>Nesse caso w é reduzido a um nóvel seguro</a:t>
            </a:r>
          </a:p>
          <a:p>
            <a:pPr lvl="2"/>
            <a:r>
              <a:rPr lang="pt-BR" sz="2000" dirty="0" smtClean="0"/>
              <a:t>Pode voltar a crescer </a:t>
            </a:r>
          </a:p>
          <a:p>
            <a:r>
              <a:rPr lang="pt-BR" sz="2800" dirty="0" smtClean="0"/>
              <a:t>Vazão (throughput)</a:t>
            </a:r>
          </a:p>
          <a:p>
            <a:pPr lvl="1"/>
            <a:r>
              <a:rPr lang="pt-BR" sz="2400" dirty="0" smtClean="0"/>
              <a:t>Taxa com que trasmite dados para o destinatário (bytes/s)</a:t>
            </a:r>
            <a:endParaRPr lang="pt-B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6215082"/>
            <a:ext cx="835821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Vazão= (w . MSS)/RTT </a:t>
            </a:r>
            <a:endParaRPr lang="pt-BR" sz="2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congestionamento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1ª fase: Partida lenta</a:t>
            </a:r>
          </a:p>
          <a:p>
            <a:pPr lvl="1"/>
            <a:r>
              <a:rPr lang="pt-BR" dirty="0" smtClean="0"/>
              <a:t>inicializa: Congwin = 1</a:t>
            </a:r>
          </a:p>
          <a:p>
            <a:pPr lvl="1"/>
            <a:r>
              <a:rPr lang="pt-BR" dirty="0" smtClean="0"/>
              <a:t>for (cada segmento c/ ACK)</a:t>
            </a:r>
          </a:p>
          <a:p>
            <a:pPr lvl="2"/>
            <a:r>
              <a:rPr lang="pt-BR" dirty="0" smtClean="0"/>
              <a:t>Congwin dobra</a:t>
            </a:r>
            <a:endParaRPr lang="pt-BR" dirty="0" smtClean="0"/>
          </a:p>
          <a:p>
            <a:pPr lvl="1"/>
            <a:r>
              <a:rPr lang="pt-BR" dirty="0" smtClean="0"/>
              <a:t>until (evento de perda OR CongWin &gt; </a:t>
            </a:r>
            <a:r>
              <a:rPr lang="pt-BR" b="1" dirty="0" smtClean="0"/>
              <a:t>threshold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12" y="1643050"/>
            <a:ext cx="9001188" cy="177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congestionamento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238" cy="4525963"/>
          </a:xfrm>
        </p:spPr>
        <p:txBody>
          <a:bodyPr/>
          <a:lstStyle/>
          <a:p>
            <a:r>
              <a:rPr lang="pt-BR" dirty="0" smtClean="0"/>
              <a:t>1ª fase: Partida lenta</a:t>
            </a:r>
          </a:p>
          <a:p>
            <a:pPr lvl="1"/>
            <a:r>
              <a:rPr lang="pt-BR" dirty="0" smtClean="0"/>
              <a:t>aumento exponencial (por RTT) no tamanho da janela</a:t>
            </a:r>
          </a:p>
          <a:p>
            <a:pPr lvl="1"/>
            <a:r>
              <a:rPr lang="pt-BR" dirty="0" smtClean="0"/>
              <a:t>(não muito lenta!)</a:t>
            </a:r>
          </a:p>
          <a:p>
            <a:pPr lvl="1"/>
            <a:r>
              <a:rPr lang="pt-BR" dirty="0" smtClean="0"/>
              <a:t> evento de perda:</a:t>
            </a:r>
          </a:p>
          <a:p>
            <a:pPr lvl="2"/>
            <a:r>
              <a:rPr lang="pt-BR" dirty="0" smtClean="0"/>
              <a:t>temporizador (Tahoe TCP)</a:t>
            </a:r>
          </a:p>
          <a:p>
            <a:pPr lvl="2"/>
            <a:r>
              <a:rPr lang="pt-BR" dirty="0" smtClean="0"/>
              <a:t>e/ou três ACKs duplicados (Reno TCP)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1500174"/>
            <a:ext cx="3500462" cy="439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congestionamento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2ª. Fase: prevenção do congestionamento</a:t>
            </a:r>
          </a:p>
          <a:p>
            <a:pPr lvl="1"/>
            <a:r>
              <a:rPr lang="pt-BR" dirty="0" smtClean="0"/>
              <a:t>Quando CongWin passa do threshold</a:t>
            </a:r>
          </a:p>
          <a:p>
            <a:pPr lvl="1"/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2886096"/>
            <a:ext cx="32004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8993" y="2630480"/>
            <a:ext cx="5367332" cy="4227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congestionamento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2ª. Fase: prevenção do congestionamento</a:t>
            </a:r>
          </a:p>
          <a:p>
            <a:r>
              <a:rPr lang="pt-BR" dirty="0" smtClean="0"/>
              <a:t>Abordagem: aumentar taxa de transmissão (tamanho da janela), sondar bw ainda utilizável, até ocorrência de perda de pacote</a:t>
            </a:r>
          </a:p>
          <a:p>
            <a:r>
              <a:rPr lang="pt-BR" dirty="0" smtClean="0"/>
              <a:t>Aumento Aditivo: aumenta CongWin de 1 MSS a cada RTT até perda ser detectada</a:t>
            </a:r>
          </a:p>
          <a:p>
            <a:r>
              <a:rPr lang="pt-BR" dirty="0" smtClean="0"/>
              <a:t>Redução Multiplicativa: reduz CongWin pela metade após detectar perda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congestionamento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Animações:</a:t>
            </a:r>
          </a:p>
          <a:p>
            <a:pPr lvl="1"/>
            <a:r>
              <a:rPr lang="pt-BR" dirty="0" smtClean="0">
                <a:hlinkClick r:id="rId2"/>
              </a:rPr>
              <a:t>https://www.youtube.com/watch?v=ObOVClMZX</a:t>
            </a:r>
            <a:endParaRPr lang="pt-BR" dirty="0" smtClean="0"/>
          </a:p>
          <a:p>
            <a:pPr lvl="1"/>
            <a:r>
              <a:rPr lang="pt-BR" dirty="0" smtClean="0"/>
              <a:t>https://youtu.be/6PDpahVQmH0GM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3214686"/>
            <a:ext cx="73723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Cap 3 Kurose</a:t>
            </a:r>
          </a:p>
          <a:p>
            <a:r>
              <a:rPr lang="pt-BR" dirty="0" smtClean="0"/>
              <a:t>Exercícios complementares - Kurose</a:t>
            </a:r>
          </a:p>
          <a:p>
            <a:pPr lvl="1"/>
            <a:r>
              <a:rPr lang="pt-BR" dirty="0" smtClean="0"/>
              <a:t>http://wps.aw.com/br_kurose_redes_3/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Controle de fluxo</a:t>
            </a:r>
          </a:p>
          <a:p>
            <a:pPr lvl="1"/>
            <a:r>
              <a:rPr lang="pt-BR" sz="2400" dirty="0" smtClean="0"/>
              <a:t>Garantia de que emissor não vai enviar segmentos a uma taxa maior que o receptor pode processar</a:t>
            </a:r>
          </a:p>
          <a:p>
            <a:pPr lvl="1"/>
            <a:r>
              <a:rPr lang="pt-BR" sz="2400" dirty="0" smtClean="0"/>
              <a:t>Preocupação com as bordas</a:t>
            </a:r>
          </a:p>
          <a:p>
            <a:r>
              <a:rPr lang="pt-BR" sz="2800" dirty="0" smtClean="0"/>
              <a:t>Controle de congestionamento</a:t>
            </a:r>
          </a:p>
          <a:p>
            <a:pPr lvl="1"/>
            <a:r>
              <a:rPr lang="pt-BR" sz="2400" dirty="0" smtClean="0"/>
              <a:t>Garantia de que o emissor não enviar segmentos a uma taxa maior que a Internet pode processar</a:t>
            </a:r>
          </a:p>
          <a:p>
            <a:pPr lvl="1"/>
            <a:r>
              <a:rPr lang="pt-BR" sz="2400" dirty="0" smtClean="0"/>
              <a:t>Filas grandes em roteadores no caminho, pacotes descartados</a:t>
            </a:r>
          </a:p>
          <a:p>
            <a:pPr lvl="1"/>
            <a:r>
              <a:rPr lang="pt-BR" sz="2400" dirty="0" smtClean="0"/>
              <a:t>Preocupação com o núcleo</a:t>
            </a:r>
            <a:endParaRPr lang="pt-B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fluxo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  <a:solidFill>
            <a:schemeClr val="bg1"/>
          </a:solidFill>
        </p:spPr>
        <p:txBody>
          <a:bodyPr/>
          <a:lstStyle/>
          <a:p>
            <a:r>
              <a:rPr lang="pt-BR" dirty="0" smtClean="0"/>
              <a:t>A velocidade que um emissor envia segmentos pode ser maior que o receptor para processá-los</a:t>
            </a:r>
          </a:p>
          <a:p>
            <a:r>
              <a:rPr lang="pt-BR" dirty="0" smtClean="0"/>
              <a:t>Buffer no receptor: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Objetivo: casar taxa de envio e processamento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3857628"/>
            <a:ext cx="5715040" cy="226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fluxo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Janela de recepção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Receptor envia essa informação no cabeçalho “janela do receptor”</a:t>
            </a:r>
          </a:p>
          <a:p>
            <a:pPr lvl="1"/>
            <a:r>
              <a:rPr lang="pt-BR" dirty="0" smtClean="0"/>
              <a:t>Emissor regula transmissão baseado nesse valor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4643446"/>
            <a:ext cx="5715040" cy="226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own Arrow 4"/>
          <p:cNvSpPr/>
          <p:nvPr/>
        </p:nvSpPr>
        <p:spPr>
          <a:xfrm>
            <a:off x="5429256" y="4214818"/>
            <a:ext cx="357190" cy="7640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Down Arrow 5"/>
          <p:cNvSpPr/>
          <p:nvPr/>
        </p:nvSpPr>
        <p:spPr>
          <a:xfrm>
            <a:off x="4143372" y="4236542"/>
            <a:ext cx="357190" cy="7640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6000760" y="4071942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Último byte lido</a:t>
            </a:r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4357686" y="4071942"/>
            <a:ext cx="1285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Último byte recebido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428596" y="2285992"/>
            <a:ext cx="835821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RcvWindow=RcvBuffer – (LastByteRecv-LastByteRead)</a:t>
            </a:r>
            <a:endParaRPr lang="pt-BR"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fluxo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sz="2800" dirty="0" smtClean="0"/>
              <a:t>Emissor mantém duas variáveis</a:t>
            </a:r>
          </a:p>
          <a:p>
            <a:pPr lvl="1"/>
            <a:r>
              <a:rPr lang="pt-BR" sz="2400" dirty="0" smtClean="0"/>
              <a:t>lastByteSent</a:t>
            </a:r>
          </a:p>
          <a:p>
            <a:pPr lvl="1"/>
            <a:r>
              <a:rPr lang="pt-BR" sz="2400" dirty="0" smtClean="0"/>
              <a:t>lastByteAck</a:t>
            </a:r>
          </a:p>
          <a:p>
            <a:r>
              <a:rPr lang="pt-BR" sz="2800" dirty="0" smtClean="0"/>
              <a:t>Num bytes não reconhecidos = lastByteSent – lastByteAck</a:t>
            </a:r>
          </a:p>
          <a:p>
            <a:r>
              <a:rPr lang="pt-BR" dirty="0" smtClean="0"/>
              <a:t>Num bytes não reconhecidos NÃO pode ser maior que a janela do receptor (</a:t>
            </a:r>
            <a:r>
              <a:rPr lang="pt-BR" b="1" dirty="0" smtClean="0"/>
              <a:t>RcvWindow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fluxo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9044022" cy="4525963"/>
          </a:xfrm>
        </p:spPr>
        <p:txBody>
          <a:bodyPr/>
          <a:lstStyle/>
          <a:p>
            <a:r>
              <a:rPr lang="pt-BR" dirty="0" smtClean="0"/>
              <a:t>E se RcvWindow for zero em algum momento?</a:t>
            </a:r>
          </a:p>
          <a:p>
            <a:pPr lvl="1"/>
            <a:r>
              <a:rPr lang="pt-BR" dirty="0" smtClean="0"/>
              <a:t>Emissor não poderá enviar NUNCA MAIS??</a:t>
            </a:r>
          </a:p>
          <a:p>
            <a:pPr lvl="2"/>
            <a:r>
              <a:rPr lang="pt-BR" dirty="0" smtClean="0"/>
              <a:t>PODE SIM! Desde que o segmento só tenha 1 byte de tamanho</a:t>
            </a:r>
          </a:p>
          <a:p>
            <a:pPr lvl="2"/>
            <a:r>
              <a:rPr lang="pt-BR" dirty="0" smtClean="0"/>
              <a:t>Desta forma, pode ver nas respostas o RcvWindow  eventualmente diminuindo</a:t>
            </a:r>
          </a:p>
          <a:p>
            <a:endParaRPr lang="pt-BR" dirty="0" smtClean="0"/>
          </a:p>
          <a:p>
            <a:r>
              <a:rPr lang="pt-BR" dirty="0" smtClean="0"/>
              <a:t>Veja o fluxo aqui!</a:t>
            </a:r>
          </a:p>
          <a:p>
            <a:pPr lvl="1"/>
            <a:r>
              <a:rPr lang="pt-BR" dirty="0" smtClean="0"/>
              <a:t>http://www.ccs-labs.org/teaching/rn/animations/flow/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congestionamento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  <a:solidFill>
            <a:schemeClr val="bg1"/>
          </a:solidFill>
        </p:spPr>
        <p:txBody>
          <a:bodyPr/>
          <a:lstStyle/>
          <a:p>
            <a:r>
              <a:rPr lang="pt-BR" sz="2800" dirty="0" smtClean="0"/>
              <a:t>Manifestações de congestionamento:</a:t>
            </a:r>
          </a:p>
          <a:p>
            <a:pPr lvl="1"/>
            <a:r>
              <a:rPr lang="pt-BR" sz="2400" dirty="0" smtClean="0"/>
              <a:t>Pacotes perdidos (“estouro” de buffer nos roteadores)</a:t>
            </a:r>
          </a:p>
          <a:p>
            <a:pPr lvl="1"/>
            <a:r>
              <a:rPr lang="pt-BR" sz="2400" dirty="0" smtClean="0"/>
              <a:t>Atrasos elevados (“enfileiramento” em buffers nos roteadores)</a:t>
            </a:r>
          </a:p>
          <a:p>
            <a:r>
              <a:rPr lang="pt-BR" sz="2800" dirty="0" smtClean="0"/>
              <a:t>Métrica : RTT</a:t>
            </a:r>
          </a:p>
          <a:p>
            <a:pPr lvl="1"/>
            <a:r>
              <a:rPr lang="pt-BR" sz="2400" dirty="0" smtClean="0"/>
              <a:t>Round Time Trip</a:t>
            </a:r>
          </a:p>
          <a:p>
            <a:pPr lvl="1"/>
            <a:r>
              <a:rPr lang="pt-BR" sz="2400" dirty="0" smtClean="0"/>
              <a:t>Tempo desde que um segmento é enviado até ser reconhecido</a:t>
            </a:r>
          </a:p>
          <a:p>
            <a:r>
              <a:rPr lang="pt-BR" sz="2800" dirty="0" smtClean="0"/>
              <a:t>Tempo de retransmissão deve ser maior que RTT</a:t>
            </a:r>
          </a:p>
          <a:p>
            <a:pPr lvl="1"/>
            <a:r>
              <a:rPr lang="pt-BR" sz="2400" dirty="0" smtClean="0"/>
              <a:t>Mas não muito maior</a:t>
            </a:r>
            <a:endParaRPr lang="pt-BR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RTT e temporização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segmento tem o seu RTT</a:t>
            </a:r>
          </a:p>
          <a:p>
            <a:pPr lvl="1"/>
            <a:r>
              <a:rPr lang="pt-BR" dirty="0" smtClean="0"/>
              <a:t>Vamos chamar Sample RTT</a:t>
            </a:r>
          </a:p>
          <a:p>
            <a:r>
              <a:rPr lang="pt-BR" dirty="0" smtClean="0"/>
              <a:t>É possível estimar o RTT com base nos SampleRTTs </a:t>
            </a:r>
          </a:p>
          <a:p>
            <a:pPr lvl="1"/>
            <a:r>
              <a:rPr lang="pt-BR" dirty="0" smtClean="0"/>
              <a:t>Média ponderada com peso maior na estimativa mais recente</a:t>
            </a:r>
          </a:p>
          <a:p>
            <a:pPr lvl="1"/>
            <a:r>
              <a:rPr lang="pt-BR" dirty="0" smtClean="0"/>
              <a:t>X é um fator de valor típico 0,125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5406110"/>
            <a:ext cx="835821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EstimatedRTT = (1-x).EstimatedRTT + x . SampleRTT </a:t>
            </a:r>
            <a:endParaRPr lang="pt-BR" sz="2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RTT e temporização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Cálculo do temporizador</a:t>
            </a:r>
          </a:p>
          <a:p>
            <a:pPr lvl="1"/>
            <a:r>
              <a:rPr lang="pt-BR" dirty="0" smtClean="0"/>
              <a:t>Com base no EstimatedRTT mais um desvio</a:t>
            </a:r>
          </a:p>
          <a:p>
            <a:pPr lvl="1"/>
            <a:r>
              <a:rPr lang="pt-BR" dirty="0" smtClean="0"/>
              <a:t>Desvio proporcional à variação do RTT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3429000"/>
            <a:ext cx="835821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Temporização = EstimatedRTT + 4 . Desvio </a:t>
            </a:r>
            <a:endParaRPr lang="pt-BR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4429132"/>
            <a:ext cx="835821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Desvio= (1-x).Desvio + x . |SampleRTT - EstimatedRTT| </a:t>
            </a:r>
            <a:endParaRPr lang="pt-BR" sz="2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FF0000"/>
      </a:accent1>
      <a:accent2>
        <a:srgbClr val="002060"/>
      </a:accent2>
      <a:accent3>
        <a:srgbClr val="FF0000"/>
      </a:accent3>
      <a:accent4>
        <a:srgbClr val="002060"/>
      </a:accent4>
      <a:accent5>
        <a:srgbClr val="FF0000"/>
      </a:accent5>
      <a:accent6>
        <a:srgbClr val="002060"/>
      </a:accent6>
      <a:hlink>
        <a:srgbClr val="D25814"/>
      </a:hlink>
      <a:folHlink>
        <a:srgbClr val="849A0A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10355</TotalTime>
  <Words>672</Words>
  <Application>Microsoft Office PowerPoint</Application>
  <PresentationFormat>On-screen Show (4:3)</PresentationFormat>
  <Paragraphs>118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Tema do Office</vt:lpstr>
      <vt:lpstr>Custom Design</vt:lpstr>
      <vt:lpstr>Slide 1</vt:lpstr>
      <vt:lpstr>TCP</vt:lpstr>
      <vt:lpstr>Controle de fluxo TCP</vt:lpstr>
      <vt:lpstr>Controle de fluxo TCP</vt:lpstr>
      <vt:lpstr>Controle de fluxo TCP</vt:lpstr>
      <vt:lpstr>Controle de fluxo TCP</vt:lpstr>
      <vt:lpstr>Controle de congestionamento TCP</vt:lpstr>
      <vt:lpstr>RTT e temporização</vt:lpstr>
      <vt:lpstr>RTT e temporização</vt:lpstr>
      <vt:lpstr>Controle de congestionamento TCP</vt:lpstr>
      <vt:lpstr>Controle de congestionamento TCP</vt:lpstr>
      <vt:lpstr>Controle de congestionamento TCP</vt:lpstr>
      <vt:lpstr>Controle de congestionamento TCP</vt:lpstr>
      <vt:lpstr>Controle de congestionamento TCP</vt:lpstr>
      <vt:lpstr>Controle de congestionamento TCP</vt:lpstr>
      <vt:lpstr>Controle de congestionamento TCP</vt:lpstr>
      <vt:lpstr>Referêcias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marianna_muniz</dc:creator>
  <cp:lastModifiedBy>Usuario</cp:lastModifiedBy>
  <cp:revision>397</cp:revision>
  <dcterms:created xsi:type="dcterms:W3CDTF">2010-11-12T14:56:26Z</dcterms:created>
  <dcterms:modified xsi:type="dcterms:W3CDTF">2016-09-30T00:41:44Z</dcterms:modified>
</cp:coreProperties>
</file>