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7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66" d="100"/>
          <a:sy n="66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maurlquenaoapontapranada.com/" TargetMode="External"/><Relationship Id="rId2" Type="http://schemas.openxmlformats.org/officeDocument/2006/relationships/hyperlink" Target="http://www.google.com/umrecursoinvalido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ttpbin.org/basic-auth/user/passwd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.br/SocketBasico" TargetMode="External"/><Relationship Id="rId2" Type="http://schemas.openxmlformats.org/officeDocument/2006/relationships/hyperlink" Target="https://docs.python.org/3/howto/sockets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ythonhelp.wordpress.com/2013/03/12/acessando-recursos-na-web-com-python/" TargetMode="External"/><Relationship Id="rId4" Type="http://schemas.openxmlformats.org/officeDocument/2006/relationships/hyperlink" Target="http://www.pythonize.org/blog/criar-scripts-ssh-rapidamente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25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maio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</a:t>
            </a:r>
            <a:r>
              <a:rPr lang="pt-BR" altLang="pt-BR" sz="2800" b="1" smtClean="0">
                <a:solidFill>
                  <a:schemeClr val="bg1"/>
                </a:solidFill>
              </a:rPr>
              <a:t> Sockets e Http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Agora execute o seguinte código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requests.get()</a:t>
            </a:r>
            <a:r>
              <a:rPr lang="pt-BR" sz="2800" dirty="0" smtClean="0"/>
              <a:t> retorna um objeto do tipo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Response</a:t>
            </a:r>
          </a:p>
          <a:p>
            <a:pPr lvl="1"/>
            <a:r>
              <a:rPr lang="pt-BR" sz="2400" dirty="0" smtClean="0">
                <a:cs typeface="Courier New" pitchFamily="49" charset="0"/>
              </a:rPr>
              <a:t>Neste exemplo, guardado na variável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resp</a:t>
            </a:r>
          </a:p>
          <a:p>
            <a:r>
              <a:rPr lang="pt-BR" sz="2800" dirty="0" smtClean="0"/>
              <a:t>Experimente ver outras propriedades de Response:</a:t>
            </a:r>
          </a:p>
          <a:p>
            <a:pPr lvl="1"/>
            <a:r>
              <a:rPr lang="pt-BR" sz="2400" dirty="0" smtClean="0"/>
              <a:t>status_code, url, cookies...</a:t>
            </a:r>
          </a:p>
          <a:p>
            <a:r>
              <a:rPr lang="pt-BR" sz="2800" dirty="0" smtClean="0"/>
              <a:t>Documentação completa em:</a:t>
            </a:r>
          </a:p>
          <a:p>
            <a:pPr lvl="1"/>
            <a:r>
              <a:rPr lang="pt-BR" sz="2400" dirty="0" smtClean="0"/>
              <a:t>http://docs.python-requests.org/en/master/api/</a:t>
            </a: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2060848"/>
            <a:ext cx="9900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import requests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resp = requests.get("http://www2.cin.ufpe.br")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resp.content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Verifique o status code da busca de um recurso que não exista em um site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Verifique o retorno da tentativa de acesso a um servidor que não existe</a:t>
            </a:r>
            <a:endParaRPr lang="pt-BR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" y="2714437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response =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requests.get('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http://www.google.com/umrecursoinvalido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')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print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response.status_code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4985103"/>
            <a:ext cx="939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response =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requests.get('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  <a:hlinkClick r:id="rId3"/>
              </a:rPr>
              <a:t>http://umaurlquenaoapontapranada.com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')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Acessando uma url com parâmetros</a:t>
            </a:r>
          </a:p>
          <a:p>
            <a:pPr lvl="1"/>
            <a:r>
              <a:rPr lang="pt-BR" dirty="0" smtClean="0"/>
              <a:t>O modelo de query string em http é assim: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Por exemplo, a busca no google é assim: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 em python</a:t>
            </a:r>
            <a:endParaRPr lang="pt-BR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2840252"/>
            <a:ext cx="9236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itchFamily="49" charset="0"/>
              </a:rPr>
              <a:t>http://www.uma.url.qualquer.com/recurso?parametro1=valor1&amp;parametro2=valor2&amp;maiscoisa=continua</a:t>
            </a:r>
            <a:endParaRPr kumimoji="0" lang="pt-B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71600" y="3861048"/>
            <a:ext cx="7152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http://www.google.com/search?q=o+que+quisermos+pesquisar</a:t>
            </a:r>
            <a:endParaRPr kumimoji="0" lang="pt-B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4797152"/>
            <a:ext cx="8717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response =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requests.get("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http://www.google.com/search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params={'q': 'busca qualquer coisa'})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pt-B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131840" y="6021288"/>
            <a:ext cx="4176464" cy="648072"/>
          </a:xfrm>
          <a:prstGeom prst="wedgeRectCallout">
            <a:avLst>
              <a:gd name="adj1" fmla="val -2762"/>
              <a:gd name="adj2" fmla="val -150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Esse “params” é um </a:t>
            </a:r>
            <a:r>
              <a:rPr lang="pt-BR" sz="2400" dirty="0" smtClean="0"/>
              <a:t>objeto </a:t>
            </a:r>
            <a:r>
              <a:rPr lang="pt-BR" sz="2400" dirty="0" smtClean="0"/>
              <a:t>do tipo dicionário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Páginas que precisam de autorização (login e senha)</a:t>
            </a:r>
          </a:p>
          <a:p>
            <a:r>
              <a:rPr lang="pt-BR" dirty="0" smtClean="0"/>
              <a:t>Tente acessar a seguinte url no seu browser:</a:t>
            </a:r>
          </a:p>
          <a:p>
            <a:endParaRPr lang="pt-BR" dirty="0" smtClean="0"/>
          </a:p>
          <a:p>
            <a:r>
              <a:rPr lang="pt-BR" dirty="0" smtClean="0"/>
              <a:t>Via Python</a:t>
            </a:r>
          </a:p>
          <a:p>
            <a:endParaRPr lang="pt-BR" dirty="0" smtClean="0"/>
          </a:p>
          <a:p>
            <a:r>
              <a:rPr lang="pt-BR" dirty="0" smtClean="0"/>
              <a:t>Agora, passe um login/senha via python</a:t>
            </a:r>
            <a:endParaRPr lang="pt-BR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619672" y="4365104"/>
            <a:ext cx="67201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&gt;&gt;&gt; r =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requests.get("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  <a:hlinkClick r:id="rId2"/>
              </a:rPr>
              <a:t>http://httpbin.org/basic-auth/user/passwd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")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&gt;&gt;&gt; print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r.status_code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7927" y="3244334"/>
            <a:ext cx="4679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http://httpbin.org/basic-auth/user/passwd</a:t>
            </a:r>
            <a:endParaRPr lang="pt-BR" sz="2000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2310" y="5638693"/>
            <a:ext cx="91182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&gt;&gt;&gt; r =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requests.get("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  <a:hlinkClick r:id="rId2"/>
              </a:rPr>
              <a:t>http://httpbin.org/basic-auth/user/passwd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", auth=('user', 'passwd'))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&gt;&gt;&gt; print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r.status_code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059832" y="6209928"/>
            <a:ext cx="4176464" cy="648072"/>
          </a:xfrm>
          <a:prstGeom prst="wedgeRectCallout">
            <a:avLst>
              <a:gd name="adj1" fmla="val -8670"/>
              <a:gd name="adj2" fmla="val -80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Isso faz com que o header “Authorization” do Http seja preenchido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Descubra como podemos chamar o método POST com a lib requests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 smtClean="0"/>
              <a:t>Sockets</a:t>
            </a:r>
          </a:p>
          <a:p>
            <a:pPr lvl="1"/>
            <a:r>
              <a:rPr lang="pt-BR" sz="1600" dirty="0" smtClean="0">
                <a:hlinkClick r:id="rId2"/>
              </a:rPr>
              <a:t>https://shakeelosmani.wordpress.com/2015/04/13/python-3-socket-programming-example/</a:t>
            </a:r>
          </a:p>
          <a:p>
            <a:pPr lvl="1"/>
            <a:r>
              <a:rPr lang="pt-BR" sz="1600" dirty="0" smtClean="0">
                <a:hlinkClick r:id="rId2"/>
              </a:rPr>
              <a:t>https://docs.python.org/3/howto/sockets.html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3"/>
              </a:rPr>
              <a:t>http://wiki.python.org.br/SocketBasico</a:t>
            </a:r>
            <a:endParaRPr lang="pt-BR" sz="1600" dirty="0" smtClean="0">
              <a:hlinkClick r:id="rId4"/>
            </a:endParaRPr>
          </a:p>
          <a:p>
            <a:pPr lvl="1"/>
            <a:r>
              <a:rPr lang="pt-BR" sz="1600" dirty="0" smtClean="0">
                <a:hlinkClick r:id="rId4"/>
              </a:rPr>
              <a:t>https://docs.python.org/3/library/socket.html</a:t>
            </a:r>
          </a:p>
          <a:p>
            <a:r>
              <a:rPr lang="pt-BR" sz="1800" b="1" dirty="0" smtClean="0"/>
              <a:t>Acessando recursos na web</a:t>
            </a:r>
          </a:p>
          <a:p>
            <a:pPr lvl="1"/>
            <a:r>
              <a:rPr lang="pt-BR" sz="1400" b="1" dirty="0" smtClean="0">
                <a:hlinkClick r:id="rId5"/>
              </a:rPr>
              <a:t>http://docs.python-requests.org/en/master/</a:t>
            </a:r>
          </a:p>
          <a:p>
            <a:pPr lvl="1"/>
            <a:r>
              <a:rPr lang="pt-BR" sz="1400" b="1" dirty="0" smtClean="0">
                <a:hlinkClick r:id="rId5"/>
              </a:rPr>
              <a:t>https://pythonhelp.wordpress.com/2013/03/12/acessando-recursos-na-web-com-python/</a:t>
            </a:r>
            <a:endParaRPr lang="pt-BR" sz="1400" b="1" dirty="0" smtClean="0"/>
          </a:p>
          <a:p>
            <a:pPr lvl="1"/>
            <a:r>
              <a:rPr lang="pt-BR" sz="1400" b="1" dirty="0" smtClean="0"/>
              <a:t>https://pythonhelp.wordpress.com/2014/07/25/acessando-apis-rest-com-python/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Permite comunicação entre processos</a:t>
            </a:r>
          </a:p>
          <a:p>
            <a:pPr lvl="1"/>
            <a:r>
              <a:rPr lang="pt-BR" sz="2000" dirty="0" smtClean="0"/>
              <a:t>Endereço + porta</a:t>
            </a:r>
          </a:p>
          <a:p>
            <a:r>
              <a:rPr lang="pt-BR" sz="2400" dirty="0" smtClean="0"/>
              <a:t>No cliente:</a:t>
            </a:r>
          </a:p>
          <a:p>
            <a:pPr lvl="1"/>
            <a:r>
              <a:rPr lang="pt-BR" sz="2000" dirty="0" smtClean="0"/>
              <a:t>Estabelece conexão com o servidor</a:t>
            </a:r>
          </a:p>
          <a:p>
            <a:pPr lvl="1"/>
            <a:r>
              <a:rPr lang="pt-BR" sz="2000" dirty="0" smtClean="0"/>
              <a:t>Envia requisições</a:t>
            </a:r>
          </a:p>
          <a:p>
            <a:r>
              <a:rPr lang="pt-BR" sz="2400" dirty="0" smtClean="0"/>
              <a:t>No servidor:</a:t>
            </a:r>
          </a:p>
          <a:p>
            <a:pPr lvl="1"/>
            <a:r>
              <a:rPr lang="pt-BR" sz="2000" dirty="0" smtClean="0"/>
              <a:t>Na escuta por requisições</a:t>
            </a:r>
          </a:p>
          <a:p>
            <a:pPr lvl="1"/>
            <a:r>
              <a:rPr lang="pt-BR" sz="2000" dirty="0" smtClean="0"/>
              <a:t>Processa mensagem e envia a resposta</a:t>
            </a:r>
          </a:p>
        </p:txBody>
      </p:sp>
      <p:cxnSp>
        <p:nvCxnSpPr>
          <p:cNvPr id="4" name="Straight Arrow Connector 3"/>
          <p:cNvCxnSpPr>
            <a:endCxn id="11" idx="1"/>
          </p:cNvCxnSpPr>
          <p:nvPr/>
        </p:nvCxnSpPr>
        <p:spPr>
          <a:xfrm>
            <a:off x="2786050" y="5500702"/>
            <a:ext cx="3500462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3"/>
            <a:endCxn id="12" idx="1"/>
          </p:cNvCxnSpPr>
          <p:nvPr/>
        </p:nvCxnSpPr>
        <p:spPr>
          <a:xfrm>
            <a:off x="2857488" y="5530350"/>
            <a:ext cx="3429024" cy="57150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4917056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Mensagem para</a:t>
            </a:r>
          </a:p>
          <a:p>
            <a:r>
              <a:rPr lang="pt-BR" dirty="0" smtClean="0"/>
              <a:t>200.168.20.25:80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345684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5351048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58578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12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6286512" y="5917188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1857356" y="48577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x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48577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80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6286512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envia texto e o servidor o devolve em letras maiúsculas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646" y="1052737"/>
            <a:ext cx="6721361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4644008" y="1196752"/>
            <a:ext cx="2016224" cy="576064"/>
          </a:xfrm>
          <a:prstGeom prst="wedgeRectCallout">
            <a:avLst>
              <a:gd name="adj1" fmla="val -84902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IP ou nome desta máquina</a:t>
            </a:r>
            <a:endParaRPr lang="pt-BR" dirty="0"/>
          </a:p>
        </p:txBody>
      </p:sp>
      <p:sp>
        <p:nvSpPr>
          <p:cNvPr id="7" name="Rectangular Callout 6"/>
          <p:cNvSpPr/>
          <p:nvPr/>
        </p:nvSpPr>
        <p:spPr>
          <a:xfrm>
            <a:off x="4716016" y="1916832"/>
            <a:ext cx="2016224" cy="576064"/>
          </a:xfrm>
          <a:prstGeom prst="wedgeRectCallout">
            <a:avLst>
              <a:gd name="adj1" fmla="val -134573"/>
              <a:gd name="adj2" fmla="val -10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Ecolha sempre maior que 1024 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6372200" y="2636912"/>
            <a:ext cx="2016224" cy="576064"/>
          </a:xfrm>
          <a:prstGeom prst="wedgeRectCallout">
            <a:avLst>
              <a:gd name="adj1" fmla="val -130974"/>
              <a:gd name="adj2" fmla="val -33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(host, port) é uma tupla</a:t>
            </a:r>
            <a:endParaRPr lang="pt-BR" dirty="0"/>
          </a:p>
        </p:txBody>
      </p:sp>
      <p:sp>
        <p:nvSpPr>
          <p:cNvPr id="9" name="Rectangular Callout 8"/>
          <p:cNvSpPr/>
          <p:nvPr/>
        </p:nvSpPr>
        <p:spPr>
          <a:xfrm>
            <a:off x="-252536" y="2348880"/>
            <a:ext cx="2232248" cy="576064"/>
          </a:xfrm>
          <a:prstGeom prst="wedgeRectCallout">
            <a:avLst>
              <a:gd name="adj1" fmla="val 46835"/>
              <a:gd name="adj2" fmla="val 7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Enfileira no máximo uma requisição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-180528" y="4005064"/>
            <a:ext cx="2448272" cy="1368152"/>
          </a:xfrm>
          <a:prstGeom prst="wedgeRectCallout">
            <a:avLst>
              <a:gd name="adj1" fmla="val 34634"/>
              <a:gd name="adj2" fmla="val -95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accept()  retorna socket para falar com cliente, e tupla com host e porta do cliente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017484" cy="532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Copie esse exemplo e execute em 2 prompts separados:</a:t>
            </a:r>
          </a:p>
          <a:p>
            <a:pPr lvl="1"/>
            <a:r>
              <a:rPr lang="pt-BR" dirty="0" smtClean="0"/>
              <a:t>1) o servidor</a:t>
            </a:r>
          </a:p>
          <a:p>
            <a:pPr lvl="1"/>
            <a:r>
              <a:rPr lang="pt-BR" dirty="0" smtClean="0"/>
              <a:t>2) o cliente</a:t>
            </a:r>
          </a:p>
          <a:p>
            <a:pPr lvl="1"/>
            <a:r>
              <a:rPr lang="pt-BR" dirty="0" smtClean="0"/>
              <a:t>Digite frases no cliente e observe a resposta</a:t>
            </a:r>
          </a:p>
          <a:p>
            <a:r>
              <a:rPr lang="pt-BR" dirty="0" smtClean="0"/>
              <a:t>Modifique o exemplo para que o servidor responda:</a:t>
            </a:r>
          </a:p>
          <a:p>
            <a:pPr lvl="1"/>
            <a:r>
              <a:rPr lang="pt-BR" dirty="0" smtClean="0"/>
              <a:t>“Hello” caso receba um “Hi” do cliente</a:t>
            </a:r>
          </a:p>
          <a:p>
            <a:pPr lvl="1"/>
            <a:r>
              <a:rPr lang="pt-BR" dirty="0" smtClean="0"/>
              <a:t>“Bye, bye!” caso receba um “Bye” do cliente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o exemplo para criar um chat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a lib “requests” você pode acessar recursos da web</a:t>
            </a:r>
          </a:p>
          <a:p>
            <a:pPr lvl="1"/>
            <a:r>
              <a:rPr lang="pt-BR" dirty="0" smtClean="0"/>
              <a:t>Verificar se determinado site está no ar</a:t>
            </a:r>
          </a:p>
          <a:p>
            <a:pPr lvl="1"/>
            <a:r>
              <a:rPr lang="pt-BR" dirty="0" smtClean="0"/>
              <a:t>Consultar web services</a:t>
            </a:r>
          </a:p>
          <a:p>
            <a:r>
              <a:rPr lang="pt-BR" dirty="0" smtClean="0"/>
              <a:t>Não vem junto com a instalação do python!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83568" y="4437112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&gt;&gt;&gt; import requests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  File "&lt;pyshell#12&gt;", line 1, in &lt;module&gt;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    import requests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ModuleNotFoundError: No module named 'requests'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Instale o módulo usando o utilitário ‘pip’</a:t>
            </a:r>
          </a:p>
          <a:p>
            <a:pPr lvl="1"/>
            <a:r>
              <a:rPr lang="pt-BR" dirty="0" smtClean="0"/>
              <a:t>É como um “apt-get” para python</a:t>
            </a:r>
          </a:p>
          <a:p>
            <a:r>
              <a:rPr lang="pt-BR" dirty="0" smtClean="0"/>
              <a:t>Exexcute na sua linha de comando</a:t>
            </a:r>
          </a:p>
          <a:p>
            <a:pPr lvl="1"/>
            <a:r>
              <a:rPr lang="pt-BR" dirty="0" smtClean="0">
                <a:latin typeface="Courier New" pitchFamily="49" charset="0"/>
                <a:cs typeface="Courier New" pitchFamily="49" charset="0"/>
              </a:rPr>
              <a:t>pip install requests</a:t>
            </a:r>
          </a:p>
          <a:p>
            <a:pPr lvl="1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05064"/>
            <a:ext cx="8763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559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Tema do Office</vt:lpstr>
      <vt:lpstr>Custom Design</vt:lpstr>
      <vt:lpstr>Slide 1</vt:lpstr>
      <vt:lpstr>Sockets</vt:lpstr>
      <vt:lpstr>Exemplo</vt:lpstr>
      <vt:lpstr>Servidor</vt:lpstr>
      <vt:lpstr>Cliente</vt:lpstr>
      <vt:lpstr>Exercício</vt:lpstr>
      <vt:lpstr>Desafio</vt:lpstr>
      <vt:lpstr>Acesso Web</vt:lpstr>
      <vt:lpstr>Acesso Web</vt:lpstr>
      <vt:lpstr>Acesso Web</vt:lpstr>
      <vt:lpstr>Acesso Web</vt:lpstr>
      <vt:lpstr>Acesso Web</vt:lpstr>
      <vt:lpstr>Acesso Web</vt:lpstr>
      <vt:lpstr>Exercícios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149</cp:revision>
  <dcterms:created xsi:type="dcterms:W3CDTF">2011-01-18T08:59:35Z</dcterms:created>
  <dcterms:modified xsi:type="dcterms:W3CDTF">2018-05-25T01:22:43Z</dcterms:modified>
</cp:coreProperties>
</file>