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236" r:id="rId2"/>
  </p:sldMasterIdLst>
  <p:notesMasterIdLst>
    <p:notesMasterId r:id="rId15"/>
  </p:notesMasterIdLst>
  <p:handoutMasterIdLst>
    <p:handoutMasterId r:id="rId16"/>
  </p:handoutMasterIdLst>
  <p:sldIdLst>
    <p:sldId id="591" r:id="rId3"/>
    <p:sldId id="592" r:id="rId4"/>
    <p:sldId id="593" r:id="rId5"/>
    <p:sldId id="594" r:id="rId6"/>
    <p:sldId id="597" r:id="rId7"/>
    <p:sldId id="595" r:id="rId8"/>
    <p:sldId id="596" r:id="rId9"/>
    <p:sldId id="581" r:id="rId10"/>
    <p:sldId id="584" r:id="rId11"/>
    <p:sldId id="588" r:id="rId12"/>
    <p:sldId id="590" r:id="rId13"/>
    <p:sldId id="582" r:id="rId14"/>
  </p:sldIdLst>
  <p:sldSz cx="9144000" cy="6858000" type="screen4x3"/>
  <p:notesSz cx="6669088" cy="9928225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-3012" y="-114"/>
      </p:cViewPr>
      <p:guideLst>
        <p:guide orient="horz" pos="3127"/>
        <p:guide pos="210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66E4E-EB6D-46D2-B46C-52422831809D}" type="datetimeFigureOut">
              <a:rPr lang="pt-BR" smtClean="0"/>
              <a:t>06/08/2018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794E06-BE65-404D-9389-A1D911861F85}" type="slidenum">
              <a:rPr lang="pt-BR" smtClean="0"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2B1E32E-AF69-4850-BE4B-B15D082BA91C}" type="datetimeFigureOut">
              <a:rPr lang="pt-BR"/>
              <a:pPr>
                <a:defRPr/>
              </a:pPr>
              <a:t>06/08/2018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66750" y="4716463"/>
            <a:ext cx="5335588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0A462AC-DE0D-4850-9506-DD2877C08D0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A0107B-628B-4B37-9F9A-AFA7EB7B3E8F}" type="datetimeFigureOut">
              <a:rPr lang="pt-BR"/>
              <a:pPr>
                <a:defRPr/>
              </a:pPr>
              <a:t>06/08/2018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9BD0A3-9566-4615-A3EF-B7BEFA2A6E4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E0100E-76C9-4DAF-844E-E1B08D258CB5}" type="datetimeFigureOut">
              <a:rPr lang="pt-BR"/>
              <a:pPr>
                <a:defRPr/>
              </a:pPr>
              <a:t>06/08/2018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7F4F26-A288-402A-8025-BC7D5871090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22E89B-3443-4893-BBC5-187D111AC04E}" type="datetimeFigureOut">
              <a:rPr lang="pt-BR"/>
              <a:pPr>
                <a:defRPr/>
              </a:pPr>
              <a:t>06/08/2018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7454E-C179-43A2-8A56-25CF585C226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re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aturation sat="30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08520" y="144016"/>
            <a:ext cx="9252520" cy="6741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Imagem 9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0257" y="116632"/>
            <a:ext cx="7760175" cy="1737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8A6C9-12CC-427A-829A-FAB452821DAE}" type="datetimeFigureOut">
              <a:rPr lang="pt-BR"/>
              <a:pPr>
                <a:defRPr/>
              </a:pPr>
              <a:t>06/08/2018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4CC64-3D3C-4129-A961-E6B0872B556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A1CBF-1C51-491D-A20A-75BBB81D7434}" type="datetimeFigureOut">
              <a:rPr lang="pt-BR"/>
              <a:pPr>
                <a:defRPr/>
              </a:pPr>
              <a:t>06/08/2018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D4EAFE-EBC1-460B-9F10-FFF70CAABE1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98790-739F-4A9A-AA3D-0F7B483241C0}" type="datetimeFigureOut">
              <a:rPr lang="pt-BR"/>
              <a:pPr>
                <a:defRPr/>
              </a:pPr>
              <a:t>06/08/2018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A4742-71BC-415D-82B6-1B555455740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292231-95CD-47BB-ABA6-E224943F3949}" type="datetimeFigureOut">
              <a:rPr lang="pt-BR"/>
              <a:pPr>
                <a:defRPr/>
              </a:pPr>
              <a:t>06/08/2018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CEACC0-68E3-4D5E-9E6C-84AA7E2653B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9B19B4-5510-4D8B-B9F6-2DEA19E27B91}" type="datetimeFigureOut">
              <a:rPr lang="pt-BR"/>
              <a:pPr>
                <a:defRPr/>
              </a:pPr>
              <a:t>06/08/2018</a:t>
            </a:fld>
            <a:endParaRPr lang="pt-B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64BFDE-D886-4AA3-A662-1DD1DFACEB3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D6025-68AA-4D64-BC7B-2E1E2C3B9626}" type="datetimeFigureOut">
              <a:rPr lang="pt-BR"/>
              <a:pPr>
                <a:defRPr/>
              </a:pPr>
              <a:t>06/08/2018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614B4-A9DC-42B6-B947-A3E9812D5A06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98FF4-D37E-484D-B9AA-2AC5EF20486A}" type="datetimeFigureOut">
              <a:rPr lang="pt-BR"/>
              <a:pPr>
                <a:defRPr/>
              </a:pPr>
              <a:t>06/08/2018</a:t>
            </a:fld>
            <a:endParaRPr lang="pt-B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26A17-28C0-4F56-80D8-A19F7730815F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C01D2A-16D2-4624-A8FA-3CBDEC07BB2E}" type="datetimeFigureOut">
              <a:rPr lang="pt-BR"/>
              <a:pPr>
                <a:defRPr/>
              </a:pPr>
              <a:t>06/08/2018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9F18F-7F43-4F58-9BDD-394D324FCEF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2DDAB-17B6-4675-A674-0A6244FF91A2}" type="datetimeFigureOut">
              <a:rPr lang="pt-BR"/>
              <a:pPr>
                <a:defRPr/>
              </a:pPr>
              <a:t>06/08/2018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4E638-E665-45F4-ACD9-2D2E8CDE3124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C11CD-D7BE-4B7A-BB61-1CBB80E8D617}" type="datetimeFigureOut">
              <a:rPr lang="pt-BR"/>
              <a:pPr>
                <a:defRPr/>
              </a:pPr>
              <a:t>06/08/2018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DE717-26A1-4C1C-ABBC-C1677E11D82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F34E9-03E3-4237-9281-20BD656DDD60}" type="datetimeFigureOut">
              <a:rPr lang="pt-BR"/>
              <a:pPr>
                <a:defRPr/>
              </a:pPr>
              <a:t>06/08/2018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F398F0-792F-4324-BDEC-043CDC232CD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3AB77D-A21F-4738-9643-9CDF417A2EFE}" type="datetimeFigureOut">
              <a:rPr lang="pt-BR"/>
              <a:pPr>
                <a:defRPr/>
              </a:pPr>
              <a:t>06/08/2018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86370-A2B5-4B13-B7EC-90E28495723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A6922B-2BDF-4CEF-A7E6-F3B29A435A15}" type="datetimeFigureOut">
              <a:rPr lang="pt-BR"/>
              <a:pPr>
                <a:defRPr/>
              </a:pPr>
              <a:t>06/08/2018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596EEF-8B05-42EB-8C6D-89180E55BE2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FAE2DC-4196-45CA-8756-DACAEB52FAFB}" type="datetimeFigureOut">
              <a:rPr lang="pt-BR"/>
              <a:pPr>
                <a:defRPr/>
              </a:pPr>
              <a:t>06/08/2018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4B502-BDD1-432E-82A2-9164CBC0B89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0DF0A-43FF-416D-A8D0-F30D5C4DE905}" type="datetimeFigureOut">
              <a:rPr lang="pt-BR"/>
              <a:pPr>
                <a:defRPr/>
              </a:pPr>
              <a:t>06/08/2018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783154-DC5A-40CF-8515-277F46CB5D7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13286A-73AF-45CC-9502-D27CAC2702D3}" type="datetimeFigureOut">
              <a:rPr lang="pt-BR"/>
              <a:pPr>
                <a:defRPr/>
              </a:pPr>
              <a:t>06/08/2018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DD9637-61D4-4B06-A239-06888EC83ACD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2E7E9-1735-4E8B-83C3-09DAAD0AD716}" type="datetimeFigureOut">
              <a:rPr lang="pt-BR"/>
              <a:pPr>
                <a:defRPr/>
              </a:pPr>
              <a:t>06/08/2018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A4DAA0-ED68-4A9A-8C2F-C73AC274281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C10E8D-B352-4655-82F8-208730EDC59D}" type="datetimeFigureOut">
              <a:rPr lang="pt-BR"/>
              <a:pPr>
                <a:defRPr/>
              </a:pPr>
              <a:t>06/08/2018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1F026-2516-46DF-B435-1762C11B6E0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5A5A01-7B2B-4A95-8D01-B1E2F00D60BB}" type="datetimeFigureOut">
              <a:rPr lang="pt-BR"/>
              <a:pPr>
                <a:defRPr/>
              </a:pPr>
              <a:t>06/08/2018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48931E-E3BB-4E25-9E03-E3B6E50D1FD8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os estilos do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4C12B47-B88C-4C2B-B652-A11158C9AE95}" type="datetimeFigureOut">
              <a:rPr lang="pt-BR"/>
              <a:pPr>
                <a:defRPr/>
              </a:pPr>
              <a:t>06/08/2018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EE58044-CB32-4C1C-B993-03E9D09A796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0" r:id="rId1"/>
    <p:sldLayoutId id="2147484251" r:id="rId2"/>
    <p:sldLayoutId id="2147484252" r:id="rId3"/>
    <p:sldLayoutId id="2147484253" r:id="rId4"/>
    <p:sldLayoutId id="2147484254" r:id="rId5"/>
    <p:sldLayoutId id="2147484255" r:id="rId6"/>
    <p:sldLayoutId id="2147484256" r:id="rId7"/>
    <p:sldLayoutId id="2147484257" r:id="rId8"/>
    <p:sldLayoutId id="2147484271" r:id="rId9"/>
    <p:sldLayoutId id="2147484258" r:id="rId10"/>
    <p:sldLayoutId id="2147484259" r:id="rId11"/>
    <p:sldLayoutId id="214748427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pt-BR" smtClean="0"/>
          </a:p>
        </p:txBody>
      </p:sp>
      <p:sp>
        <p:nvSpPr>
          <p:cNvPr id="205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1A19D45-C90E-4983-9DFB-51ADFB532CE2}" type="datetimeFigureOut">
              <a:rPr lang="pt-BR"/>
              <a:pPr>
                <a:defRPr/>
              </a:pPr>
              <a:t>06/08/2018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1BDBFFC-D5F6-4590-97A2-662E02F11FA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0" r:id="rId1"/>
    <p:sldLayoutId id="2147484261" r:id="rId2"/>
    <p:sldLayoutId id="2147484262" r:id="rId3"/>
    <p:sldLayoutId id="2147484263" r:id="rId4"/>
    <p:sldLayoutId id="2147484264" r:id="rId5"/>
    <p:sldLayoutId id="2147484265" r:id="rId6"/>
    <p:sldLayoutId id="2147484266" r:id="rId7"/>
    <p:sldLayoutId id="2147484267" r:id="rId8"/>
    <p:sldLayoutId id="2147484268" r:id="rId9"/>
    <p:sldLayoutId id="2147484269" r:id="rId10"/>
    <p:sldLayoutId id="214748427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37609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376092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376092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376092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37609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devmedia.com.br/fluxogramas-diagrama-de-blocos-e-de-chapin-no-desenvolvimento-de-algoritmos/28550" TargetMode="Externa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>
            <a:spLocks noChangeArrowheads="1"/>
          </p:cNvSpPr>
          <p:nvPr/>
        </p:nvSpPr>
        <p:spPr bwMode="auto">
          <a:xfrm>
            <a:off x="0" y="4293096"/>
            <a:ext cx="7670800" cy="430212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pt-BR" sz="2200" b="1" dirty="0">
                <a:solidFill>
                  <a:schemeClr val="bg1"/>
                </a:solidFill>
                <a:latin typeface="+mn-lt"/>
                <a:cs typeface="Arial" pitchFamily="34" charset="0"/>
              </a:rPr>
              <a:t>Recife-PE, </a:t>
            </a:r>
            <a:r>
              <a:rPr lang="pt-BR" sz="22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08 de agosto </a:t>
            </a:r>
            <a:r>
              <a:rPr lang="pt-BR" sz="2200" b="1" dirty="0">
                <a:solidFill>
                  <a:schemeClr val="bg1"/>
                </a:solidFill>
                <a:latin typeface="+mn-lt"/>
                <a:cs typeface="Arial" pitchFamily="34" charset="0"/>
              </a:rPr>
              <a:t>de </a:t>
            </a:r>
            <a:r>
              <a:rPr lang="pt-BR" sz="22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2018</a:t>
            </a:r>
            <a:endParaRPr lang="pt-BR" sz="22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34925" y="2795092"/>
            <a:ext cx="9144000" cy="13849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		 </a:t>
            </a:r>
            <a:r>
              <a:rPr lang="pt-BR" altLang="pt-BR" sz="2800" b="1" dirty="0" smtClean="0">
                <a:solidFill>
                  <a:schemeClr val="bg1"/>
                </a:solidFill>
              </a:rPr>
              <a:t>Lógica de programação:</a:t>
            </a:r>
          </a:p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bg1"/>
                </a:solidFill>
              </a:rPr>
              <a:t>	 	 Introdução</a:t>
            </a:r>
          </a:p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bg1"/>
                </a:solidFill>
              </a:rPr>
              <a:t>		 Nivia Cruz Quental, Dra</a:t>
            </a:r>
          </a:p>
        </p:txBody>
      </p:sp>
      <p:pic>
        <p:nvPicPr>
          <p:cNvPr id="4" name="Picture 4" descr="http://www.unisinos.br/blogs/historia/files/2011/10/pesquis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0838" y="2708920"/>
            <a:ext cx="1597025" cy="1447800"/>
          </a:xfrm>
          <a:prstGeom prst="rect">
            <a:avLst/>
          </a:prstGeom>
          <a:solidFill>
            <a:schemeClr val="tx2"/>
          </a:solidFill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Disciplina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Lógica de programação</a:t>
            </a:r>
          </a:p>
          <a:p>
            <a:pPr lvl="1"/>
            <a:r>
              <a:rPr lang="pt-BR" dirty="0" smtClean="0"/>
              <a:t>Algoritmos</a:t>
            </a:r>
          </a:p>
          <a:p>
            <a:pPr lvl="1"/>
            <a:r>
              <a:rPr lang="pt-BR" dirty="0" smtClean="0"/>
              <a:t>Como resolver problemas</a:t>
            </a:r>
            <a:endParaRPr lang="pt-BR" dirty="0" smtClean="0"/>
          </a:p>
          <a:p>
            <a:r>
              <a:rPr lang="pt-BR" dirty="0" smtClean="0"/>
              <a:t>O que vamos aprender?</a:t>
            </a:r>
          </a:p>
          <a:p>
            <a:pPr lvl="1"/>
            <a:r>
              <a:rPr lang="pt-BR" dirty="0" smtClean="0"/>
              <a:t>Diagramas</a:t>
            </a:r>
            <a:endParaRPr lang="pt-BR" dirty="0" smtClean="0"/>
          </a:p>
          <a:p>
            <a:pPr lvl="1"/>
            <a:r>
              <a:rPr lang="pt-BR" dirty="0" smtClean="0"/>
              <a:t>Estruturas de condição e repetição</a:t>
            </a:r>
          </a:p>
          <a:p>
            <a:pPr lvl="1"/>
            <a:r>
              <a:rPr lang="pt-BR" dirty="0" smtClean="0"/>
              <a:t>Estruturas de dados e orientação a objetos</a:t>
            </a:r>
          </a:p>
          <a:p>
            <a:pPr lvl="1"/>
            <a:r>
              <a:rPr lang="pt-BR" dirty="0" smtClean="0"/>
              <a:t>Python</a:t>
            </a:r>
          </a:p>
          <a:p>
            <a:pPr lvl="1"/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Avaliação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</a:p>
          <a:p>
            <a:r>
              <a:rPr lang="pt-BR" dirty="0" smtClean="0"/>
              <a:t>Escrita de resumos</a:t>
            </a:r>
          </a:p>
          <a:p>
            <a:r>
              <a:rPr lang="pt-BR" dirty="0" smtClean="0"/>
              <a:t>Video Clip!</a:t>
            </a:r>
          </a:p>
          <a:p>
            <a:r>
              <a:rPr lang="pt-BR" dirty="0" smtClean="0"/>
              <a:t>Seminários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dirty="0" smtClean="0">
                <a:solidFill>
                  <a:schemeClr val="tx1"/>
                </a:solidFill>
              </a:rPr>
              <a:t>Python.org</a:t>
            </a:r>
          </a:p>
          <a:p>
            <a:pPr lvl="1"/>
            <a:r>
              <a:rPr lang="pt-BR" sz="1600" dirty="0" smtClean="0">
                <a:solidFill>
                  <a:schemeClr val="tx1"/>
                </a:solidFill>
              </a:rPr>
              <a:t>Vilarim, Gilvan de Oliveira. “Algoritmos – programação para iniciantes” Ciência Moderna, 2004</a:t>
            </a:r>
          </a:p>
          <a:p>
            <a:pPr lvl="1"/>
            <a:r>
              <a:rPr lang="pt-BR" sz="1600" dirty="0" smtClean="0">
                <a:solidFill>
                  <a:schemeClr val="tx1"/>
                </a:solidFill>
              </a:rPr>
              <a:t>Manzano, José </a:t>
            </a:r>
            <a:r>
              <a:rPr lang="pt-BR" sz="1600" dirty="0" smtClean="0">
                <a:solidFill>
                  <a:schemeClr val="tx1"/>
                </a:solidFill>
              </a:rPr>
              <a:t>Augusto </a:t>
            </a:r>
            <a:r>
              <a:rPr lang="pt-BR" sz="1600" dirty="0" smtClean="0">
                <a:solidFill>
                  <a:schemeClr val="tx1"/>
                </a:solidFill>
              </a:rPr>
              <a:t>N. G. “Algortimos – lógica para desenvolvimento de programação de computadores.”</a:t>
            </a:r>
          </a:p>
          <a:p>
            <a:pPr lvl="1"/>
            <a:r>
              <a:rPr lang="pt-BR" sz="1600" dirty="0" smtClean="0">
                <a:solidFill>
                  <a:schemeClr val="tx1"/>
                </a:solidFill>
                <a:hlinkClick r:id="rId2"/>
              </a:rPr>
              <a:t>https://</a:t>
            </a:r>
            <a:r>
              <a:rPr lang="pt-BR" sz="1600" dirty="0" smtClean="0">
                <a:solidFill>
                  <a:schemeClr val="tx1"/>
                </a:solidFill>
                <a:hlinkClick r:id="rId2"/>
              </a:rPr>
              <a:t>www.devmedia.com.br/fluxogramas-diagrama-de-blocos-e-de-chapin-no-desenvolvimento-de-algoritmos/28550</a:t>
            </a:r>
            <a:endParaRPr lang="pt-BR" sz="1600" dirty="0" smtClean="0">
              <a:solidFill>
                <a:schemeClr val="tx1"/>
              </a:solidFill>
            </a:endParaRPr>
          </a:p>
          <a:p>
            <a:pPr lvl="1"/>
            <a:endParaRPr lang="pt-BR" sz="1400" dirty="0" smtClean="0">
              <a:solidFill>
                <a:schemeClr val="tx1"/>
              </a:solidFill>
            </a:endParaRPr>
          </a:p>
        </p:txBody>
      </p:sp>
      <p:sp>
        <p:nvSpPr>
          <p:cNvPr id="5122" name="AutoShape 2" descr="data:image/jpeg;base64,/9j/4AAQSkZJRgABAQAAAQABAAD/2wBDAAoHBwgHBgoICAgLCgoLDhgQDg0NDh0VFhEYIx8lJCIfIiEmKzcvJik0KSEiMEExNDk7Pj4+JS5ESUM8SDc9Pjv/2wBDAQoLCw4NDhwQEBw7KCIoOzs7Ozs7Ozs7Ozs7Ozs7Ozs7Ozs7Ozs7Ozs7Ozs7Ozs7Ozs7Ozs7Ozs7Ozs7Ozs7Ozv/wAARCAFaAOs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orm9eK4lUzyKA5AAY8c0i6iP+e8h/4EafcIrXEmUB+c9vehY4/wC4v5V3JKxwN6iG7fJxPJ/30aFu5GIAmk/76NOdV3cKKFVc/dFOy7C5hPNuP+e8n/fZoMtxt/18n/fZqPJHFISdp5osuw7vuO864H/LeX/vs0qvdHpPJ/32ah59TQzkAYJFHKguyfdd955P++zQxu88Tyf99mqxdj/GabI7h+HP50cqHr3LYN3n/j4k/wC+zQRe/wDPxJ/38NVEdwfvmojLKc/vG/OiyGubuaGL3B/0iTP/AF0NNC33/PzJ/wB/DVESy8/vG/OmiSTr5jfnSsirS7l26e7hhBNzKDntIaq/a7v/AJ+p/wDv4aa7swGXLD3phFJpFxulqSm7u8/8fc3/AH8NH2u7/wCfqf8A7+GogOelOPFKyKuSfbLr/n5m/wC/hpTd3RYD7TN/38NMwMCkIwR9afKg5i951yB/r5P++zSpNc+coM8mMdN5qAt7mhD+/Xnt3p2Rjdmhvm/56v8A99GhXmDcyv8A99Goc+9KpIJwaOVGd33LG6XP+sb/AL6NNEzjgyvn6mo8nHWnRfcFFkF33Fa4ZQSZX49zSC7OP9ZJ+ZpWwe1KAMdBRyrsF2N+1k9JH/M1oWhL2yMSSTnk/WqJAx0FXbT/AI9k/H+dY1klHQ3oO8jMm4uJP98/zoU0sxzcSf75/nQmK3WxzvdjX+9QPrTmAL4xmoxNbm7ktEk3XECgyr/dz0p3Ssgs7XGHPNBB2mjNDSRqjPLMsKjqzHihuyuxpN7DcEU1wSBtFQQ6rp95cG3sp2ndBlzsKqPxPWppJGUDFKMlJXRTi4uzEwcfdNIyOW+6aTzXJ4OKV55A55phZgqNnO01AR8x61KLmXHWoS5yeaCopi9F54poPoR+NBJIwelO2JjpzSL9RpPHWkJH96n7Fpk0tnZW0l1eSNHFHjAUZZiewqZOyuylq7Cg470bhTbaWC8gW4gJMb/dyMGpfLXOMUxaBuXjmgkEj60hCg4A6UcAg0wLGDTowRMpxmmbz6cUqO3mjB7UzItYJPSlUHcTim+Y2KFcljzQQSEUsR+QU3eadEcx596CRxPBpw5Aph6daevQUgA9KvWgxbJ+P86o9ASKu2hzbJ+P86wr/CdGH+MzJuLiT/fP86VelEx/0iTj+Nv50ob2rdbIwe7Gy3Mdlbz3s33LdC5Hqew/E4ri1ku9C8QQajeEn7eC83tu6j8K6HXLi2k1Gy0m4uoreIEXVyZG2ggfdT+tVfEzaXqOkuY9TtJJ4PnjVZBk+oFc/PFtyb9DrhFpKNt9zWIGSQcg8g0q/eGeRmsXw3dG/wBLCO582A7WHqOxrZji2nO4nkV030Odx5XZnN6MoXxRqQA2jJ6fWug8t5pFjjUszdAKwdI/5GnU/qf51f1+4ls9EupYGKvIBHuH8Kk81mm1TujecearZliSext3KTajbq4OCA2QD7kcVI8W5TKksTR4yGWQEGs/RrKG40e2VBujdcMuM5PesrSdNhXWNQtmiV0t3wrEZ2nNL37pXGows32Oihiknk8uJctjJ9hUMk9hGSralASpwduWAP1AxVHxBdSW9pbadBIUN6/75wcEoDgDPpV2KCK3iWBEARRgDHFK8pN2dkPljFJvqOBRkWSOVJYz0dGyDU/lBIjNPNFBEP45WCiucfOieIoxDxbXIBMf8PPH86ueKIoZdJM5iAlSRQG74NNyly3TDkXMl0NKWeztoI5rq9hgWYbog55cdiB6VJ9lS4tt85iFs3JeVgFxWZbadaXum263MPmuY1JkY/N06Z9KdrFnbvo9wWjBMMf7s/3aT50nqCUXKxdhMEigWjo8QOFZPu/hVS+1u2t7yDTLSZDvkH2q5P3QB/CPb1NR6BEG0aH5sdf51W1aNR4l0+MAYKDPHuaJ3dtRwUbs2ozFcyFbWdJwvV1PA/E0oSKScW8F1DNMBudUcHy1HcnoKPssbHZgbT1GOtc/Z2cLeK763C7YlBOwcA9ODQ3O6SYoqDTZu/2hphl+zrqdu8oONqtxn0z0NTTyW2nhJb+6itVYfKrn5j74HNY/iW0txojTrCiyQuoRgMEZq9o8URtYJ5Y1mllQb3l+Yn86Pf2uJqCXNYvW91bXcfm2dwk6dyh6fWp4Y3lkYKOgySTgAe9c1pirY+NLy3gXbEyk7B07H+tT+Kr2Qmz0mKQxpdybpyONwyAB9Kbm+VW3J9kufl6bmu+qaWgJ+3o6r1dFZlH44xVm1khmtllgmSaM/wAUbZFCQxQRrDHGBGi7QoHFcqGbw/4xSOAlbW8wWjHT5s/1FNc0Wru5CjGaaitjrZGjigeeaVIYU+9I5wBUI1XTlxvuxEG+6ZFKBvpkc1k+MVulhsrmGIywWkvmSxdm6YJ9utW4tU0jxVYm2SRUlIyIZRhlYdCPX8KluSersEYR5U7X7mr/AAnjtV2z/wCPVPx/nVMuQm0gZAxV205tkP1/nU1/gHh/jZmTf8fEv++f50oaOCCS6uGCQQqXkYnsO1JKw+0yj/bP86jntLS8RVuoRKi9FbpWru42RldKWpnaJCt7azatdxpLJfyFxkZ2KOFWtOO1ttwAtYjnjGwUyCytLNj9mhEQPGF6VMQChHqMU4qysOUryucUrHw14te2kbEMhAYeityPyzXZrE7SbFUk8EYrNbRrJyS9rG5Pdhk1I1hi2+zR4WPOSoJFJKSVjSUoyaZiaJiTxVqgQhuW6H3ravriys9PmuNQjMsCrjyQP9YT29qrrocUZBSGNGHRlJBqLWL9tMigsX2775tsk7jKxR98Z7+9RK8YWNPdnUuhmlmytLf/AEPxFFbpKd5hDDEeewyMir1vbWcMJWxmimUnc7JIHZj6mqw8J2UqhoktpFxw6SAg/jmoG0KytbmMWEyteq4OIJNwRe+49BURajLRoqSTXUreJrOeWKC9hQt9n+8B1AznNalizanaxXFsu8MOcfwnuDVlbS4LffAz15qkdJhDswjVC33gpIDfXFbNP7JCkmrNlG+hS/8AEcKRMJILFAJZF5BfrgetSeJVaPQDI42q0qhc96vx2pijEUQVEHQDimPp0cz75Y1kPq3NTyPlsX7Rc1xunqf7OtWx8rRLg+vFGroyeH7yVxtTZgE9yT2qSGwETYhVU9l6U+TTY5xunVZCOgbmm4yasQpRUrlPw6M6HC+PlJIBz71S1mVI/E2nu52oFAJPAHNbMNhFatmNFQnstFxZQXibbmJZAvTcOlNq6XkCmlJvuWlCS3Pk28qTyLgsIzuC/j0rntOIfxrqKqwbCtyD6YzWxHYhbXyYwqQn+EcCoxo8C4KQRKRzkDmptK6bBSik13K/ihSnhqV24VpUC5PXr0q1oqGXT7LaCd0fGDSyaWk7bpkSQjpu5xSxaYsQZY1RFYYIHSmoy1YOUXFRMm0IPj67RWVjtI4PcAUviuyuJPJ1K3Qv9mOHA6gdQa1Ro9suMQxA+oXmrtsjxlgW46UKLSsxSqLm5kLptwmrWUV3bEFXHzfMPkPcGsR7ZdZ8XxzQfPZ6egR5R91nGTgevJ/StQ6RYPIz/ZY1LfexwDVyBFit1ijVURegUYFHLJu7exnzxiny9SG91GOzv7K2lZVS83rub+8MYH6msbxV4esodOk1W3H2S5jYbQhx5jHsB6/St+a2t7gDz4UlxwNy5xTUsLFJVmFupdPuludv0zScZbJhCcYtMbp32h9Itmu8/aDEPMz1zWtZ/wDHqn4/zqozKQTjmrdp/wAeyY9/51Ff4S6Hxsypf+Pub/fb+dPXkUkix/apSZMHe386jvmeHTbi4tJk82FC4V0yGx2rRz5Y3MVFylYmPWisrTLnVtU0uG8jntVklz+5aMgHnHXNTaRqseqRSq0ZhuYH2Sx5yM+xpqV9xyptX6lvIFGfagrIATs4qOQ3AAMUe6rJSuS5qOa2t7yNobqFJkPQMM4qFpL1esH6UqvfdRB+lK6KUX0Ky+FdGVs/Zm6/dLnFX47eG0TyraFIkHZRiojLfr1g/SlY6gTzbkY9qNEO0nuywn3gKqNnc31pUa++8ID+VRst3uOYiCfai4KLHgHGaPrTfLve0R6ZPFAW7PAiJ/CndD5Ryf6zHtUmKgVbhWyyfnUuLkAHy8Z6UXQrXBx84+lNbOCDTX+0M4+QfhQy3IByhH4UroaiTJ9wfSn/AEqrLNfpbqllY/aJMZd3baq+gHqfrSRXF9OFzYPbgD5zIwYs3tjtUqd3awcnW5cOaME1CBesuREceuKQi8HJjqrk8rJx705M7mquDd/3KltxNkmVduelAmiYHtSx/d/GmnNTRiMLy2DQSIOtANO/df3qcBBj/WEGlcLER6VetObVPx/nVVhBjiSrdpj7Mm3kc/zrGv8AAb4f4zDuMfa5v+ujfzqO4H/EsvR/07t/Kp5oc3kx3AZdj+tQ3y+Tpd0AGkkkiKRxouSSauf8MmH8RGb4dvprbQbfyNOknmUHY5cLHnJwT3qbTtNuNN06/ma5KX06tM8kY6EAnAzTvDaSxaNDayxvFLFncrrjv61fvNsOn3THcxeJkVFGSSRgVMoLlb6mnO+fl6XM3RLW61S00y6udSnAT5jGG+Vh7+pqawun16ae6md0tllaKCCNygVR3OOpPrR4eZ7fR7aCWN45YhhlYY71W0iJ9Fv7i0uEf7JLIZYZUXdjP8JAp8qTvbS34icm+a25b0qee38Q3OiXMrTRKBLBI/LBD2J70ulyP4gutRFxNKjRTGKKONyoiUdCAPzzUtnavc+ILjVZEaNZFWGCM/e2jufQms2S+hi1a9lm0y+R2cxlrNvkdR64PJ9azabSvvYtWu7eRe8Lvd3ti0tzezvLvaIOccAHqOKoaRb3utaU/wBq1a6Ux3LFWR8FsHv61r6TqtjJGRDbzWyW4/1LRENj2HeqPhfzbazmt7q3likMzOAy9QeRVRiuf5EttRfTU0JUmbUzNqM6xab5YS2hVyGZv4jgck1T8OzyzyX1u8suyG6aOJn++q54Bz3pkV3c2/i26uLuymuYnVRamMDEYHbnpUeh3D2mq6ibu3kTzrlpt6jKgE9Pc1EU1e66FPb7hNCin1Nb6C8v7p4luSnEmGPPc03Q4p9Qt57G7vZzBb3DRLsbazc9SepqTww7QS3puIZYlecyqSvVc5/Ol8OB4Jr17mKSFXuGlXcv3lquVdugSk9deoeHbicQ3UDk3D2tw8cRfkn0z61DepNbaLdPfXbS6tGpkYwuT5ZzxnHAGO1O0X7VbrqhELwzzySPbs49eh+tVrVrlvC11p4sJhetGRJJIQA3Oc56k0pKT6dilZSeulzSn1KW30ixaNtt3qDrCH/uAjLMPf8Axpl9p858hrG5eKWN8yM7lhIvcGqF1HcX+i2KW8Ekd5ZsrRq/BYgYI/GrkesXNzB5cWmywTE7ZZpCNiEddvqataNt7tkWfKuX5l26W4lltpJZ0t9LiU+YpYqZZD06dfpVbSpd3iS+skaX7IAjosmcrkc4z2qveXcy+ILa6ltJp7GOHYiIMmN+7YPrSwXVxH4oub17KUJcRoE28hQP7x9fpUpSv23KaXLZ+RPptwdfe5vLpmMKymK3gViqoo9h3PrTbGaey8RXOjySvLAYxNbs5yyg9QTUGkh9HvLq3kik+xTyebFIqlth/ukCrMOZtcn1d4HRWjEMCN12jqT9aqKs4pES15r/ACNboaKr/bMnPlN+VPSbzBnYR9a2OaxITRTS2R0qQJxnOKAGGk4HOKkCc/eFL5Q/vigCI9K0rL/j0T8f5mqJiHZxV+0G22QZzjP86wr/AAm+H+M5y6J/tCfk/wCtb+dKpPYnj3pbuNhfTHHBlbH50fLGm+V0jXpl2wK3uktSN3YkjYmMZJNKxIGc1GlxaBQv2y3J9pBUzxuIwRgg9CO9CknsxNNbkx5FC/fApdp9KAp8wUzMky20hWKEqQGHbNY+mRa7pcC2KR2l1FHwsruVOPcCtgqT2pYo3ZmwKiST1ZcZNaEcMcvmm4uZFknZQvyLtVV64A+tTsSTzTvIlz92mTFbdS87rGnqxqbxig1bFUkcA1GTngikgurS5cJbXUU7HtG2cU8xyBjxVKSfUlprcYx+Q/SoDkjk81a8l3BXAGe56Cs+C7trtGe1mWZFYqWXpkVSkm7DSdrkrEn6UmTS9RTJpIre2kubiZYoYgCzMfXim2krsLXJI3ZAzqu5xnaCcc9uaoWdhLBqUt4ypbxOm37OjlwW6liTV+EGSMSIcqwyD6inlHwc1PKua4+ZpND0OEGO9OJI+lMVTtXPanEVRAuTilzmjtR1FIApG5FFKwzigBp47UyQ4anlTSOjbsgdaBkQGTTTjPWpfLY0zynHamGhGRla19N/48I/x/mazPKcjoK1LAFLONT1Gf5msMR8B0UPjObupJDqNwu84Er4H4mkl/eadeK/zL5D8H6UXKt/adzgH/Wv/M0rqwsbzI/5d36/Sqm/3Y4pc6KvheyjvNDtoZLdJUYnfuUEAZ5JNQeHJHK6lGLnbp1rKxSVzlVUE9P0puh2Md1oEImln8twcxrKQp59K07iHT7bRpvtSeXYQqA0cY5cnoo+tS+ZLmbKvFtx3uyc6rAohZlmSKdtscrqApPbvx+NPuNSs7G5ggubkrJMcKAhwB6k1l6/576DZSSiOCH7VGI7eMZC+mW6k1PryhtT0IHB/wBIb+Qpc8rWv1sT7OO9i7b6zY3EV1cNJJBb2bbZHmQqWJ6YHfNPGqRpcQxSRzQG5z5TSAYYjnHB4pNalsINOaTU4RPEZFWOAcebJnjnt61n64l39r0Nrp1DG8+WGNcKnTv1NDk1KxMaaavaxu75M4LGnxku5V/mBU8HntTGVtx+U9afCreaeP4T/KrnbldjKHxI5rwIBHokpHy/vmyQMn9K0F12zmE5ge4meF9nlJEd5PfjsPrVPwCCdIJH/Pwaf4bO3VtX7H+0H/maht30fQ3kk3JvuXbDU4dRszcxSssQ4cMOVPoQOc1DpUljeRuukxlYRJt+5sy3c4qHwl/x932Mf8frfzqnobvFoOsGE4k3TBMdc4pubWvkHs1qvM1Jr+3iileJZbiODPmSRqNvHXGTz+FRT3ulyaT9tu382ycZAEZbd+HbmjQFju9AtFt1Dr5QR1HOCBzmo9UWBPC+ox2uzykj2jZ04bt+NOTcY7ijFOSVi4lzDHp5vpZfItUUNyPXoAPWo5NSVJIY5I5oftOREzgYY9ccE4/Gq8ktlb+HIJ9Qi8+M+WkUGceZIRleewGKg19LnGjvcyKCbr5IkXCpwOh6n60nN89r9f69RxpprVdzTm1Sys7mC0uJZFlmBIbyztwPfv8AhSQavBcaj/Z5hnt5du9POTbvX1FVdWGfEGhA9lk/rS6vlvFujcYIhf8AmaIyel31aE4Rtt0uPm1ef/hI/wCzls5BDDCXwuN0pOMN14FaM06W5WIJJNcOu8QxgEhfU84FZpy3xAcYJP2JeKjt2E3jDVoJZ5Ypm2GIRvt3JtFRFyslHzKlCN7tbJGhp+oQ6nNLbxhoriFtssUowU9/pTZNUg+zm6hinltkJHnKBhsHBIGc4zToNMtLDVDc7pDfXKEMXcsWUdSR6ViSRal4cgea023+jNl2jP3o1Pp7c1pdt3uQoxu0kdFk4znrUUrOJMbuKdE8c8CTRn5JFDL9DTZlJfpxWxjsNDODjcaZvbByxp4Q7uhppRhn5SaBjfMdUJ3HpWxpRLadEWOSd3J+prIZGEbZXHFa+k/8g2L/AIF/6Eawr/Cb0fiOcubh11G5AA4mcD8zTZ5ZrmzktvM8pJRtcqBuI9M9qbeE/wBpXPH/AC2f/wBCNAHFaWTVmFrO6DTLX7DarBHIzwrnarY4z71Lf26XljJazZ8uTGcfoafBjyQM0sv+rz7iqsrGd3zXIX0COexjtri+upfLIMbs3KY9B0qafSFuZbV5LufNpzEePvdyfWr2RtGfSgfeGKXJHsT7SXcg1HTodWsha3TNgMGDrwQw71Xn0NLiOAS31089uweOcv8AMMdh6Vpd6QmjlXYlTktmSJPIqKmd20Yy3JNNneeWJo0naHcMF0A3YpKXjnNDhF6NCUmtilpWmLosbR2NxII2O7a+Dg+tMsdNTT5p5oJ5S87l3L4PzHvWgOlRnFHLHsVzy7lTT9MGliZrW4l3ynezPg4b1FR2Glw6crrDLIyOxZhIc5PetDPyGmdqFFLoHPJ7syV8PWsUrvBc3UEchy8MchVW/KrdxYR3NgbDc0Nu2AyR8bgPerVIAPWjlj2K55dylNpFvdacthM8jRoQUbPzIR0xTJtEhuIYkmurl5IWDRys+WGOw9K0h7UpGQTQ4pgpyXUqzaYlzdW13JPL5lqu2HDcKO/1zT7nTkutSh1CW4l8+AbYwDhQPTFWlHyc4paOWPYnnl3Kd3pcd3qKah580FwieWWhbbvX0NM1DRbTU5YpmMkE8I2rNC21sehNaHFJxnpRZBzyTvcgs7GKwVvLeSSWQYaaVizn8TUX9nLHYjTxcTG0PDRsQSw64z1xV09BikY9KXJHsLnl3GqAFVVAVVGAB2FRyyusmARipOKin/1vXtVgtRBM+7qKYbmbPVcUqdcnmoG+8c0i0lce9zKVKuRg+lbek/8AINi/4F/6Ea588jpiug0n/kGxf8C/9CNY1/hN6StI5e9O7UrkAYxM/wDM0CP5etF1/wAhS6x/z2f/ANCNOGOlaR2JejJIrdnjDB8UrWzAZL5welSW/MIqR+UqzJy1LO8YHy9qXeMj5aZnijPIoMyTePSjOT0popV6kUCHEUFT61PZ2/2qfyixUYzkVEww7L6HFSppyceqHZpXGBD61GYCSfnNTik/CqFexCIiqsdx6UVKfuGoh060DuIRSbe+ad9elFAyH7K0pLeaRSmyb/nuani6H61IfWkHMyJLcqgBcnFL5H+2aLq5SztWncFsYAUdyTgCozcyxb/PSNNse/IfOPYjr+NAtWS+TkfeNORdvfNVzfIksiy4SOONX8zrkGpZLmCNSzyhVBwTg0C1Jcg9BUc0ZlA5K49Kb9stxcC3Mo80nAXB+tJfXLWUAm2B0DAPk/dBOM0DE+zHH+saoprMtIT5h5qX7VifYdgQyBFYk/McZqEX0bK7zYjCSNH652nrQUrjVsvmGJDUZjwSu4nB61M95BG7qJBvjG5sg4H1NVpLu3SUq74fI4APegtNvcVl4+9XQaOMaXCM5+9/6Ea59HSWMSIcq/IrodK/5BsX/Av/AEI1hX+E2pbnOXGn6g2pXLx2zlGlcg46gscU9dN1PH/Hs/5VNJqt+mo3ESzkIkjKox0AJqZdXv8Ab/x8H8qzX1i2iX4jcqd9SGLTtVCAC3YD3pTp2qnrC2KtwarfPCrGck/SnnU7wD/XH8qr/aey/EzcqfmNFjfAcwNS/Yb7I/cNUn9pXnTziaP7SvMgecfyp3xPZfiR+68xn2C+/wCeDUfYL7J/ctUv9oXmf9caBqF4SczH8qL4rtH8Q/deZY0u1uYbvdNGVXaRk1VksdQMrkRHBJIq7p93PNdbJJCy7ScVA9/dCRgJjgE4rmi8R7aWivZGj9n7NblcWGo/88jTP7P1T/nmat/bro/8tjSfb7r/AJ7H8q6L4n+7+Jnel5lU6fqm1h5Z5FRDTNXx/qz+lX/t91g/vjTf7Qu/+ezUXxP938RqVJdyoum6p/FGTTv7N1L/AJ5GrDahd4/1zU3+0bz/AJ7NRfE/3Q5qXmRxadqAB3QsDmpPsF9g/umpyX92RzOaf9uuu8zUXxPl+Iv3XmV7nSLm8tjBLEwBwQR1UjkH86hk0K+meSSQlpHiMO4IBgdc49avC+usf600fbbr/ns1F8T5fiO9PzKC6FqIZ2cbw8QiK44wKin8OalLZx2odgiKVOQDuyK1TfXWP9aaT7bdY/1zUf7T5fiPnp+Zk/8ACO6t56yliWDK/QdQCB/OrMmk6rLG8Ui7kcFWB9DV77bdf89mo+2XX/PZqX+0eX4hz0/Myl8PaokFvCjELbuHBOCSR61FN4Z1SVWj3na7MzYAwd1bX2y5z/rmpGvbkHHnNR/tPl+I/aQ8zI/4RzVSkyEkeeArHA4wMVG3hvUy+/a2cqe38PStoXt1n/XNVdtQvdxH2h/zo/2jy/EaqQv1KMHh/U4IREImYDvW5p8b21jHDOuyRc5U9uSaoNqN7sOLh+lX9Pd7iyjlmYvI2cse/JqZ+1t+8tbyNIOLehys5cardkJkec//AKEaeHl2/wCrqa5JOoXHtK38zSqTiuyK0MJS12J7VV8hctg1IyqFJ31DH90HtQ/3c+9Mye5YxxRzkYFKOlKPvCmICTQpOelONA6mkIu6V/x+/wDATVViTI/+8ataTze/8BNV34mf/eNcsP8AeJ+iNX/CXzGZPpUJlmyQIsirGOKMkV1GRVaa4CHEHNRefeY/496vg07PFIpNdjPWe6Zfmt+9Hm3I/wCWFX2OU9KZk0BzeQ2AZjzJ8pPapML/AHqY3XJpppiJQAeQaDjHWmqflHFDY/WgQ7qKQk+lOPFJ3pAIC392n46Z4o5zmhskCgYYGetNbBajGPekPBoEJ36dKz2e53k+X39K0M801j3FA07GeWutpxH29K3dI3HTIi4w3zZH/AjVFj8vXtWhY/8AHmn4/wAzWNf4DpoO8jmLq4UalcjDcTOOPqaVblMfdb8qnuFH2+c8f61u3uaVQPQVstjJtX2EjmBQYBoklXYeDUoA28CiTAT7vNURdCi7Tj5W/KlFyu8fK35VYGMD5RRjnoKQroj+0L/dNOjkDk8EVJgelJ36UCuixZqztMqAlzCwX1zWPAt/BGiqhLLxKGxycfX1rd0r/j9/4CarNzM/+8a5oP8Afz9Eat2pr5mcjalwXLY4yAFz7/lSH7diRSjctlSMc89/TjFWYriSS6miMeEj6Hu1QDUbjarm34LEEAHI4roI1HRNqBlTzFHl5G8cD649ulJdJqJut8C/KuQCMdD3xnrSJqFyQCYVCEckAnGaPtk485Sh3DJHBwcdhQPUlvoLiRYdmWKglwMDJqF/7TG4RruYPlScY2+hpxv7jC/6MdpbBPcc4/Gm3N7PBcPFFGsmxQcc55z/AIUBqRE387RTQoxxkNvwMdePzq/CkohxMw38/XFUZ7y8LKFi2lT8xwcHB6fjTPtt0pkBhJ6sN2fyFMLNmqowuDQ3QVmrqNyIyGt8nsFU89aUXtwAC0eXJAI2EAcnP8qBcrNPPek3hSODWc9/dOCqW7qQ4wQp+YZ6flViC7uJLiNJLfaj9XxSCzLIlGc7T+VDygAfK1S4xQ+MCi4iDzh02H8qa84Bxtb8qn79qRvvdKBFfzwOsbflURvAM/umq5nnpSdR0FA1YptegIf3TVsaW3m6fE+MZzwfqapHGOgq/af8eyY46/zrCv8ACdFBrm0OfuHUX1wM8+a38zSq6jvRcIv26ckdZW/nSoi46V0LZGL3FFxEB98Uj3ERX74p6W8LLkxila2h28RgGgPdJxKmB8woM0Y6sKBGmANopTDGf4BQRoJ58P8AfFHnxZ++KcLeL/nmKPJi7IPyoHoXNIdGv8K2TsPSoGOZHI/vGn2qSoZ2s0X7R5LeXn+92rMeWaABrdJZPMPziQZKn/Oa5ofx5vyRq1+7j8zQxxjFOCORnbWalzebwTGfmHOFPy8n/AfnR9t1DGWhO4fwjp0/xrd3M7GoI5CMbKXyZR/BWTFfajGAojkkyWJJBB68Ukd9qiRsPmYrkguDluePpS94djTkR1QZUjmolTDFgo3Hgnuahubm7EUTIhdm+8p6jiqbXGo+erony7T8uOCeP/r1Sv1FYvyuEYZOOKaZFAJLDpVe3kuZrgC4jAXbnO2myST4cLb9GI5X8vzphYuJPEEGWFIbmIAEsOtUfNuUjLvbLsUE/d6cH/AfnSubsqALZTu5VgvbB/8ArUByo0hdwYx5goS4idwquCaz52uGSSJLTAK4EgTkHB/ripEN2siBbZUycMdvTr/PipuPlRpbh60yaeJNod8ZqrDcXQ2NPB8hBLbV5X/GrrxRvgsgOfWjQViAXduePMFDXUG7/WCpfs8A/wCWS/lSPBFu/wBWv5UXCyIhdQlsBxTvMXHUU4QRZ4jX8qNq9xxTFoMLp/erQsyGtUK8jn+dUdi4Pyir1mMWqAcdf51hX+E3w/xmDcEfbZxkf6xv50qkY6im3EKm9nJzzK38zSrbx46n863Wxk7XJoSNg5FPYqF+8KhjtIig+ZvzpTYxbfvN+dMnQtZGOooyMjkVH9kjI5J/OlFqitwT+dAEwI9aDx9aaIUHc0uwDgE0rgXNL/4/D/umq0mfOf1JqzpYH2w/7pqtKcTMPc1zQ/3iXojSX8KPzKE2obLk26DBQjLdiD2pq6sGQOICQRng54zV7KkEEDB68UyNVgXZGgC10md1Ypf2q68tDwV3Yz04z1oGqk5BgIIz3znGf8K0d+ATgflTROewH5UD0KwvQbWWYxsvlnBU9/eo5L0papcbAS5xt3cfnVx5d/BAFRNCjldwztIKj0NAtCouqbhkwkdeM9cHH580DVQykhFwFJzv9Mf41aNrFNuL5zTU0y2jXaikD60Fe4Qrq+5APs/yY5y3sKeNVSUlFUIVzgk9R7VdREVQoHA9aPLjLq5UbkPyn0oFdFe01KSZo42iZixwWxj15x6cVfw2cYNL9pcegx7UC4cntU6hoHzehobI7GnfaJBjpTWkZz81GoCU1+tLnPNNcAnPemhCfQ03IzgsKcFHTNRmCPOcUwFLDH3h+dX7Tm2THv8AzrNMEe3oa0bIBLRFXgDP86wr/Cb4f4zEmBN5Px/y0b+Zpyg46VWuLSZ7+4YTYBlYgenJpy2U+P8AX1utjNpX3LkQ/djinMCFqtHZzCPH2g/lTxaTjGbgn8KZFl3LY6UfxCk6DrSrw2TzUgFB9qcXH92jzFGPkpagS2jMhmdCQ6xMVI5OaxLe/uyqiaItK7chwRjge3euh0yRWu8BMYU81VllBnf5e5rng37eWnRGr/hL5mV/ac+7AtMkDLLk5HXn6cUNqE+7aLfA3fewSMZxUr6kkF7Lut8hRjcvU8ZpH12AKcQHcOxIrpuyLeQ2C/kml2GAqpJG7n61G97LHdSRiJnUMOcHjtUg12F4yBbsSOG2kYznpTF1mJ+BAxPUAY6YBzTQW8hbm8kt7gRxwiUbdxAPNRnUZljZ2hTAC468kk47e1SyXqGFbuGIbnIXceoFRvqMMmzdDuVuRuxjqBn9aYW8hV1G4G4C2BIPuQefpTv7RnU4NvkliMYIwO1WLXVreSRIUiOTkAnpxSPrsKSmJrVywJUYI5I60gt5BJdzLZxzJDl3PKnPFQNqk/l4+zEMcg4B44OO1Txa7EFO+33OCQdv44/lU8usRQwxTiH5HPT14J/pSuwsJbXDT+YHj2bGwD/eHrUwIzVZdfgeQL9lxuHCkjrz3/CgeIreMjda72OeAQO+KWvYOUuZFAPNV08SW7uF+wnJIwMj8at22qw3UYlS2AB4weopa9gsu4zikPJqx9tT/n3WoHk8xywXbntTVxOwlN6HFLnPSm7DnO6mSKelXbX/AI91/H+dUSvHWr1oMWyDr1/nWNf4Tow/xmPKP9Ll/wB9v51KvSqVx9tN/P5YXb5jY/M04DUMfdStk9DFrXcvL92lOQOKgj+0hPnC5qQefxuximKxJ1HSg+1JzjNKu0fezipEJQ3QU/MOe9DNBgcmnzDLGlf8fh/3TVSX/XP9TV3TGiN4Qmc7TVWV7YTNknrXNB/7RP0Rq1+6RSe4tEkYPt3r975c/hUANnKv2kY2RZ5Axxj0+lXPs+nM7MVbLHJ5PJqu0FiLeS3jLIsg2nv2x/Kuq5mkRC5sj90KT/u/p/Oj7TZcAbTjBBC5qYQacq/dOTjJ56jvTI7WySRny20kEJ0Ax0plaDRd2gwCRjOAMdDTxNZnAwvIyBt60C008yEKh55PJpW0+zZTtBVscNnkUC0Gi7to5WXYEK9OBz/nBqSOGEIzABhId+TzkmlNnYbtxQlj/Fmp99vtAwQAMYoF6DVjjxxGo/CnFVIAKggdBjpThJb4HWl8y37k0riI/Ki/55r+VHlx5z5a5+lSeZa470CW2zxmi4aiCOMH/Vrn1xThgdAAPal8239DQJIWYhc8UAFA6U7dH701WUjIoAX8KBQx44pFDUgFPerlr/x7r+P86pYbHWrtrxbrn3/nWNf4TfD/ABmQ5/0yb/fb+dTKeKhf/j8m/wCujfzqcdK16GL3YuKWlAGOtKqhmxuApXEM7UH7pqfyI/8AnuKDBHsP78UcyCxWA5pr4wKn8mP/AJ7CkkiiwP3oq+ZAkTaP/wAf5/3DVC4H+kv9a0tKRFvCVkDHYeKpTxxm4c+aOtc1N/7RP0Rq/wCHH5ldBzUBHzmrgjjB/wBZUBjj3H94K6rmaIetPweMU8Rxtx5opwhiz/rqY7kcfEp57VLSpDEJCfOHTpUhjj/57CpuJkLjp6U0ipJQoYYcEU3C5+9TAAMjpSgVIETGN/NLsQ9XoAhx7UDG4cYqbZDj/W/rSFItwxKM0ANA9KfHje9LtT+/SqqByQ+c0CHHoc0kQ/dinbR/ep0ar5f3qQkNI9afjAHWgqoBO6kBOOlIYrVbtv8Aj3X8f51TOT2q5bf8e6/j/Osa3wnRQ+IyX/4+5v8Aro386lXpUT83k3/XRv51MvNa9DDqwpR1p4iZhkUqwOTjjp60roRB1HSkcfuzxU32eTHb86bLE6RknFXdCsVMADpSSgbVFPwabIPlFUMuaEANQP8A1zNZtx/x8yf7xrT0MY1Bv+uZqlNA7TSEEctXLD/eJ+iN2/3cfmVkxuGaYSAxFWVtZBk5Xj3qqT8xzXSQmrhkdKO1NLBRkjNJ5iccGgq2g+PmT8Kl4/OoYjvk+X0qxgg0Ey0YsWNpwec1J1OKIoGKkjAyaeIH9RTJIsDNKOePapPszk5ytBgcAsWHSkK5VwD9KVQPOHFG3tmkZxHIpYZoLJ6fDzI/SoPtKjnB+lS2zCRnZQR9aCWtCccE/SnQ8xik28UsQxEKCRzHipQeBURzg1IM4FIEKeQcVatf+Pdfx/nVU5wcVatuLdfx/nWFf4ToofGZEnF3N/vt/OpVPFRSAm7mwP42/nUyK+OlaX0MHuwYnPBNKCc/eP50MhB6UgU+lVpYRDvf++fzpCzYxuNBzzSEH0qwuGaZL0Xk07B9KbKpIXANAF3Qv+Qg3P8AyzNZV47C6kAcgA+tauhKw1Bsj/lmayLzAvJM/wB6uWH+8T9EdC+CPzIvMfHLsfxp45FREjFSqp29DXSJhjkd80/aox8opuxsjg1J5b+hpkNjVwGyOKdnPOeaFgkJ4Qmn+TLn7hoE2JuI4DGgM3HzH86Uwy/3DQIZOMoaA0I2dtx+c/nSM7cfMT+NDI24/LTWVgMkcZpFEuaEAM6gjjFMDL/epyOvnLk8YoEWsL6CljIDMBxUZdP71OSRCx+YUzMmz1pYTmMVGZF9afAQYgRSEPboalU4AqI9CKmCtgcdqTGITwat2nNsn4/zqoVKqcirdn/x6p+P86wr/Cb0PjMmRmF5Ng4+dv51Mkj4HNQS5+1zf9dG/nUi8Y4rVJWMXux7O27OaTe3c0h64xQKpJEkO4mgk4pp4JFL2qhhk0yZmVFwetOyfQ0yc4VM8UDRd0F3bUWDHI8s1l3WGuZCeu41p6BzqTc/8szWXcn/AEiTn+I1yw/3ifojo+wvmRBV9Kd5jD+KkBGO1Nzn0roJHiVgeGNP86T+9UNOHrTFZEv2iVVyHNJ9rnz/AKyo2PHFM5z0NIaSLAuZzn95R9on/wCehqEdeh/KlOfSgLIeZHPJJNNaQ4+Y/L3pOnY02VRLE0ZyA4xn0oCyBrhFXf5eUz1qRZI/tcaDBDAdT69Kz7SDUkj/ALOukja1AI+0BvmI7ceuarWWiahHNA0k4EqTbjlsjYP8aLhZdzWfUgk7Q/YZPlYru6A84z9Kb/avluQ2nSnpnaM4HvTLuw1GdJEWT7zEkmXhhnjA7cUqWeqhxuuPMiByYlk2tjPTP0xTItE1LZ1urZZjEYy3VWGCKsRIVjxismG31VZJWlnVlaJkRd/Knkg/59Khi0/Wgih7reMjBEmNp6Z9/p70XJ5fM3ypx0qT5gOtc6dO1kAf6SxAPI805Jwef5cVJHp2uxRDF6HIwCGb685/EUmHKu5uMWKkE1dtP+PZPx/nWXYRXMNgkV0/mTIMNIDnd71q2n/Hsn4/zrCt8JrQ+MyZbopdSrtBxI386et6xx8i1q/ZrdvmMEZJ5JKDmj7Nbj/lhH/3wKaatsS4u+5kveNv+6tJ9rOOQMVr/Zrc/wDLCP8A74FH2W3/AOeEf/fAquZdhcnmYXmdemDSiUopOM1ufZbf/nhF/wB8Cj7LbnjyIv8AvgU/aeQez8zC+2N/dFQzy+ftB4xXR/ZLb/n3i/74FH2O1/59ov8AvgUe08h+zMnw8oGpNg/8sjWVPEv2iQhj9411gghgO+GJI2PGUUA4pPsdqeTbQkn/AGBWEZfvpS8kbNPkSOREQOfmpvlD+9XYfYrT/n1h/wC/Yo+xWn/PrD/37Fbc/kTZ9zkRGoGdxNGV7E1132G0/wCfWH/v2KT7BZ/8+kH/AH7FHP5Byvucp5xhTIwcnvSC8YnoK637BZng2kBH/XMUf2fZf8+cH/fpf8KHUGoI5QXzei0pviR0FdT/AGfZf8+cH/fof4Uv2Cy/59IP+/Y/wpe0H7NHKC4OM8Uhm3AA4HNdZ9gs/wDn0g/79ij7BZ/8+kH/AH7FP2gchzW0cc0CNZJ1UseldL9ktv8An3i/74FH2S2B3C3iB9dgp+08iOUwDaxj+JvzpUtY1J+Zvzrf8iH/AJ5J/wB8ik+zw/8APFP++RS5/IjlfcxRbRH+I/nUiYRQingVreRD/wA8k/75FL5EP/PJP++RR7TyF7PzMvd71ILhgB0q/wCRD/zyT/vkUeTF/wA8k/75FDn5B7PzM83DEc4q9aHdbKT7/wA6d5MX/PJP++RSgBPlUBQOw4rKrK8TalG0j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124" name="AutoShape 4" descr="data:image/jpeg;base64,/9j/4AAQSkZJRgABAQAAAQABAAD/2wBDAAoHBwgHBgoICAgLCgoLDhgQDg0NDh0VFhEYIx8lJCIfIiEmKzcvJik0KSEiMEExNDk7Pj4+JS5ESUM8SDc9Pjv/2wBDAQoLCw4NDhwQEBw7KCIoOzs7Ozs7Ozs7Ozs7Ozs7Ozs7Ozs7Ozs7Ozs7Ozs7Ozs7Ozs7Ozs7Ozs7Ozs7Ozs7Ozv/wAARCAFaAOs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orm9eK4lUzyKA5AAY8c0i6iP+e8h/4EafcIrXEmUB+c9vehY4/wC4v5V3JKxwN6iG7fJxPJ/30aFu5GIAmk/76NOdV3cKKFVc/dFOy7C5hPNuP+e8n/fZoMtxt/18n/fZqPJHFISdp5osuw7vuO864H/LeX/vs0qvdHpPJ/32ah59TQzkAYJFHKguyfdd955P++zQxu88Tyf99mqxdj/GabI7h+HP50cqHr3LYN3n/j4k/wC+zQRe/wDPxJ/38NVEdwfvmojLKc/vG/OiyGubuaGL3B/0iTP/AF0NNC33/PzJ/wB/DVESy8/vG/OmiSTr5jfnSsirS7l26e7hhBNzKDntIaq/a7v/AJ+p/wDv4aa7swGXLD3phFJpFxulqSm7u8/8fc3/AH8NH2u7/wCfqf8A7+GogOelOPFKyKuSfbLr/n5m/wC/hpTd3RYD7TN/38NMwMCkIwR9afKg5i951yB/r5P++zSpNc+coM8mMdN5qAt7mhD+/Xnt3p2Rjdmhvm/56v8A99GhXmDcyv8A99Goc+9KpIJwaOVGd33LG6XP+sb/AL6NNEzjgyvn6mo8nHWnRfcFFkF33Fa4ZQSZX49zSC7OP9ZJ+ZpWwe1KAMdBRyrsF2N+1k9JH/M1oWhL2yMSSTnk/WqJAx0FXbT/AI9k/H+dY1klHQ3oO8jMm4uJP98/zoU0sxzcSf75/nQmK3WxzvdjX+9QPrTmAL4xmoxNbm7ktEk3XECgyr/dz0p3Ssgs7XGHPNBB2mjNDSRqjPLMsKjqzHihuyuxpN7DcEU1wSBtFQQ6rp95cG3sp2ndBlzsKqPxPWppJGUDFKMlJXRTi4uzEwcfdNIyOW+6aTzXJ4OKV55A55phZgqNnO01AR8x61KLmXHWoS5yeaCopi9F54poPoR+NBJIwelO2JjpzSL9RpPHWkJH96n7Fpk0tnZW0l1eSNHFHjAUZZiewqZOyuylq7Cg470bhTbaWC8gW4gJMb/dyMGpfLXOMUxaBuXjmgkEj60hCg4A6UcAg0wLGDTowRMpxmmbz6cUqO3mjB7UzItYJPSlUHcTim+Y2KFcljzQQSEUsR+QU3eadEcx596CRxPBpw5Aph6daevQUgA9KvWgxbJ+P86o9ASKu2hzbJ+P86wr/CdGH+MzJuLiT/fP86VelEx/0iTj+Nv50ob2rdbIwe7Gy3Mdlbz3s33LdC5Hqew/E4ri1ku9C8QQajeEn7eC83tu6j8K6HXLi2k1Gy0m4uoreIEXVyZG2ggfdT+tVfEzaXqOkuY9TtJJ4PnjVZBk+oFc/PFtyb9DrhFpKNt9zWIGSQcg8g0q/eGeRmsXw3dG/wBLCO582A7WHqOxrZji2nO4nkV030Odx5XZnN6MoXxRqQA2jJ6fWug8t5pFjjUszdAKwdI/5GnU/qf51f1+4ls9EupYGKvIBHuH8Kk81mm1TujecearZliSext3KTajbq4OCA2QD7kcVI8W5TKksTR4yGWQEGs/RrKG40e2VBujdcMuM5PesrSdNhXWNQtmiV0t3wrEZ2nNL37pXGows32Oihiknk8uJctjJ9hUMk9hGSralASpwduWAP1AxVHxBdSW9pbadBIUN6/75wcEoDgDPpV2KCK3iWBEARRgDHFK8pN2dkPljFJvqOBRkWSOVJYz0dGyDU/lBIjNPNFBEP45WCiucfOieIoxDxbXIBMf8PPH86ueKIoZdJM5iAlSRQG74NNyly3TDkXMl0NKWeztoI5rq9hgWYbog55cdiB6VJ9lS4tt85iFs3JeVgFxWZbadaXum263MPmuY1JkY/N06Z9KdrFnbvo9wWjBMMf7s/3aT50nqCUXKxdhMEigWjo8QOFZPu/hVS+1u2t7yDTLSZDvkH2q5P3QB/CPb1NR6BEG0aH5sdf51W1aNR4l0+MAYKDPHuaJ3dtRwUbs2ozFcyFbWdJwvV1PA/E0oSKScW8F1DNMBudUcHy1HcnoKPssbHZgbT1GOtc/Z2cLeK763C7YlBOwcA9ODQ3O6SYoqDTZu/2hphl+zrqdu8oONqtxn0z0NTTyW2nhJb+6itVYfKrn5j74HNY/iW0txojTrCiyQuoRgMEZq9o8URtYJ5Y1mllQb3l+Yn86Pf2uJqCXNYvW91bXcfm2dwk6dyh6fWp4Y3lkYKOgySTgAe9c1pirY+NLy3gXbEyk7B07H+tT+Kr2Qmz0mKQxpdybpyONwyAB9Kbm+VW3J9kufl6bmu+qaWgJ+3o6r1dFZlH44xVm1khmtllgmSaM/wAUbZFCQxQRrDHGBGi7QoHFcqGbw/4xSOAlbW8wWjHT5s/1FNc0Wru5CjGaaitjrZGjigeeaVIYU+9I5wBUI1XTlxvuxEG+6ZFKBvpkc1k+MVulhsrmGIywWkvmSxdm6YJ9utW4tU0jxVYm2SRUlIyIZRhlYdCPX8KluSersEYR5U7X7mr/AAnjtV2z/wCPVPx/nVMuQm0gZAxV205tkP1/nU1/gHh/jZmTf8fEv++f50oaOCCS6uGCQQqXkYnsO1JKw+0yj/bP86jntLS8RVuoRKi9FbpWru42RldKWpnaJCt7azatdxpLJfyFxkZ2KOFWtOO1ttwAtYjnjGwUyCytLNj9mhEQPGF6VMQChHqMU4qysOUryucUrHw14te2kbEMhAYeityPyzXZrE7SbFUk8EYrNbRrJyS9rG5Pdhk1I1hi2+zR4WPOSoJFJKSVjSUoyaZiaJiTxVqgQhuW6H3ravriys9PmuNQjMsCrjyQP9YT29qrrocUZBSGNGHRlJBqLWL9tMigsX2775tsk7jKxR98Z7+9RK8YWNPdnUuhmlmytLf/AEPxFFbpKd5hDDEeewyMir1vbWcMJWxmimUnc7JIHZj6mqw8J2UqhoktpFxw6SAg/jmoG0KytbmMWEyteq4OIJNwRe+49BURajLRoqSTXUreJrOeWKC9hQt9n+8B1AznNalizanaxXFsu8MOcfwnuDVlbS4LffAz15qkdJhDswjVC33gpIDfXFbNP7JCkmrNlG+hS/8AEcKRMJILFAJZF5BfrgetSeJVaPQDI42q0qhc96vx2pijEUQVEHQDimPp0cz75Y1kPq3NTyPlsX7Rc1xunqf7OtWx8rRLg+vFGroyeH7yVxtTZgE9yT2qSGwETYhVU9l6U+TTY5xunVZCOgbmm4yasQpRUrlPw6M6HC+PlJIBz71S1mVI/E2nu52oFAJPAHNbMNhFatmNFQnstFxZQXibbmJZAvTcOlNq6XkCmlJvuWlCS3Pk28qTyLgsIzuC/j0rntOIfxrqKqwbCtyD6YzWxHYhbXyYwqQn+EcCoxo8C4KQRKRzkDmptK6bBSik13K/ihSnhqV24VpUC5PXr0q1oqGXT7LaCd0fGDSyaWk7bpkSQjpu5xSxaYsQZY1RFYYIHSmoy1YOUXFRMm0IPj67RWVjtI4PcAUviuyuJPJ1K3Qv9mOHA6gdQa1Ro9suMQxA+oXmrtsjxlgW46UKLSsxSqLm5kLptwmrWUV3bEFXHzfMPkPcGsR7ZdZ8XxzQfPZ6egR5R91nGTgevJ/StQ6RYPIz/ZY1LfexwDVyBFit1ijVURegUYFHLJu7exnzxiny9SG91GOzv7K2lZVS83rub+8MYH6msbxV4esodOk1W3H2S5jYbQhx5jHsB6/St+a2t7gDz4UlxwNy5xTUsLFJVmFupdPuludv0zScZbJhCcYtMbp32h9Itmu8/aDEPMz1zWtZ/wDHqn4/zqozKQTjmrdp/wAeyY9/51Ff4S6Hxsypf+Pub/fb+dPXkUkix/apSZMHe386jvmeHTbi4tJk82FC4V0yGx2rRz5Y3MVFylYmPWisrTLnVtU0uG8jntVklz+5aMgHnHXNTaRqseqRSq0ZhuYH2Sx5yM+xpqV9xyptX6lvIFGfagrIATs4qOQ3AAMUe6rJSuS5qOa2t7yNobqFJkPQMM4qFpL1esH6UqvfdRB+lK6KUX0Ky+FdGVs/Zm6/dLnFX47eG0TyraFIkHZRiojLfr1g/SlY6gTzbkY9qNEO0nuywn3gKqNnc31pUa++8ID+VRst3uOYiCfai4KLHgHGaPrTfLve0R6ZPFAW7PAiJ/CndD5Ryf6zHtUmKgVbhWyyfnUuLkAHy8Z6UXQrXBx84+lNbOCDTX+0M4+QfhQy3IByhH4UroaiTJ9wfSn/AEqrLNfpbqllY/aJMZd3baq+gHqfrSRXF9OFzYPbgD5zIwYs3tjtUqd3awcnW5cOaME1CBesuREceuKQi8HJjqrk8rJx705M7mquDd/3KltxNkmVduelAmiYHtSx/d/GmnNTRiMLy2DQSIOtANO/df3qcBBj/WEGlcLER6VetObVPx/nVVhBjiSrdpj7Mm3kc/zrGv8AAb4f4zDuMfa5v+ujfzqO4H/EsvR/07t/Kp5oc3kx3AZdj+tQ3y+Tpd0AGkkkiKRxouSSauf8MmH8RGb4dvprbQbfyNOknmUHY5cLHnJwT3qbTtNuNN06/ma5KX06tM8kY6EAnAzTvDaSxaNDayxvFLFncrrjv61fvNsOn3THcxeJkVFGSSRgVMoLlb6mnO+fl6XM3RLW61S00y6udSnAT5jGG+Vh7+pqawun16ae6md0tllaKCCNygVR3OOpPrR4eZ7fR7aCWN45YhhlYY71W0iJ9Fv7i0uEf7JLIZYZUXdjP8JAp8qTvbS34icm+a25b0qee38Q3OiXMrTRKBLBI/LBD2J70ulyP4gutRFxNKjRTGKKONyoiUdCAPzzUtnavc+ILjVZEaNZFWGCM/e2jufQms2S+hi1a9lm0y+R2cxlrNvkdR64PJ9azabSvvYtWu7eRe8Lvd3ti0tzezvLvaIOccAHqOKoaRb3utaU/wBq1a6Ux3LFWR8FsHv61r6TqtjJGRDbzWyW4/1LRENj2HeqPhfzbazmt7q3likMzOAy9QeRVRiuf5EttRfTU0JUmbUzNqM6xab5YS2hVyGZv4jgck1T8OzyzyX1u8suyG6aOJn++q54Bz3pkV3c2/i26uLuymuYnVRamMDEYHbnpUeh3D2mq6ibu3kTzrlpt6jKgE9Pc1EU1e66FPb7hNCin1Nb6C8v7p4luSnEmGPPc03Q4p9Qt57G7vZzBb3DRLsbazc9SepqTww7QS3puIZYlecyqSvVc5/Ol8OB4Jr17mKSFXuGlXcv3lquVdugSk9deoeHbicQ3UDk3D2tw8cRfkn0z61DepNbaLdPfXbS6tGpkYwuT5ZzxnHAGO1O0X7VbrqhELwzzySPbs49eh+tVrVrlvC11p4sJhetGRJJIQA3Oc56k0pKT6dilZSeulzSn1KW30ixaNtt3qDrCH/uAjLMPf8Axpl9p858hrG5eKWN8yM7lhIvcGqF1HcX+i2KW8Ekd5ZsrRq/BYgYI/GrkesXNzB5cWmywTE7ZZpCNiEddvqataNt7tkWfKuX5l26W4lltpJZ0t9LiU+YpYqZZD06dfpVbSpd3iS+skaX7IAjosmcrkc4z2qveXcy+ILa6ltJp7GOHYiIMmN+7YPrSwXVxH4oub17KUJcRoE28hQP7x9fpUpSv23KaXLZ+RPptwdfe5vLpmMKymK3gViqoo9h3PrTbGaey8RXOjySvLAYxNbs5yyg9QTUGkh9HvLq3kik+xTyebFIqlth/ukCrMOZtcn1d4HRWjEMCN12jqT9aqKs4pES15r/ACNboaKr/bMnPlN+VPSbzBnYR9a2OaxITRTS2R0qQJxnOKAGGk4HOKkCc/eFL5Q/vigCI9K0rL/j0T8f5mqJiHZxV+0G22QZzjP86wr/AAm+H+M5y6J/tCfk/wCtb+dKpPYnj3pbuNhfTHHBlbH50fLGm+V0jXpl2wK3uktSN3YkjYmMZJNKxIGc1GlxaBQv2y3J9pBUzxuIwRgg9CO9CknsxNNbkx5FC/fApdp9KAp8wUzMky20hWKEqQGHbNY+mRa7pcC2KR2l1FHwsruVOPcCtgqT2pYo3ZmwKiST1ZcZNaEcMcvmm4uZFknZQvyLtVV64A+tTsSTzTvIlz92mTFbdS87rGnqxqbxig1bFUkcA1GTngikgurS5cJbXUU7HtG2cU8xyBjxVKSfUlprcYx+Q/SoDkjk81a8l3BXAGe56Cs+C7trtGe1mWZFYqWXpkVSkm7DSdrkrEn6UmTS9RTJpIre2kubiZYoYgCzMfXim2krsLXJI3ZAzqu5xnaCcc9uaoWdhLBqUt4ypbxOm37OjlwW6liTV+EGSMSIcqwyD6inlHwc1PKua4+ZpND0OEGO9OJI+lMVTtXPanEVRAuTilzmjtR1FIApG5FFKwzigBp47UyQ4anlTSOjbsgdaBkQGTTTjPWpfLY0zynHamGhGRla19N/48I/x/mazPKcjoK1LAFLONT1Gf5msMR8B0UPjObupJDqNwu84Er4H4mkl/eadeK/zL5D8H6UXKt/adzgH/Wv/M0rqwsbzI/5d36/Sqm/3Y4pc6KvheyjvNDtoZLdJUYnfuUEAZ5JNQeHJHK6lGLnbp1rKxSVzlVUE9P0puh2Md1oEImln8twcxrKQp59K07iHT7bRpvtSeXYQqA0cY5cnoo+tS+ZLmbKvFtx3uyc6rAohZlmSKdtscrqApPbvx+NPuNSs7G5ggubkrJMcKAhwB6k1l6/576DZSSiOCH7VGI7eMZC+mW6k1PryhtT0IHB/wBIb+Qpc8rWv1sT7OO9i7b6zY3EV1cNJJBb2bbZHmQqWJ6YHfNPGqRpcQxSRzQG5z5TSAYYjnHB4pNalsINOaTU4RPEZFWOAcebJnjnt61n64l39r0Nrp1DG8+WGNcKnTv1NDk1KxMaaavaxu75M4LGnxku5V/mBU8HntTGVtx+U9afCreaeP4T/KrnbldjKHxI5rwIBHokpHy/vmyQMn9K0F12zmE5ge4meF9nlJEd5PfjsPrVPwCCdIJH/Pwaf4bO3VtX7H+0H/maht30fQ3kk3JvuXbDU4dRszcxSssQ4cMOVPoQOc1DpUljeRuukxlYRJt+5sy3c4qHwl/x932Mf8frfzqnobvFoOsGE4k3TBMdc4pubWvkHs1qvM1Jr+3iileJZbiODPmSRqNvHXGTz+FRT3ulyaT9tu382ycZAEZbd+HbmjQFju9AtFt1Dr5QR1HOCBzmo9UWBPC+ox2uzykj2jZ04bt+NOTcY7ijFOSVi4lzDHp5vpZfItUUNyPXoAPWo5NSVJIY5I5oftOREzgYY9ccE4/Gq8ktlb+HIJ9Qi8+M+WkUGceZIRleewGKg19LnGjvcyKCbr5IkXCpwOh6n60nN89r9f69RxpprVdzTm1Sys7mC0uJZFlmBIbyztwPfv8AhSQavBcaj/Z5hnt5du9POTbvX1FVdWGfEGhA9lk/rS6vlvFujcYIhf8AmaIyel31aE4Rtt0uPm1ef/hI/wCzls5BDDCXwuN0pOMN14FaM06W5WIJJNcOu8QxgEhfU84FZpy3xAcYJP2JeKjt2E3jDVoJZ5Ypm2GIRvt3JtFRFyslHzKlCN7tbJGhp+oQ6nNLbxhoriFtssUowU9/pTZNUg+zm6hinltkJHnKBhsHBIGc4zToNMtLDVDc7pDfXKEMXcsWUdSR6ViSRal4cgea023+jNl2jP3o1Pp7c1pdt3uQoxu0kdFk4znrUUrOJMbuKdE8c8CTRn5JFDL9DTZlJfpxWxjsNDODjcaZvbByxp4Q7uhppRhn5SaBjfMdUJ3HpWxpRLadEWOSd3J+prIZGEbZXHFa+k/8g2L/AIF/6Eawr/Cb0fiOcubh11G5AA4mcD8zTZ5ZrmzktvM8pJRtcqBuI9M9qbeE/wBpXPH/AC2f/wBCNAHFaWTVmFrO6DTLX7DarBHIzwrnarY4z71Lf26XljJazZ8uTGcfoafBjyQM0sv+rz7iqsrGd3zXIX0COexjtri+upfLIMbs3KY9B0qafSFuZbV5LufNpzEePvdyfWr2RtGfSgfeGKXJHsT7SXcg1HTodWsha3TNgMGDrwQw71Xn0NLiOAS31089uweOcv8AMMdh6Vpd6QmjlXYlTktmSJPIqKmd20Yy3JNNneeWJo0naHcMF0A3YpKXjnNDhF6NCUmtilpWmLosbR2NxII2O7a+Dg+tMsdNTT5p5oJ5S87l3L4PzHvWgOlRnFHLHsVzy7lTT9MGliZrW4l3ynezPg4b1FR2Glw6crrDLIyOxZhIc5PetDPyGmdqFFLoHPJ7syV8PWsUrvBc3UEchy8MchVW/KrdxYR3NgbDc0Nu2AyR8bgPerVIAPWjlj2K55dylNpFvdacthM8jRoQUbPzIR0xTJtEhuIYkmurl5IWDRys+WGOw9K0h7UpGQTQ4pgpyXUqzaYlzdW13JPL5lqu2HDcKO/1zT7nTkutSh1CW4l8+AbYwDhQPTFWlHyc4paOWPYnnl3Kd3pcd3qKah580FwieWWhbbvX0NM1DRbTU5YpmMkE8I2rNC21sehNaHFJxnpRZBzyTvcgs7GKwVvLeSSWQYaaVizn8TUX9nLHYjTxcTG0PDRsQSw64z1xV09BikY9KXJHsLnl3GqAFVVAVVGAB2FRyyusmARipOKin/1vXtVgtRBM+7qKYbmbPVcUqdcnmoG+8c0i0lce9zKVKuRg+lbek/8AINi/4F/6Ea588jpiug0n/kGxf8C/9CNY1/hN6StI5e9O7UrkAYxM/wDM0CP5etF1/wAhS6x/z2f/ANCNOGOlaR2JejJIrdnjDB8UrWzAZL5welSW/MIqR+UqzJy1LO8YHy9qXeMj5aZnijPIoMyTePSjOT0popV6kUCHEUFT61PZ2/2qfyixUYzkVEww7L6HFSppyceqHZpXGBD61GYCSfnNTik/CqFexCIiqsdx6UVKfuGoh060DuIRSbe+ad9elFAyH7K0pLeaRSmyb/nuani6H61IfWkHMyJLcqgBcnFL5H+2aLq5SztWncFsYAUdyTgCozcyxb/PSNNse/IfOPYjr+NAtWS+TkfeNORdvfNVzfIksiy4SOONX8zrkGpZLmCNSzyhVBwTg0C1Jcg9BUc0ZlA5K49Kb9stxcC3Mo80nAXB+tJfXLWUAm2B0DAPk/dBOM0DE+zHH+saoprMtIT5h5qX7VifYdgQyBFYk/McZqEX0bK7zYjCSNH652nrQUrjVsvmGJDUZjwSu4nB61M95BG7qJBvjG5sg4H1NVpLu3SUq74fI4APegtNvcVl4+9XQaOMaXCM5+9/6Ea59HSWMSIcq/IrodK/5BsX/Av/AEI1hX+E2pbnOXGn6g2pXLx2zlGlcg46gscU9dN1PH/Hs/5VNJqt+mo3ESzkIkjKox0AJqZdXv8Ab/x8H8qzX1i2iX4jcqd9SGLTtVCAC3YD3pTp2qnrC2KtwarfPCrGck/SnnU7wD/XH8qr/aey/EzcqfmNFjfAcwNS/Yb7I/cNUn9pXnTziaP7SvMgecfyp3xPZfiR+68xn2C+/wCeDUfYL7J/ctUv9oXmf9caBqF4SczH8qL4rtH8Q/deZY0u1uYbvdNGVXaRk1VksdQMrkRHBJIq7p93PNdbJJCy7ScVA9/dCRgJjgE4rmi8R7aWivZGj9n7NblcWGo/88jTP7P1T/nmat/bro/8tjSfb7r/AJ7H8q6L4n+7+Jnel5lU6fqm1h5Z5FRDTNXx/qz+lX/t91g/vjTf7Qu/+ezUXxP938RqVJdyoum6p/FGTTv7N1L/AJ5GrDahd4/1zU3+0bz/AJ7NRfE/3Q5qXmRxadqAB3QsDmpPsF9g/umpyX92RzOaf9uuu8zUXxPl+Iv3XmV7nSLm8tjBLEwBwQR1UjkH86hk0K+meSSQlpHiMO4IBgdc49avC+usf600fbbr/ns1F8T5fiO9PzKC6FqIZ2cbw8QiK44wKin8OalLZx2odgiKVOQDuyK1TfXWP9aaT7bdY/1zUf7T5fiPnp+Zk/8ACO6t56yliWDK/QdQCB/OrMmk6rLG8Ui7kcFWB9DV77bdf89mo+2XX/PZqX+0eX4hz0/Myl8PaokFvCjELbuHBOCSR61FN4Z1SVWj3na7MzYAwd1bX2y5z/rmpGvbkHHnNR/tPl+I/aQ8zI/4RzVSkyEkeeArHA4wMVG3hvUy+/a2cqe38PStoXt1n/XNVdtQvdxH2h/zo/2jy/EaqQv1KMHh/U4IREImYDvW5p8b21jHDOuyRc5U9uSaoNqN7sOLh+lX9Pd7iyjlmYvI2cse/JqZ+1t+8tbyNIOLehys5cardkJkec//AKEaeHl2/wCrqa5JOoXHtK38zSqTiuyK0MJS12J7VV8hctg1IyqFJ31DH90HtQ/3c+9Mye5YxxRzkYFKOlKPvCmICTQpOelONA6mkIu6V/x+/wDATVViTI/+8ataTze/8BNV34mf/eNcsP8AeJ+iNX/CXzGZPpUJlmyQIsirGOKMkV1GRVaa4CHEHNRefeY/496vg07PFIpNdjPWe6Zfmt+9Hm3I/wCWFX2OU9KZk0BzeQ2AZjzJ8pPapML/AHqY3XJpppiJQAeQaDjHWmqflHFDY/WgQ7qKQk+lOPFJ3pAIC392n46Z4o5zmhskCgYYGetNbBajGPekPBoEJ36dKz2e53k+X39K0M801j3FA07GeWutpxH29K3dI3HTIi4w3zZH/AjVFj8vXtWhY/8AHmn4/wAzWNf4DpoO8jmLq4UalcjDcTOOPqaVblMfdb8qnuFH2+c8f61u3uaVQPQVstjJtX2EjmBQYBoklXYeDUoA28CiTAT7vNURdCi7Tj5W/KlFyu8fK35VYGMD5RRjnoKQroj+0L/dNOjkDk8EVJgelJ36UCuixZqztMqAlzCwX1zWPAt/BGiqhLLxKGxycfX1rd0r/j9/4CarNzM/+8a5oP8Afz9Eat2pr5mcjalwXLY4yAFz7/lSH7diRSjctlSMc89/TjFWYriSS6miMeEj6Hu1QDUbjarm34LEEAHI4roI1HRNqBlTzFHl5G8cD649ulJdJqJut8C/KuQCMdD3xnrSJqFyQCYVCEckAnGaPtk485Sh3DJHBwcdhQPUlvoLiRYdmWKglwMDJqF/7TG4RruYPlScY2+hpxv7jC/6MdpbBPcc4/Gm3N7PBcPFFGsmxQcc55z/AIUBqRE387RTQoxxkNvwMdePzq/CkohxMw38/XFUZ7y8LKFi2lT8xwcHB6fjTPtt0pkBhJ6sN2fyFMLNmqowuDQ3QVmrqNyIyGt8nsFU89aUXtwAC0eXJAI2EAcnP8qBcrNPPek3hSODWc9/dOCqW7qQ4wQp+YZ6flViC7uJLiNJLfaj9XxSCzLIlGc7T+VDygAfK1S4xQ+MCi4iDzh02H8qa84Bxtb8qn79qRvvdKBFfzwOsbflURvAM/umq5nnpSdR0FA1YptegIf3TVsaW3m6fE+MZzwfqapHGOgq/af8eyY46/zrCv8ACdFBrm0OfuHUX1wM8+a38zSq6jvRcIv26ckdZW/nSoi46V0LZGL3FFxEB98Uj3ERX74p6W8LLkxila2h28RgGgPdJxKmB8woM0Y6sKBGmANopTDGf4BQRoJ58P8AfFHnxZ++KcLeL/nmKPJi7IPyoHoXNIdGv8K2TsPSoGOZHI/vGn2qSoZ2s0X7R5LeXn+92rMeWaABrdJZPMPziQZKn/Oa5ofx5vyRq1+7j8zQxxjFOCORnbWalzebwTGfmHOFPy8n/AfnR9t1DGWhO4fwjp0/xrd3M7GoI5CMbKXyZR/BWTFfajGAojkkyWJJBB68Ukd9qiRsPmYrkguDluePpS94djTkR1QZUjmolTDFgo3Hgnuahubm7EUTIhdm+8p6jiqbXGo+erony7T8uOCeP/r1Sv1FYvyuEYZOOKaZFAJLDpVe3kuZrgC4jAXbnO2myST4cLb9GI5X8vzphYuJPEEGWFIbmIAEsOtUfNuUjLvbLsUE/d6cH/AfnSubsqALZTu5VgvbB/8ArUByo0hdwYx5goS4idwquCaz52uGSSJLTAK4EgTkHB/ripEN2siBbZUycMdvTr/PipuPlRpbh60yaeJNod8ZqrDcXQ2NPB8hBLbV5X/GrrxRvgsgOfWjQViAXduePMFDXUG7/WCpfs8A/wCWS/lSPBFu/wBWv5UXCyIhdQlsBxTvMXHUU4QRZ4jX8qNq9xxTFoMLp/erQsyGtUK8jn+dUdi4Pyir1mMWqAcdf51hX+E3w/xmDcEfbZxkf6xv50qkY6im3EKm9nJzzK38zSrbx46n863Wxk7XJoSNg5FPYqF+8KhjtIig+ZvzpTYxbfvN+dMnQtZGOooyMjkVH9kjI5J/OlFqitwT+dAEwI9aDx9aaIUHc0uwDgE0rgXNL/4/D/umq0mfOf1JqzpYH2w/7pqtKcTMPc1zQ/3iXojSX8KPzKE2obLk26DBQjLdiD2pq6sGQOICQRng54zV7KkEEDB68UyNVgXZGgC10md1Ypf2q68tDwV3Yz04z1oGqk5BgIIz3znGf8K0d+ATgflTROewH5UD0KwvQbWWYxsvlnBU9/eo5L0papcbAS5xt3cfnVx5d/BAFRNCjldwztIKj0NAtCouqbhkwkdeM9cHH580DVQykhFwFJzv9Mf41aNrFNuL5zTU0y2jXaikD60Fe4Qrq+5APs/yY5y3sKeNVSUlFUIVzgk9R7VdREVQoHA9aPLjLq5UbkPyn0oFdFe01KSZo42iZixwWxj15x6cVfw2cYNL9pcegx7UC4cntU6hoHzehobI7GnfaJBjpTWkZz81GoCU1+tLnPNNcAnPemhCfQ03IzgsKcFHTNRmCPOcUwFLDH3h+dX7Tm2THv8AzrNMEe3oa0bIBLRFXgDP86wr/Cb4f4zEmBN5Px/y0b+Zpyg46VWuLSZ7+4YTYBlYgenJpy2U+P8AX1utjNpX3LkQ/djinMCFqtHZzCPH2g/lTxaTjGbgn8KZFl3LY6UfxCk6DrSrw2TzUgFB9qcXH92jzFGPkpagS2jMhmdCQ6xMVI5OaxLe/uyqiaItK7chwRjge3euh0yRWu8BMYU81VllBnf5e5rng37eWnRGr/hL5mV/ac+7AtMkDLLk5HXn6cUNqE+7aLfA3fewSMZxUr6kkF7Lut8hRjcvU8ZpH12AKcQHcOxIrpuyLeQ2C/kml2GAqpJG7n61G97LHdSRiJnUMOcHjtUg12F4yBbsSOG2kYznpTF1mJ+BAxPUAY6YBzTQW8hbm8kt7gRxwiUbdxAPNRnUZljZ2hTAC468kk47e1SyXqGFbuGIbnIXceoFRvqMMmzdDuVuRuxjqBn9aYW8hV1G4G4C2BIPuQefpTv7RnU4NvkliMYIwO1WLXVreSRIUiOTkAnpxSPrsKSmJrVywJUYI5I60gt5BJdzLZxzJDl3PKnPFQNqk/l4+zEMcg4B44OO1Txa7EFO+33OCQdv44/lU8usRQwxTiH5HPT14J/pSuwsJbXDT+YHj2bGwD/eHrUwIzVZdfgeQL9lxuHCkjrz3/CgeIreMjda72OeAQO+KWvYOUuZFAPNV08SW7uF+wnJIwMj8at22qw3UYlS2AB4weopa9gsu4zikPJqx9tT/n3WoHk8xywXbntTVxOwlN6HFLnPSm7DnO6mSKelXbX/AI91/H+dUSvHWr1oMWyDr1/nWNf4Tow/xmPKP9Ll/wB9v51KvSqVx9tN/P5YXb5jY/M04DUMfdStk9DFrXcvL92lOQOKgj+0hPnC5qQefxuximKxJ1HSg+1JzjNKu0fezipEJQ3QU/MOe9DNBgcmnzDLGlf8fh/3TVSX/XP9TV3TGiN4Qmc7TVWV7YTNknrXNB/7RP0Rq1+6RSe4tEkYPt3r975c/hUANnKv2kY2RZ5Axxj0+lXPs+nM7MVbLHJ5PJqu0FiLeS3jLIsg2nv2x/Kuq5mkRC5sj90KT/u/p/Oj7TZcAbTjBBC5qYQacq/dOTjJ56jvTI7WySRny20kEJ0Ax0plaDRd2gwCRjOAMdDTxNZnAwvIyBt60C008yEKh55PJpW0+zZTtBVscNnkUC0Gi7to5WXYEK9OBz/nBqSOGEIzABhId+TzkmlNnYbtxQlj/Fmp99vtAwQAMYoF6DVjjxxGo/CnFVIAKggdBjpThJb4HWl8y37k0riI/Ki/55r+VHlx5z5a5+lSeZa470CW2zxmi4aiCOMH/Vrn1xThgdAAPal8239DQJIWYhc8UAFA6U7dH701WUjIoAX8KBQx44pFDUgFPerlr/x7r+P86pYbHWrtrxbrn3/nWNf4TfD/ABmQ5/0yb/fb+dTKeKhf/j8m/wCujfzqcdK16GL3YuKWlAGOtKqhmxuApXEM7UH7pqfyI/8AnuKDBHsP78UcyCxWA5pr4wKn8mP/AJ7CkkiiwP3oq+ZAkTaP/wAf5/3DVC4H+kv9a0tKRFvCVkDHYeKpTxxm4c+aOtc1N/7RP0Rq/wCHH5ldBzUBHzmrgjjB/wBZUBjj3H94K6rmaIetPweMU8Rxtx5opwhiz/rqY7kcfEp57VLSpDEJCfOHTpUhjj/57CpuJkLjp6U0ipJQoYYcEU3C5+9TAAMjpSgVIETGN/NLsQ9XoAhx7UDG4cYqbZDj/W/rSFItwxKM0ANA9KfHje9LtT+/SqqByQ+c0CHHoc0kQ/dinbR/ep0ar5f3qQkNI9afjAHWgqoBO6kBOOlIYrVbtv8Aj3X8f51TOT2q5bf8e6/j/Osa3wnRQ+IyX/4+5v8Aro386lXpUT83k3/XRv51MvNa9DDqwpR1p4iZhkUqwOTjjp60roRB1HSkcfuzxU32eTHb86bLE6RknFXdCsVMADpSSgbVFPwabIPlFUMuaEANQP8A1zNZtx/x8yf7xrT0MY1Bv+uZqlNA7TSEEctXLD/eJ+iN2/3cfmVkxuGaYSAxFWVtZBk5Xj3qqT8xzXSQmrhkdKO1NLBRkjNJ5iccGgq2g+PmT8Kl4/OoYjvk+X0qxgg0Ey0YsWNpwec1J1OKIoGKkjAyaeIH9RTJIsDNKOePapPszk5ytBgcAsWHSkK5VwD9KVQPOHFG3tmkZxHIpYZoLJ6fDzI/SoPtKjnB+lS2zCRnZQR9aCWtCccE/SnQ8xik28UsQxEKCRzHipQeBURzg1IM4FIEKeQcVatf+Pdfx/nVU5wcVatuLdfx/nWFf4ToofGZEnF3N/vt/OpVPFRSAm7mwP42/nUyK+OlaX0MHuwYnPBNKCc/eP50MhB6UgU+lVpYRDvf++fzpCzYxuNBzzSEH0qwuGaZL0Xk07B9KbKpIXANAF3Qv+Qg3P8AyzNZV47C6kAcgA+tauhKw1Bsj/lmayLzAvJM/wB6uWH+8T9EdC+CPzIvMfHLsfxp45FREjFSqp29DXSJhjkd80/aox8opuxsjg1J5b+hpkNjVwGyOKdnPOeaFgkJ4Qmn+TLn7hoE2JuI4DGgM3HzH86Uwy/3DQIZOMoaA0I2dtx+c/nSM7cfMT+NDI24/LTWVgMkcZpFEuaEAM6gjjFMDL/epyOvnLk8YoEWsL6CljIDMBxUZdP71OSRCx+YUzMmz1pYTmMVGZF9afAQYgRSEPboalU4AqI9CKmCtgcdqTGITwat2nNsn4/zqoVKqcirdn/x6p+P86wr/Cb0PjMmRmF5Ng4+dv51Mkj4HNQS5+1zf9dG/nUi8Y4rVJWMXux7O27OaTe3c0h64xQKpJEkO4mgk4pp4JFL2qhhk0yZmVFwetOyfQ0yc4VM8UDRd0F3bUWDHI8s1l3WGuZCeu41p6BzqTc/8szWXcn/AEiTn+I1yw/3ifojo+wvmRBV9Kd5jD+KkBGO1Nzn0roJHiVgeGNP86T+9UNOHrTFZEv2iVVyHNJ9rnz/AKyo2PHFM5z0NIaSLAuZzn95R9on/wCehqEdeh/KlOfSgLIeZHPJJNNaQ4+Y/L3pOnY02VRLE0ZyA4xn0oCyBrhFXf5eUz1qRZI/tcaDBDAdT69Kz7SDUkj/ALOukja1AI+0BvmI7ceuarWWiahHNA0k4EqTbjlsjYP8aLhZdzWfUgk7Q/YZPlYru6A84z9Kb/avluQ2nSnpnaM4HvTLuw1GdJEWT7zEkmXhhnjA7cUqWeqhxuuPMiByYlk2tjPTP0xTItE1LZ1urZZjEYy3VWGCKsRIVjxismG31VZJWlnVlaJkRd/Knkg/59Khi0/Wgih7reMjBEmNp6Z9/p70XJ5fM3ypx0qT5gOtc6dO1kAf6SxAPI805Jwef5cVJHp2uxRDF6HIwCGb685/EUmHKu5uMWKkE1dtP+PZPx/nWXYRXMNgkV0/mTIMNIDnd71q2n/Hsn4/zrCt8JrQ+MyZbopdSrtBxI386et6xx8i1q/ZrdvmMEZJ5JKDmj7Nbj/lhH/3wKaatsS4u+5kveNv+6tJ9rOOQMVr/Zrc/wDLCP8A74FH2W3/AOeEf/fAquZdhcnmYXmdemDSiUopOM1ufZbf/nhF/wB8Cj7LbnjyIv8AvgU/aeQez8zC+2N/dFQzy+ftB4xXR/ZLb/n3i/74FH2O1/59ov8AvgUe08h+zMnw8oGpNg/8sjWVPEv2iQhj9411gghgO+GJI2PGUUA4pPsdqeTbQkn/AGBWEZfvpS8kbNPkSOREQOfmpvlD+9XYfYrT/n1h/wC/Yo+xWn/PrD/37Fbc/kTZ9zkRGoGdxNGV7E1132G0/wCfWH/v2KT7BZ/8+kH/AH7FHP5Byvucp5xhTIwcnvSC8YnoK637BZng2kBH/XMUf2fZf8+cH/fpf8KHUGoI5QXzei0pviR0FdT/AGfZf8+cH/fof4Uv2Cy/59IP+/Y/wpe0H7NHKC4OM8Uhm3AA4HNdZ9gs/wDn0g/79ij7BZ/8+kH/AH7FP2gchzW0cc0CNZJ1UseldL9ktv8An3i/74FH2S2B3C3iB9dgp+08iOUwDaxj+JvzpUtY1J+Zvzrf8iH/AJ5J/wB8ik+zw/8APFP++RS5/IjlfcxRbRH+I/nUiYRQingVreRD/wA8k/75FL5EP/PJP++RR7TyF7PzMvd71ILhgB0q/wCRD/zyT/vkUeTF/wA8k/75FDn5B7PzM83DEc4q9aHdbKT7/wA6d5MX/PJP++RSgBPlUBQOw4rKrK8TalG0j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126" name="AutoShape 6" descr="Resultado de imagem para “Algoritmos – lógica para desenvolvimento de programação de computadores.”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128" name="AutoShape 8" descr="Resultado de imagem para “Algoritmos – lógica para desenvolvimento de programação de computadores.”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3861048"/>
            <a:ext cx="2741290" cy="2741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4048" y="3789040"/>
            <a:ext cx="2920098" cy="2852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Computação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/>
          <a:lstStyle/>
          <a:p>
            <a:r>
              <a:rPr lang="pt-BR" dirty="0" smtClean="0"/>
              <a:t>Tecnologia</a:t>
            </a:r>
          </a:p>
          <a:p>
            <a:pPr lvl="1"/>
            <a:r>
              <a:rPr lang="pt-BR" dirty="0" smtClean="0"/>
              <a:t>“Qualquer  tipo de ferramenta que venha a facilitar nossas vidas</a:t>
            </a:r>
            <a:r>
              <a:rPr lang="pt-BR" dirty="0" smtClean="0"/>
              <a:t>” (Vilarim, 2004)</a:t>
            </a:r>
            <a:endParaRPr lang="pt-BR" dirty="0" smtClean="0"/>
          </a:p>
          <a:p>
            <a:r>
              <a:rPr lang="pt-BR" dirty="0" smtClean="0"/>
              <a:t>Computar (calcular)</a:t>
            </a:r>
          </a:p>
          <a:p>
            <a:pPr lvl="1"/>
            <a:r>
              <a:rPr lang="pt-BR" dirty="0" smtClean="0"/>
              <a:t>Ábaco (milhares de anos)</a:t>
            </a:r>
          </a:p>
          <a:p>
            <a:pPr lvl="1"/>
            <a:r>
              <a:rPr lang="pt-BR" dirty="0" smtClean="0"/>
              <a:t>Primeiras calculadoras - mecânicas (sec 17)</a:t>
            </a:r>
          </a:p>
          <a:p>
            <a:pPr lvl="1"/>
            <a:r>
              <a:rPr lang="pt-BR" dirty="0" smtClean="0"/>
              <a:t>Revolução industrial</a:t>
            </a:r>
          </a:p>
          <a:p>
            <a:pPr lvl="1"/>
            <a:r>
              <a:rPr lang="pt-BR" dirty="0" smtClean="0"/>
              <a:t>Projeto de máquina analítica (Babbage)</a:t>
            </a:r>
          </a:p>
          <a:p>
            <a:pPr lvl="2"/>
            <a:r>
              <a:rPr lang="pt-BR" dirty="0" smtClean="0"/>
              <a:t>Fazer cálculos e criar funções novas (programável)</a:t>
            </a:r>
          </a:p>
          <a:p>
            <a:pPr lvl="2"/>
            <a:r>
              <a:rPr lang="pt-BR" dirty="0" smtClean="0"/>
              <a:t>Primeiro programador: Ada Lovelace</a:t>
            </a:r>
          </a:p>
          <a:p>
            <a:pPr lvl="2"/>
            <a:r>
              <a:rPr lang="pt-BR" dirty="0" smtClean="0"/>
              <a:t>Noção de entradas e memória</a:t>
            </a:r>
          </a:p>
          <a:p>
            <a:pPr lvl="2"/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Computação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Computar </a:t>
            </a:r>
            <a:r>
              <a:rPr lang="pt-BR" dirty="0" smtClean="0"/>
              <a:t>(cont.)</a:t>
            </a:r>
            <a:endParaRPr lang="pt-BR" dirty="0" smtClean="0"/>
          </a:p>
          <a:p>
            <a:pPr lvl="1"/>
            <a:r>
              <a:rPr lang="pt-BR" dirty="0" smtClean="0"/>
              <a:t>Máquina de Turing (1936)</a:t>
            </a:r>
          </a:p>
          <a:p>
            <a:pPr lvl="1"/>
            <a:r>
              <a:rPr lang="pt-BR" dirty="0" smtClean="0"/>
              <a:t>ENIAC </a:t>
            </a:r>
            <a:r>
              <a:rPr lang="pt-BR" dirty="0" smtClean="0"/>
              <a:t>(segunda guerra)</a:t>
            </a:r>
          </a:p>
          <a:p>
            <a:pPr lvl="2"/>
            <a:r>
              <a:rPr lang="pt-BR" dirty="0" smtClean="0"/>
              <a:t>Relés e Válvulas</a:t>
            </a:r>
          </a:p>
          <a:p>
            <a:pPr lvl="2"/>
            <a:r>
              <a:rPr lang="pt-BR" dirty="0" smtClean="0"/>
              <a:t>1º computador eletrônico</a:t>
            </a:r>
          </a:p>
          <a:p>
            <a:pPr lvl="2"/>
            <a:r>
              <a:rPr lang="pt-BR" dirty="0" smtClean="0"/>
              <a:t>Von Newmann</a:t>
            </a:r>
          </a:p>
          <a:p>
            <a:pPr lvl="1"/>
            <a:r>
              <a:rPr lang="pt-BR" dirty="0" smtClean="0"/>
              <a:t>Transistores e Cis (anos 50)</a:t>
            </a:r>
          </a:p>
          <a:p>
            <a:pPr lvl="1"/>
            <a:r>
              <a:rPr lang="pt-BR" dirty="0" smtClean="0"/>
              <a:t>PCs (anos 70)</a:t>
            </a:r>
          </a:p>
          <a:p>
            <a:pPr lvl="2"/>
            <a:r>
              <a:rPr lang="pt-BR" dirty="0" smtClean="0"/>
              <a:t>redes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267744" y="4581128"/>
            <a:ext cx="4320480" cy="22768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Computador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Hardware</a:t>
            </a:r>
          </a:p>
          <a:p>
            <a:pPr lvl="1"/>
            <a:r>
              <a:rPr lang="pt-BR" dirty="0" smtClean="0"/>
              <a:t>equipamentos</a:t>
            </a:r>
          </a:p>
          <a:p>
            <a:r>
              <a:rPr lang="pt-BR" dirty="0" smtClean="0"/>
              <a:t>Software</a:t>
            </a:r>
          </a:p>
          <a:p>
            <a:pPr lvl="1"/>
            <a:r>
              <a:rPr lang="pt-BR" dirty="0" smtClean="0"/>
              <a:t>OS, programas</a:t>
            </a:r>
          </a:p>
          <a:p>
            <a:r>
              <a:rPr lang="pt-BR" dirty="0" smtClean="0"/>
              <a:t>Componentes lógicos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3131840" y="573325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CPU</a:t>
            </a:r>
            <a:endParaRPr lang="pt-BR" dirty="0"/>
          </a:p>
        </p:txBody>
      </p:sp>
      <p:sp>
        <p:nvSpPr>
          <p:cNvPr id="5" name="Rectangle 4"/>
          <p:cNvSpPr/>
          <p:nvPr/>
        </p:nvSpPr>
        <p:spPr>
          <a:xfrm>
            <a:off x="2987824" y="4941168"/>
            <a:ext cx="1296144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memória</a:t>
            </a:r>
            <a:endParaRPr lang="pt-BR" dirty="0"/>
          </a:p>
        </p:txBody>
      </p:sp>
      <p:sp>
        <p:nvSpPr>
          <p:cNvPr id="6" name="Rectangle 5"/>
          <p:cNvSpPr/>
          <p:nvPr/>
        </p:nvSpPr>
        <p:spPr>
          <a:xfrm>
            <a:off x="4716016" y="5373216"/>
            <a:ext cx="1296144" cy="64807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entradas</a:t>
            </a:r>
            <a:endParaRPr lang="pt-BR" dirty="0"/>
          </a:p>
        </p:txBody>
      </p:sp>
      <p:sp>
        <p:nvSpPr>
          <p:cNvPr id="7" name="Rectangle 6"/>
          <p:cNvSpPr/>
          <p:nvPr/>
        </p:nvSpPr>
        <p:spPr>
          <a:xfrm>
            <a:off x="4716016" y="6209928"/>
            <a:ext cx="1296144" cy="64807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saídas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Programas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Conjunto de instruções escritas em código</a:t>
            </a:r>
          </a:p>
          <a:p>
            <a:pPr lvl="1"/>
            <a:r>
              <a:rPr lang="pt-BR" sz="2000" dirty="0" smtClean="0"/>
              <a:t>Integração de hardware e software</a:t>
            </a:r>
            <a:endParaRPr lang="pt-BR" sz="2000" dirty="0" smtClean="0"/>
          </a:p>
          <a:p>
            <a:pPr lvl="1"/>
            <a:r>
              <a:rPr lang="pt-BR" sz="2000" dirty="0" smtClean="0"/>
              <a:t>Linguagens de programação</a:t>
            </a:r>
          </a:p>
          <a:p>
            <a:pPr lvl="1"/>
            <a:r>
              <a:rPr lang="pt-BR" sz="2000" dirty="0" smtClean="0"/>
              <a:t>Executam algoritmos</a:t>
            </a:r>
          </a:p>
          <a:p>
            <a:pPr lvl="2"/>
            <a:r>
              <a:rPr lang="pt-BR" sz="2000" dirty="0" smtClean="0"/>
              <a:t>Leitura de dados de entrada</a:t>
            </a:r>
          </a:p>
          <a:p>
            <a:pPr lvl="2"/>
            <a:r>
              <a:rPr lang="pt-BR" sz="2000" dirty="0" smtClean="0"/>
              <a:t>Processamento</a:t>
            </a:r>
          </a:p>
          <a:p>
            <a:pPr lvl="2"/>
            <a:r>
              <a:rPr lang="pt-BR" sz="2000" dirty="0" smtClean="0"/>
              <a:t>Escrita de resultados na saída</a:t>
            </a:r>
          </a:p>
          <a:p>
            <a:endParaRPr lang="pt-BR" sz="2400" dirty="0"/>
          </a:p>
        </p:txBody>
      </p:sp>
      <p:sp>
        <p:nvSpPr>
          <p:cNvPr id="4" name="Rectangle 3"/>
          <p:cNvSpPr/>
          <p:nvPr/>
        </p:nvSpPr>
        <p:spPr>
          <a:xfrm>
            <a:off x="2267744" y="4248472"/>
            <a:ext cx="4320480" cy="22768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 4"/>
          <p:cNvSpPr/>
          <p:nvPr/>
        </p:nvSpPr>
        <p:spPr>
          <a:xfrm>
            <a:off x="3995936" y="5517232"/>
            <a:ext cx="914400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CPU</a:t>
            </a:r>
            <a:endParaRPr lang="pt-BR" dirty="0"/>
          </a:p>
        </p:txBody>
      </p:sp>
      <p:sp>
        <p:nvSpPr>
          <p:cNvPr id="6" name="Rectangle 5"/>
          <p:cNvSpPr/>
          <p:nvPr/>
        </p:nvSpPr>
        <p:spPr>
          <a:xfrm>
            <a:off x="3707904" y="4293096"/>
            <a:ext cx="1296144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memória</a:t>
            </a:r>
            <a:endParaRPr lang="pt-BR" dirty="0"/>
          </a:p>
        </p:txBody>
      </p:sp>
      <p:sp>
        <p:nvSpPr>
          <p:cNvPr id="7" name="Rectangle 6"/>
          <p:cNvSpPr/>
          <p:nvPr/>
        </p:nvSpPr>
        <p:spPr>
          <a:xfrm>
            <a:off x="1547664" y="5013176"/>
            <a:ext cx="1296144" cy="64807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entradas</a:t>
            </a: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5940152" y="5013176"/>
            <a:ext cx="1296144" cy="64807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saídas</a:t>
            </a:r>
            <a:endParaRPr lang="pt-BR" dirty="0"/>
          </a:p>
        </p:txBody>
      </p:sp>
      <p:sp>
        <p:nvSpPr>
          <p:cNvPr id="9" name="Right Arrow 8"/>
          <p:cNvSpPr/>
          <p:nvPr/>
        </p:nvSpPr>
        <p:spPr>
          <a:xfrm>
            <a:off x="179512" y="5157192"/>
            <a:ext cx="1152128" cy="360040"/>
          </a:xfrm>
          <a:prstGeom prst="rightArrow">
            <a:avLst/>
          </a:prstGeom>
          <a:solidFill>
            <a:schemeClr val="accent6">
              <a:lumMod val="75000"/>
              <a:lumOff val="2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ight Arrow 9"/>
          <p:cNvSpPr/>
          <p:nvPr/>
        </p:nvSpPr>
        <p:spPr>
          <a:xfrm>
            <a:off x="7452320" y="5157192"/>
            <a:ext cx="1152128" cy="360040"/>
          </a:xfrm>
          <a:prstGeom prst="rightArrow">
            <a:avLst/>
          </a:prstGeom>
          <a:solidFill>
            <a:schemeClr val="accent6">
              <a:lumMod val="75000"/>
              <a:lumOff val="2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Up-Down Arrow 10"/>
          <p:cNvSpPr/>
          <p:nvPr/>
        </p:nvSpPr>
        <p:spPr>
          <a:xfrm>
            <a:off x="4211960" y="4941168"/>
            <a:ext cx="360040" cy="576064"/>
          </a:xfrm>
          <a:prstGeom prst="upDownArrow">
            <a:avLst/>
          </a:prstGeom>
          <a:solidFill>
            <a:schemeClr val="accent6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“uma sequência ordenada e finita de etapas, cuja execução passo a passo </a:t>
            </a:r>
            <a:r>
              <a:rPr lang="pt-BR" b="1" u="sng" dirty="0" smtClean="0"/>
              <a:t>resolve</a:t>
            </a:r>
            <a:r>
              <a:rPr lang="pt-BR" dirty="0" smtClean="0"/>
              <a:t> um determinado problema” (Vilarim, 2004)</a:t>
            </a:r>
          </a:p>
          <a:p>
            <a:r>
              <a:rPr lang="pt-BR" dirty="0" smtClean="0"/>
              <a:t>Receitas</a:t>
            </a:r>
          </a:p>
          <a:p>
            <a:r>
              <a:rPr lang="pt-BR" dirty="0" smtClean="0"/>
              <a:t>Em linguagem natural ou gráfica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-243408"/>
            <a:ext cx="8229600" cy="1143000"/>
          </a:xfrm>
        </p:spPr>
        <p:txBody>
          <a:bodyPr/>
          <a:lstStyle/>
          <a:p>
            <a:r>
              <a:rPr lang="pt-BR" dirty="0" smtClean="0"/>
              <a:t>Lógica (definição</a:t>
            </a:r>
            <a:r>
              <a:rPr lang="pt-BR" i="1" dirty="0" smtClean="0"/>
              <a:t> Michaelis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54868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pt-BR" sz="2000" dirty="0" smtClean="0"/>
              <a:t>1 </a:t>
            </a:r>
            <a:r>
              <a:rPr lang="pt-BR" sz="2000" i="1" dirty="0" smtClean="0"/>
              <a:t>Filos</a:t>
            </a:r>
            <a:r>
              <a:rPr lang="pt-BR" sz="2000" dirty="0" smtClean="0"/>
              <a:t> Parte da filosofia que se ocupa das formas do pensamento e das operações intelectuais.</a:t>
            </a:r>
          </a:p>
          <a:p>
            <a:pPr>
              <a:buNone/>
            </a:pPr>
            <a:r>
              <a:rPr lang="pt-BR" sz="2000" dirty="0" smtClean="0"/>
              <a:t>2 Compêndio ou tratado de lógica.</a:t>
            </a:r>
          </a:p>
          <a:p>
            <a:pPr>
              <a:buNone/>
            </a:pPr>
            <a:r>
              <a:rPr lang="pt-BR" sz="2000" dirty="0" smtClean="0"/>
              <a:t>3 Exemplar de um desses compêndios ou tratados.</a:t>
            </a:r>
          </a:p>
          <a:p>
            <a:pPr>
              <a:buNone/>
            </a:pPr>
            <a:r>
              <a:rPr lang="pt-BR" sz="2000" dirty="0" smtClean="0"/>
              <a:t>4 Sequência coerente de ideias: “As suspeitas se baseiam na lógica, ou na lógica peculiar das histórias de mistério. Se só um estiver vivo no fim, eis o criminoso. Se dois estiverem vivos mas um é inventado, o outro é o criminoso” (LFV).</a:t>
            </a:r>
          </a:p>
          <a:p>
            <a:pPr>
              <a:buNone/>
            </a:pPr>
            <a:r>
              <a:rPr lang="pt-BR" sz="2000" dirty="0" smtClean="0"/>
              <a:t>5 Maneira rígida de raciocinar: Suas opiniões são sempre baseadas em uma lógica fria.</a:t>
            </a:r>
          </a:p>
          <a:p>
            <a:pPr>
              <a:buNone/>
            </a:pPr>
            <a:r>
              <a:rPr lang="pt-BR" sz="2000" dirty="0" smtClean="0"/>
              <a:t>6 Maneira de raciocinar de um indivíduo ou de um grupo de pessoas: “Acabei de acordar, menti. Que horas são? Meio-dia. Leu os jornais? Não, é claro que ainda não leu. A polícia diz que tem um suspeito. Eles sempre têm um suspeito, que costuma ser inocente. Sendo inocente posso ser o suspeito, conforme a sua lógica” (RF).</a:t>
            </a:r>
          </a:p>
          <a:p>
            <a:pPr>
              <a:buNone/>
            </a:pPr>
            <a:r>
              <a:rPr lang="pt-BR" sz="2000" dirty="0" smtClean="0"/>
              <a:t>7 Modo pelo qual se encadeiam naturalmente as coisas ou os acontecimentos.</a:t>
            </a:r>
          </a:p>
          <a:p>
            <a:pPr>
              <a:buNone/>
            </a:pPr>
            <a:r>
              <a:rPr lang="pt-BR" sz="2000" dirty="0" smtClean="0"/>
              <a:t>8 </a:t>
            </a:r>
            <a:r>
              <a:rPr lang="pt-BR" sz="2000" i="1" dirty="0" smtClean="0"/>
              <a:t>Inform</a:t>
            </a:r>
            <a:r>
              <a:rPr lang="pt-BR" sz="2000" dirty="0" smtClean="0"/>
              <a:t> Maneira pela qual instruções, assertivas e pressupostos são organizados num algoritmo para viabilizar a implantação de um programa.</a:t>
            </a:r>
          </a:p>
          <a:p>
            <a:endParaRPr lang="pt-BR" sz="4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Linguagens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Níveis</a:t>
            </a:r>
          </a:p>
          <a:p>
            <a:pPr lvl="1"/>
            <a:r>
              <a:rPr lang="pt-BR" dirty="0" smtClean="0">
                <a:solidFill>
                  <a:schemeClr val="tx1"/>
                </a:solidFill>
              </a:rPr>
              <a:t>Baixo nível (Assembly, linguagem de máquina)</a:t>
            </a:r>
          </a:p>
          <a:p>
            <a:pPr lvl="1"/>
            <a:r>
              <a:rPr lang="pt-BR" dirty="0" smtClean="0">
                <a:solidFill>
                  <a:schemeClr val="tx1"/>
                </a:solidFill>
              </a:rPr>
              <a:t>Alto nível   (Java, PASCAL, Python ...)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Paradigmas</a:t>
            </a:r>
            <a:endParaRPr lang="pt-BR" dirty="0" smtClean="0">
              <a:solidFill>
                <a:schemeClr val="tx1"/>
              </a:solidFill>
            </a:endParaRPr>
          </a:p>
          <a:p>
            <a:pPr lvl="1"/>
            <a:r>
              <a:rPr lang="pt-BR" dirty="0" smtClean="0">
                <a:solidFill>
                  <a:schemeClr val="tx1"/>
                </a:solidFill>
              </a:rPr>
              <a:t>Imperativo</a:t>
            </a:r>
          </a:p>
          <a:p>
            <a:pPr lvl="2"/>
            <a:r>
              <a:rPr lang="pt-BR" dirty="0" smtClean="0">
                <a:solidFill>
                  <a:schemeClr val="tx1"/>
                </a:solidFill>
              </a:rPr>
              <a:t>Assembly, C, Fortran, PASCAL, ..</a:t>
            </a:r>
          </a:p>
          <a:p>
            <a:pPr lvl="1"/>
            <a:r>
              <a:rPr lang="pt-BR" dirty="0" smtClean="0">
                <a:solidFill>
                  <a:schemeClr val="tx1"/>
                </a:solidFill>
              </a:rPr>
              <a:t>Imperativo Orientado a Objetos</a:t>
            </a:r>
          </a:p>
          <a:p>
            <a:pPr lvl="2"/>
            <a:r>
              <a:rPr lang="pt-BR" dirty="0" smtClean="0">
                <a:solidFill>
                  <a:schemeClr val="tx1"/>
                </a:solidFill>
              </a:rPr>
              <a:t>C++, C#, Java, Python, Perl, Ruby...</a:t>
            </a:r>
          </a:p>
          <a:p>
            <a:pPr lvl="1"/>
            <a:r>
              <a:rPr lang="pt-BR" dirty="0" smtClean="0">
                <a:solidFill>
                  <a:schemeClr val="tx1"/>
                </a:solidFill>
              </a:rPr>
              <a:t>Declarativo</a:t>
            </a:r>
            <a:endParaRPr lang="pt-BR" dirty="0" smtClean="0">
              <a:solidFill>
                <a:schemeClr val="tx1"/>
              </a:solidFill>
            </a:endParaRPr>
          </a:p>
          <a:p>
            <a:pPr lvl="2"/>
            <a:r>
              <a:rPr lang="pt-BR" dirty="0" smtClean="0">
                <a:solidFill>
                  <a:schemeClr val="tx1"/>
                </a:solidFill>
              </a:rPr>
              <a:t>Haskell, Erlang, Common </a:t>
            </a:r>
            <a:r>
              <a:rPr lang="pt-BR" dirty="0" smtClean="0">
                <a:solidFill>
                  <a:schemeClr val="tx1"/>
                </a:solidFill>
              </a:rPr>
              <a:t>LISP, Prolog, Scala ...</a:t>
            </a:r>
            <a:endParaRPr lang="pt-BR" dirty="0" smtClean="0">
              <a:solidFill>
                <a:schemeClr val="tx1"/>
              </a:solidFill>
            </a:endParaRPr>
          </a:p>
          <a:p>
            <a:pPr lvl="1"/>
            <a:endParaRPr lang="pt-BR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Linguagens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  <a:ln>
            <a:noFill/>
          </a:ln>
        </p:spPr>
        <p:txBody>
          <a:bodyPr/>
          <a:lstStyle/>
          <a:p>
            <a:r>
              <a:rPr lang="pt-BR" sz="2400" dirty="0" smtClean="0">
                <a:solidFill>
                  <a:schemeClr val="tx1"/>
                </a:solidFill>
              </a:rPr>
              <a:t>Execução</a:t>
            </a:r>
          </a:p>
          <a:p>
            <a:pPr lvl="1"/>
            <a:r>
              <a:rPr lang="pt-BR" sz="2000" dirty="0" smtClean="0">
                <a:solidFill>
                  <a:schemeClr val="tx1"/>
                </a:solidFill>
              </a:rPr>
              <a:t>Compiladas</a:t>
            </a:r>
          </a:p>
          <a:p>
            <a:pPr lvl="2"/>
            <a:r>
              <a:rPr lang="pt-BR" sz="1800" dirty="0" smtClean="0">
                <a:solidFill>
                  <a:schemeClr val="tx1"/>
                </a:solidFill>
              </a:rPr>
              <a:t>Código fonte transformado em código de máquina por  um compilador (.exe, .dll, .so, .out)</a:t>
            </a:r>
          </a:p>
          <a:p>
            <a:pPr lvl="3"/>
            <a:r>
              <a:rPr lang="pt-BR" sz="1600" dirty="0" smtClean="0">
                <a:solidFill>
                  <a:schemeClr val="tx1"/>
                </a:solidFill>
              </a:rPr>
              <a:t>Em caso de erro, executável não é gerado</a:t>
            </a:r>
          </a:p>
          <a:p>
            <a:pPr lvl="2"/>
            <a:r>
              <a:rPr lang="pt-BR" sz="1800" dirty="0" smtClean="0">
                <a:solidFill>
                  <a:schemeClr val="tx1"/>
                </a:solidFill>
              </a:rPr>
              <a:t>C, C++, PASCAL, </a:t>
            </a:r>
          </a:p>
          <a:p>
            <a:pPr lvl="1"/>
            <a:r>
              <a:rPr lang="pt-BR" sz="2000" dirty="0" smtClean="0">
                <a:solidFill>
                  <a:schemeClr val="tx1"/>
                </a:solidFill>
              </a:rPr>
              <a:t>Interpretadas</a:t>
            </a:r>
          </a:p>
          <a:p>
            <a:pPr lvl="2"/>
            <a:r>
              <a:rPr lang="pt-BR" sz="1800" dirty="0" smtClean="0">
                <a:solidFill>
                  <a:schemeClr val="tx1"/>
                </a:solidFill>
              </a:rPr>
              <a:t>Código fonte executado linha a linha</a:t>
            </a:r>
          </a:p>
          <a:p>
            <a:pPr lvl="2"/>
            <a:r>
              <a:rPr lang="pt-BR" sz="1800" dirty="0" smtClean="0">
                <a:solidFill>
                  <a:schemeClr val="tx1"/>
                </a:solidFill>
              </a:rPr>
              <a:t>Uso de interpretadores</a:t>
            </a:r>
          </a:p>
          <a:p>
            <a:pPr lvl="3"/>
            <a:r>
              <a:rPr lang="pt-BR" sz="1400" dirty="0" smtClean="0">
                <a:solidFill>
                  <a:schemeClr val="tx1"/>
                </a:solidFill>
              </a:rPr>
              <a:t>Em caso de erro,  não interrompe execução, passa para a  próxima linha</a:t>
            </a:r>
          </a:p>
          <a:p>
            <a:pPr lvl="2"/>
            <a:r>
              <a:rPr lang="pt-BR" sz="1800" dirty="0" smtClean="0">
                <a:solidFill>
                  <a:schemeClr val="tx1"/>
                </a:solidFill>
              </a:rPr>
              <a:t>Haskell, Html, Python</a:t>
            </a:r>
          </a:p>
          <a:p>
            <a:pPr lvl="1"/>
            <a:r>
              <a:rPr lang="pt-BR" sz="2000" dirty="0" smtClean="0">
                <a:solidFill>
                  <a:schemeClr val="tx1"/>
                </a:solidFill>
              </a:rPr>
              <a:t>Compiladas + interpretadas</a:t>
            </a:r>
          </a:p>
          <a:p>
            <a:pPr lvl="2"/>
            <a:r>
              <a:rPr lang="pt-BR" sz="1800" dirty="0" smtClean="0">
                <a:solidFill>
                  <a:schemeClr val="tx1"/>
                </a:solidFill>
              </a:rPr>
              <a:t>Compilador gera bytecode</a:t>
            </a:r>
          </a:p>
          <a:p>
            <a:pPr lvl="2"/>
            <a:r>
              <a:rPr lang="pt-BR" sz="1800" dirty="0" smtClean="0">
                <a:solidFill>
                  <a:schemeClr val="tx1"/>
                </a:solidFill>
              </a:rPr>
              <a:t>Bytecode interpretado por </a:t>
            </a:r>
            <a:r>
              <a:rPr lang="pt-BR" sz="1800" i="1" dirty="0" smtClean="0">
                <a:solidFill>
                  <a:schemeClr val="tx1"/>
                </a:solidFill>
              </a:rPr>
              <a:t>runtime environment</a:t>
            </a:r>
            <a:endParaRPr lang="pt-BR" sz="1800" dirty="0" smtClean="0">
              <a:solidFill>
                <a:schemeClr val="tx1"/>
              </a:solidFill>
            </a:endParaRPr>
          </a:p>
          <a:p>
            <a:pPr lvl="2"/>
            <a:r>
              <a:rPr lang="pt-BR" sz="1800" dirty="0" smtClean="0">
                <a:solidFill>
                  <a:schemeClr val="tx1"/>
                </a:solidFill>
              </a:rPr>
              <a:t>Java</a:t>
            </a:r>
            <a:endParaRPr lang="pt-BR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FF0000"/>
      </a:accent1>
      <a:accent2>
        <a:srgbClr val="002060"/>
      </a:accent2>
      <a:accent3>
        <a:srgbClr val="FF0000"/>
      </a:accent3>
      <a:accent4>
        <a:srgbClr val="002060"/>
      </a:accent4>
      <a:accent5>
        <a:srgbClr val="FF0000"/>
      </a:accent5>
      <a:accent6>
        <a:srgbClr val="002060"/>
      </a:accent6>
      <a:hlink>
        <a:srgbClr val="D25814"/>
      </a:hlink>
      <a:folHlink>
        <a:srgbClr val="849A0A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6104</TotalTime>
  <Words>619</Words>
  <Application>Microsoft Office PowerPoint</Application>
  <PresentationFormat>On-screen Show (4:3)</PresentationFormat>
  <Paragraphs>105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Tema do Office</vt:lpstr>
      <vt:lpstr>Custom Design</vt:lpstr>
      <vt:lpstr>Slide 1</vt:lpstr>
      <vt:lpstr>Computação</vt:lpstr>
      <vt:lpstr>Computação</vt:lpstr>
      <vt:lpstr>Computador</vt:lpstr>
      <vt:lpstr>Programas</vt:lpstr>
      <vt:lpstr>Algoritmos</vt:lpstr>
      <vt:lpstr>Lógica (definição Michaelis)</vt:lpstr>
      <vt:lpstr>Linguagens</vt:lpstr>
      <vt:lpstr>Linguagens</vt:lpstr>
      <vt:lpstr>A Disciplina</vt:lpstr>
      <vt:lpstr>Avaliação</vt:lpstr>
      <vt:lpstr>Referências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marianna_muniz</dc:creator>
  <cp:lastModifiedBy>Usuario</cp:lastModifiedBy>
  <cp:revision>329</cp:revision>
  <dcterms:created xsi:type="dcterms:W3CDTF">2010-11-12T14:56:26Z</dcterms:created>
  <dcterms:modified xsi:type="dcterms:W3CDTF">2018-08-07T01:21:38Z</dcterms:modified>
</cp:coreProperties>
</file>