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4" r:id="rId2"/>
  </p:sldMasterIdLst>
  <p:sldIdLst>
    <p:sldId id="264" r:id="rId3"/>
    <p:sldId id="305" r:id="rId4"/>
    <p:sldId id="306" r:id="rId5"/>
    <p:sldId id="307" r:id="rId6"/>
    <p:sldId id="308" r:id="rId7"/>
    <p:sldId id="311" r:id="rId8"/>
    <p:sldId id="312" r:id="rId9"/>
    <p:sldId id="309" r:id="rId10"/>
    <p:sldId id="310" r:id="rId11"/>
    <p:sldId id="313" r:id="rId12"/>
    <p:sldId id="314" r:id="rId13"/>
    <p:sldId id="30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14/08/2018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53536"/>
            <a:ext cx="6635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7"/>
            <a:ext cx="6779096" cy="4526280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14/08/2018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" name="Picture 2" descr="Resultado de imagem para ada lovelace"/>
          <p:cNvPicPr>
            <a:picLocks noChangeAspect="1" noChangeArrowheads="1"/>
          </p:cNvPicPr>
          <p:nvPr userDrawn="1"/>
        </p:nvPicPr>
        <p:blipFill>
          <a:blip r:embed="rId2" cstate="print">
            <a:lum bright="8000" contrast="-66000"/>
          </a:blip>
          <a:srcRect/>
          <a:stretch>
            <a:fillRect/>
          </a:stretch>
        </p:blipFill>
        <p:spPr bwMode="auto">
          <a:xfrm>
            <a:off x="-396552" y="0"/>
            <a:ext cx="2447925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251520" y="602361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10000"/>
                  </a:schemeClr>
                </a:solidFill>
                <a:latin typeface="Book Antiqua" pitchFamily="18" charset="0"/>
              </a:rPr>
              <a:t>Ada Lovelace</a:t>
            </a:r>
          </a:p>
          <a:p>
            <a:r>
              <a:rPr lang="pt-BR" b="1" dirty="0" smtClean="0">
                <a:solidFill>
                  <a:schemeClr val="tx2">
                    <a:lumMod val="10000"/>
                  </a:schemeClr>
                </a:solidFill>
                <a:latin typeface="Book Antiqua" pitchFamily="18" charset="0"/>
              </a:rPr>
              <a:t>(1815-1852)</a:t>
            </a:r>
            <a:endParaRPr lang="pt-BR" b="1" dirty="0">
              <a:solidFill>
                <a:schemeClr val="tx2">
                  <a:lumMod val="10000"/>
                </a:schemeClr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1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14/08/2018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1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14/08/2018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9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14/08/2018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14/08/2018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14/08/2018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8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14/08/2018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635" y="327986"/>
            <a:ext cx="6264695" cy="166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ada lovelace"/>
          <p:cNvPicPr>
            <a:picLocks noChangeAspect="1" noChangeArrowheads="1"/>
          </p:cNvPicPr>
          <p:nvPr userDrawn="1"/>
        </p:nvPicPr>
        <p:blipFill>
          <a:blip r:embed="rId2" cstate="print">
            <a:lum bright="8000" contrast="-66000"/>
          </a:blip>
          <a:srcRect/>
          <a:stretch>
            <a:fillRect/>
          </a:stretch>
        </p:blipFill>
        <p:spPr bwMode="auto">
          <a:xfrm>
            <a:off x="-396552" y="0"/>
            <a:ext cx="2447925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14/08/2018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14/08/2018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14/08/2018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14/08/2018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14/08/2018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14/08/2018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" y="1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201" y="6073602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14/08/2018</a:t>
            </a:fld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8" r:id="rId13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media.com.br/fluxogramas-diagrama-de-blocos-e-de-chapin-no-desenvolvimento-de-algoritmos/28550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m para ada lovel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6077" y="0"/>
            <a:ext cx="2447925" cy="6858000"/>
          </a:xfrm>
          <a:prstGeom prst="rect">
            <a:avLst/>
          </a:prstGeom>
          <a:noFill/>
        </p:spPr>
      </p:pic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251520" y="4293097"/>
            <a:ext cx="741928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Arial" pitchFamily="34" charset="0"/>
              </a:rPr>
              <a:t>1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5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agosto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251521" y="2795094"/>
            <a:ext cx="8927405" cy="138499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Lógica de Programação: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Diagramas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Nivia Cruz Quental, Dra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6">
                    <a:lumMod val="10000"/>
                  </a:schemeClr>
                </a:solidFill>
              </a:rPr>
              <a:t>“Se você não pode me dar poesia, poderia me dar ciência poética?”</a:t>
            </a:r>
            <a:endParaRPr lang="pt-BR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Elabore um diagrama que descreva um conversor de moedas (de real para euro e de real para dolar)</a:t>
            </a:r>
          </a:p>
          <a:p>
            <a:pPr lvl="1"/>
            <a:r>
              <a:rPr lang="pt-BR" dirty="0" smtClean="0"/>
              <a:t>Entradas: valor em real, moeda para conversão (euro ou dolar) e a cotação do dia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Elabore um diagrama de um programa capaz de calcular o índice de massa corporal e informar se o usuário está acima do peso de acordo com tabela abaixo</a:t>
            </a:r>
          </a:p>
          <a:p>
            <a:pPr lvl="1"/>
            <a:r>
              <a:rPr lang="pt-BR" dirty="0" smtClean="0"/>
              <a:t>Entradas: peso (Kg) e altura (m)</a:t>
            </a:r>
          </a:p>
          <a:p>
            <a:pPr lvl="1"/>
            <a:r>
              <a:rPr lang="pt-BR" dirty="0" smtClean="0"/>
              <a:t>IMC = peso/altura</a:t>
            </a:r>
            <a:r>
              <a:rPr lang="pt-BR" baseline="30000" dirty="0" smtClean="0"/>
              <a:t>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99792" y="4869160"/>
          <a:ext cx="5000104" cy="1173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00052"/>
                <a:gridCol w="2500052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Classificação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IMC</a:t>
                      </a: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Abaixo do peso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&lt; </a:t>
                      </a:r>
                      <a:r>
                        <a:rPr lang="pt-BR" dirty="0"/>
                        <a:t>18,4 kg/m2</a:t>
                      </a: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Peso normal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18,5 a 24,9 kg/m2</a:t>
                      </a:r>
                    </a:p>
                  </a:txBody>
                  <a:tcPr marL="9525" marR="9525" marT="9525" marB="95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Acima do peso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&gt;25 kg/m2</a:t>
                      </a:r>
                      <a:endParaRPr lang="pt-BR" dirty="0"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z="1600" dirty="0" smtClean="0">
                <a:solidFill>
                  <a:schemeClr val="tx1"/>
                </a:solidFill>
              </a:rPr>
              <a:t>Vilarim, Gilvan de Oliveira. “Algoritmos – programação para iniciantes” Ciência Moderna, 2004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Manzano, José Augusto N. G. “Algortimos – lógica para desenvolvimento de programação de computadores.”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  <a:hlinkClick r:id="rId2"/>
              </a:rPr>
              <a:t>https://www.devmedia.com.br/fluxogramas-diagrama-de-blocos-e-de-chapin-no-desenvolvimento-de-algoritmos/28550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ight Arrow 3"/>
          <p:cNvSpPr/>
          <p:nvPr/>
        </p:nvSpPr>
        <p:spPr>
          <a:xfrm>
            <a:off x="2123728" y="3429000"/>
            <a:ext cx="1872208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Entradas</a:t>
            </a:r>
            <a:endParaRPr lang="pt-BR" dirty="0"/>
          </a:p>
        </p:txBody>
      </p:sp>
      <p:sp>
        <p:nvSpPr>
          <p:cNvPr id="5" name="Right Arrow 4"/>
          <p:cNvSpPr/>
          <p:nvPr/>
        </p:nvSpPr>
        <p:spPr>
          <a:xfrm>
            <a:off x="6876256" y="3356992"/>
            <a:ext cx="1872208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Saídas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4211960" y="3356992"/>
            <a:ext cx="2376264" cy="12241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Processamento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fluxo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Representação de um algoritmo por formas geométricas</a:t>
            </a:r>
          </a:p>
          <a:p>
            <a:pPr lvl="1"/>
            <a:r>
              <a:rPr lang="pt-BR" dirty="0" smtClean="0"/>
              <a:t>Algoritmos, processos industriais...</a:t>
            </a:r>
          </a:p>
          <a:p>
            <a:r>
              <a:rPr lang="pt-BR" dirty="0" smtClean="0"/>
              <a:t>ISO 5807:1985 (E)</a:t>
            </a:r>
          </a:p>
          <a:p>
            <a:r>
              <a:rPr lang="pt-BR" dirty="0" smtClean="0"/>
              <a:t>Uma imagem vale mais ...</a:t>
            </a:r>
            <a:endParaRPr lang="pt-BR" dirty="0"/>
          </a:p>
        </p:txBody>
      </p:sp>
      <p:pic>
        <p:nvPicPr>
          <p:cNvPr id="2050" name="Picture 2" descr="gabarito fluxogramas TRIDENT E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437112"/>
            <a:ext cx="3657600" cy="1989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fluxo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6"/>
            <a:ext cx="6779096" cy="495111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Exemplo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 você? Como foi o seu domingo?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31746" name="Picture 2" descr="Exemplo de fluxograma de um dia de domingo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995936" y="1412776"/>
            <a:ext cx="2292285" cy="4689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fluxo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3794" name="Picture 2" descr="Resultado de imagem para simbolo significado descrição fluxo manzano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843808" y="1484784"/>
            <a:ext cx="4752528" cy="5097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fazer o fluxo de uma máquina de somar</a:t>
            </a:r>
          </a:p>
          <a:p>
            <a:pPr lvl="1"/>
            <a:r>
              <a:rPr lang="pt-BR" dirty="0" smtClean="0"/>
              <a:t>Chame os operandos de A e B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fazer o fluxo de uma calculadora com as quatro operações</a:t>
            </a:r>
          </a:p>
          <a:p>
            <a:pPr lvl="1"/>
            <a:r>
              <a:rPr lang="pt-BR" dirty="0" smtClean="0"/>
              <a:t>Chame os operandos de A e B</a:t>
            </a:r>
          </a:p>
          <a:p>
            <a:pPr lvl="1"/>
            <a:r>
              <a:rPr lang="pt-BR" dirty="0" smtClean="0"/>
              <a:t>Chame o operador de OP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fluxo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Solução de problemas</a:t>
            </a:r>
          </a:p>
          <a:p>
            <a:pPr lvl="1"/>
            <a:r>
              <a:rPr lang="pt-BR" dirty="0" smtClean="0"/>
              <a:t>Alguém já resolveu esse problema?</a:t>
            </a:r>
          </a:p>
          <a:p>
            <a:pPr lvl="2"/>
            <a:r>
              <a:rPr lang="pt-BR" dirty="0" smtClean="0"/>
              <a:t>Engenharia imitando a natureza</a:t>
            </a:r>
          </a:p>
          <a:p>
            <a:pPr lvl="1"/>
            <a:r>
              <a:rPr lang="pt-BR" dirty="0" smtClean="0"/>
              <a:t>Esse problema pode ser dividido em sub problemas?</a:t>
            </a:r>
          </a:p>
          <a:p>
            <a:pPr lvl="2"/>
            <a:r>
              <a:rPr lang="pt-BR" dirty="0" smtClean="0"/>
              <a:t>Adiando decisões</a:t>
            </a:r>
          </a:p>
          <a:p>
            <a:pPr lvl="3"/>
            <a:r>
              <a:rPr lang="pt-BR" dirty="0" smtClean="0"/>
              <a:t>Top down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Calculando a média de um aluno e informar se o mesmo passou</a:t>
            </a:r>
          </a:p>
          <a:p>
            <a:pPr lvl="1"/>
            <a:r>
              <a:rPr lang="pt-BR" dirty="0" smtClean="0"/>
              <a:t>Chame as notas de A e B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</TotalTime>
  <Words>310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Custom Design</vt:lpstr>
      <vt:lpstr>Foundry</vt:lpstr>
      <vt:lpstr>Slide 1</vt:lpstr>
      <vt:lpstr>Programa</vt:lpstr>
      <vt:lpstr>Diagramas de fluxo</vt:lpstr>
      <vt:lpstr>Diagramas de fluxo</vt:lpstr>
      <vt:lpstr>Diagramas de fluxo</vt:lpstr>
      <vt:lpstr>Exercício</vt:lpstr>
      <vt:lpstr>Exercício</vt:lpstr>
      <vt:lpstr>Diagramas de fluxo</vt:lpstr>
      <vt:lpstr>Exercício</vt:lpstr>
      <vt:lpstr>Exercício</vt:lpstr>
      <vt:lpstr>Exercício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163</cp:revision>
  <dcterms:created xsi:type="dcterms:W3CDTF">2011-01-18T08:59:35Z</dcterms:created>
  <dcterms:modified xsi:type="dcterms:W3CDTF">2018-08-15T01:36:10Z</dcterms:modified>
</cp:coreProperties>
</file>