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sldIdLst>
    <p:sldId id="264" r:id="rId3"/>
    <p:sldId id="308" r:id="rId4"/>
    <p:sldId id="312" r:id="rId5"/>
    <p:sldId id="315" r:id="rId6"/>
    <p:sldId id="313" r:id="rId7"/>
    <p:sldId id="316" r:id="rId8"/>
    <p:sldId id="314" r:id="rId9"/>
    <p:sldId id="311" r:id="rId10"/>
    <p:sldId id="317" r:id="rId11"/>
    <p:sldId id="318" r:id="rId12"/>
    <p:sldId id="319" r:id="rId13"/>
    <p:sldId id="320" r:id="rId14"/>
    <p:sldId id="321" r:id="rId15"/>
    <p:sldId id="322" r:id="rId16"/>
    <p:sldId id="30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8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251520" y="602361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Ada Lovelace</a:t>
            </a:r>
          </a:p>
          <a:p>
            <a:r>
              <a:rPr lang="pt-BR" b="1" dirty="0" smtClean="0">
                <a:solidFill>
                  <a:schemeClr val="tx2">
                    <a:lumMod val="10000"/>
                  </a:schemeClr>
                </a:solidFill>
                <a:latin typeface="Book Antiqua" pitchFamily="18" charset="0"/>
              </a:rPr>
              <a:t>(1815-1852)</a:t>
            </a:r>
            <a:endParaRPr lang="pt-BR" b="1" dirty="0">
              <a:solidFill>
                <a:schemeClr val="tx2">
                  <a:lumMod val="10000"/>
                </a:schemeClr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21/08/2018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21/08/2018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fluxogramas-diagrama-de-blocos-e-de-chapin-no-desenvolvimento-de-algoritmos/28550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sultado de imagem para ada lovela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96077" y="0"/>
            <a:ext cx="2447925" cy="6858000"/>
          </a:xfrm>
          <a:prstGeom prst="rect">
            <a:avLst/>
          </a:prstGeom>
          <a:noFill/>
        </p:spPr>
      </p:pic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22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579651"/>
            <a:ext cx="8927405" cy="181588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Tipos de dados,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Estruturas de condição e repetição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“Se você não pode me dar poesia, poderia me dar ciência poética?”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Elementos do mundo exterior</a:t>
            </a:r>
          </a:p>
          <a:p>
            <a:pPr lvl="1"/>
            <a:r>
              <a:rPr lang="pt-BR" dirty="0" smtClean="0"/>
              <a:t>Informações</a:t>
            </a:r>
          </a:p>
          <a:p>
            <a:pPr lvl="1"/>
            <a:r>
              <a:rPr lang="pt-BR" dirty="0" smtClean="0"/>
              <a:t>Tipos primitivos</a:t>
            </a:r>
          </a:p>
          <a:p>
            <a:pPr lvl="2"/>
            <a:r>
              <a:rPr lang="pt-BR" dirty="0" smtClean="0"/>
              <a:t>Numéricos</a:t>
            </a:r>
          </a:p>
          <a:p>
            <a:pPr lvl="2"/>
            <a:r>
              <a:rPr lang="pt-BR" dirty="0" smtClean="0"/>
              <a:t>Caracteres</a:t>
            </a:r>
          </a:p>
          <a:p>
            <a:pPr lvl="2"/>
            <a:r>
              <a:rPr lang="pt-BR" dirty="0" smtClean="0"/>
              <a:t>Lógicos</a:t>
            </a:r>
          </a:p>
          <a:p>
            <a:pPr lvl="2"/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Numéricos</a:t>
            </a:r>
          </a:p>
          <a:p>
            <a:pPr lvl="1"/>
            <a:r>
              <a:rPr lang="pt-BR" dirty="0" smtClean="0"/>
              <a:t>Inteiro</a:t>
            </a:r>
          </a:p>
          <a:p>
            <a:pPr lvl="2"/>
            <a:r>
              <a:rPr lang="pt-BR" dirty="0" smtClean="0"/>
              <a:t>Números positivos e negativos</a:t>
            </a:r>
          </a:p>
          <a:p>
            <a:pPr lvl="2"/>
            <a:r>
              <a:rPr lang="pt-BR" dirty="0" smtClean="0"/>
              <a:t>Não fracionários</a:t>
            </a:r>
          </a:p>
          <a:p>
            <a:pPr lvl="1"/>
            <a:r>
              <a:rPr lang="pt-BR" dirty="0" smtClean="0"/>
              <a:t>Real</a:t>
            </a:r>
          </a:p>
          <a:p>
            <a:pPr lvl="2"/>
            <a:r>
              <a:rPr lang="pt-BR" dirty="0" smtClean="0"/>
              <a:t>Números positivos, negativos e fracionários</a:t>
            </a:r>
          </a:p>
          <a:p>
            <a:r>
              <a:rPr lang="pt-BR" dirty="0" smtClean="0"/>
              <a:t>Caracteres</a:t>
            </a:r>
          </a:p>
          <a:p>
            <a:pPr lvl="1"/>
            <a:r>
              <a:rPr lang="pt-BR" dirty="0" smtClean="0"/>
              <a:t>Caracteres (letras,  números, símbolos) ou cadeia de caracteres delimitados por aspas</a:t>
            </a:r>
          </a:p>
          <a:p>
            <a:r>
              <a:rPr lang="pt-BR" dirty="0" smtClean="0"/>
              <a:t>Lógico</a:t>
            </a:r>
          </a:p>
          <a:p>
            <a:pPr lvl="1"/>
            <a:r>
              <a:rPr lang="pt-BR" dirty="0" smtClean="0"/>
              <a:t>Valores binários</a:t>
            </a:r>
          </a:p>
          <a:p>
            <a:pPr lvl="2"/>
            <a:r>
              <a:rPr lang="pt-BR" dirty="0" smtClean="0"/>
              <a:t>Verdadeiro ou falso, 1 ou 0, sim ou não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Aritméticos</a:t>
            </a:r>
          </a:p>
          <a:p>
            <a:pPr lvl="1"/>
            <a:r>
              <a:rPr lang="pt-BR" dirty="0" smtClean="0"/>
              <a:t>Soma</a:t>
            </a:r>
          </a:p>
          <a:p>
            <a:pPr lvl="1"/>
            <a:r>
              <a:rPr lang="pt-BR" dirty="0" smtClean="0"/>
              <a:t>Subtração</a:t>
            </a:r>
          </a:p>
          <a:p>
            <a:pPr lvl="1"/>
            <a:r>
              <a:rPr lang="pt-BR" dirty="0" smtClean="0"/>
              <a:t>Multiplicação</a:t>
            </a:r>
          </a:p>
          <a:p>
            <a:pPr lvl="1"/>
            <a:r>
              <a:rPr lang="pt-BR" dirty="0" smtClean="0"/>
              <a:t>Divisão </a:t>
            </a:r>
          </a:p>
          <a:p>
            <a:pPr lvl="1"/>
            <a:r>
              <a:rPr lang="pt-BR" dirty="0" smtClean="0"/>
              <a:t>Resto da divisão</a:t>
            </a:r>
          </a:p>
          <a:p>
            <a:pPr lvl="1"/>
            <a:r>
              <a:rPr lang="pt-BR" dirty="0" smtClean="0"/>
              <a:t>Exponenciação</a:t>
            </a:r>
          </a:p>
          <a:p>
            <a:r>
              <a:rPr lang="pt-BR" dirty="0" smtClean="0"/>
              <a:t>Lógicos</a:t>
            </a:r>
          </a:p>
          <a:p>
            <a:pPr lvl="1"/>
            <a:r>
              <a:rPr lang="pt-BR" dirty="0" smtClean="0"/>
              <a:t>OR</a:t>
            </a:r>
          </a:p>
          <a:p>
            <a:pPr lvl="1"/>
            <a:r>
              <a:rPr lang="pt-BR" dirty="0" smtClean="0"/>
              <a:t>AND</a:t>
            </a:r>
          </a:p>
          <a:p>
            <a:pPr lvl="1"/>
            <a:r>
              <a:rPr lang="pt-BR" dirty="0" smtClean="0"/>
              <a:t>NOT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</a:t>
            </a:r>
            <a:r>
              <a:rPr lang="pt-BR" dirty="0" smtClean="0">
                <a:latin typeface="Times New Roman"/>
                <a:cs typeface="Times New Roman"/>
              </a:rPr>
              <a:t> </a:t>
            </a:r>
            <a:r>
              <a:rPr lang="pt-BR" dirty="0" smtClean="0">
                <a:latin typeface="Times New Roman"/>
                <a:cs typeface="Times New Roman"/>
              </a:rPr>
              <a:t>← 2+3*4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A ← 1+5+6/2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B</a:t>
            </a:r>
            <a:r>
              <a:rPr lang="pt-BR" dirty="0" smtClean="0"/>
              <a:t> </a:t>
            </a:r>
            <a:r>
              <a:rPr lang="pt-BR" dirty="0" smtClean="0">
                <a:latin typeface="Times New Roman"/>
                <a:cs typeface="Times New Roman"/>
              </a:rPr>
              <a:t> ← </a:t>
            </a:r>
            <a:r>
              <a:rPr lang="pt-BR" dirty="0" smtClean="0">
                <a:latin typeface="Times New Roman"/>
                <a:cs typeface="Times New Roman"/>
              </a:rPr>
              <a:t>(1+5+6)/2</a:t>
            </a:r>
          </a:p>
          <a:p>
            <a:r>
              <a:rPr lang="pt-BR" dirty="0" smtClean="0">
                <a:latin typeface="Times New Roman"/>
                <a:cs typeface="Times New Roman"/>
              </a:rPr>
              <a:t>C</a:t>
            </a:r>
            <a:r>
              <a:rPr lang="pt-BR" dirty="0" smtClean="0">
                <a:latin typeface="Times New Roman"/>
                <a:cs typeface="Times New Roman"/>
              </a:rPr>
              <a:t> ← </a:t>
            </a:r>
            <a:r>
              <a:rPr lang="pt-BR" dirty="0" smtClean="0">
                <a:latin typeface="Times New Roman"/>
                <a:cs typeface="Times New Roman"/>
              </a:rPr>
              <a:t>5%2</a:t>
            </a:r>
            <a:endParaRPr lang="pt-BR" dirty="0" smtClean="0">
              <a:latin typeface="Times New Roman"/>
              <a:cs typeface="Times New Roman"/>
            </a:endParaRPr>
          </a:p>
          <a:p>
            <a:endParaRPr lang="pt-BR" dirty="0" smtClean="0">
              <a:latin typeface="Times New Roman"/>
              <a:cs typeface="Times New Roman"/>
            </a:endParaRPr>
          </a:p>
          <a:p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11760" y="3789040"/>
          <a:ext cx="4871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55"/>
                <a:gridCol w="1623955"/>
                <a:gridCol w="162395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AND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11760" y="5157192"/>
          <a:ext cx="48718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3955"/>
                <a:gridCol w="1623955"/>
                <a:gridCol w="1623955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False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True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7488832" cy="4526280"/>
          </a:xfrm>
        </p:spPr>
        <p:txBody>
          <a:bodyPr/>
          <a:lstStyle/>
          <a:p>
            <a:r>
              <a:rPr lang="pt-BR" dirty="0" smtClean="0"/>
              <a:t>Qual o resultado das expressões booleanas a seguir?</a:t>
            </a:r>
          </a:p>
          <a:p>
            <a:pPr lvl="1"/>
            <a:r>
              <a:rPr lang="pt-BR" dirty="0" smtClean="0"/>
              <a:t>expressao1 ← “maria” == “jose”</a:t>
            </a:r>
          </a:p>
          <a:p>
            <a:pPr lvl="1"/>
            <a:r>
              <a:rPr lang="pt-BR" dirty="0" smtClean="0"/>
              <a:t>expressao2 ← 1 &gt; 0</a:t>
            </a:r>
          </a:p>
          <a:p>
            <a:pPr lvl="1"/>
            <a:r>
              <a:rPr lang="pt-BR" dirty="0" smtClean="0"/>
              <a:t>expressao3</a:t>
            </a:r>
            <a:r>
              <a:rPr lang="pt-BR" dirty="0" smtClean="0">
                <a:latin typeface="Times New Roman"/>
                <a:cs typeface="Times New Roman"/>
              </a:rPr>
              <a:t> ←</a:t>
            </a:r>
            <a:r>
              <a:rPr lang="pt-BR" dirty="0" smtClean="0"/>
              <a:t> expressao1</a:t>
            </a:r>
            <a:r>
              <a:rPr lang="pt-BR" dirty="0" smtClean="0">
                <a:latin typeface="Times New Roman"/>
                <a:cs typeface="Times New Roman"/>
              </a:rPr>
              <a:t> </a:t>
            </a:r>
            <a:r>
              <a:rPr lang="pt-BR" dirty="0" smtClean="0"/>
              <a:t>OR </a:t>
            </a:r>
            <a:r>
              <a:rPr lang="pt-BR" dirty="0" smtClean="0"/>
              <a:t>expressao2</a:t>
            </a:r>
          </a:p>
          <a:p>
            <a:pPr lvl="1"/>
            <a:r>
              <a:rPr lang="pt-BR" dirty="0" smtClean="0"/>
              <a:t>expressao4</a:t>
            </a:r>
            <a:r>
              <a:rPr lang="pt-BR" dirty="0" smtClean="0"/>
              <a:t> ← </a:t>
            </a:r>
            <a:r>
              <a:rPr lang="pt-BR" dirty="0" smtClean="0"/>
              <a:t>3 &gt;= 0</a:t>
            </a:r>
          </a:p>
          <a:p>
            <a:pPr lvl="1"/>
            <a:r>
              <a:rPr lang="pt-BR" dirty="0" smtClean="0"/>
              <a:t>expressao5 </a:t>
            </a:r>
            <a:r>
              <a:rPr lang="pt-BR" dirty="0" smtClean="0"/>
              <a:t>← </a:t>
            </a:r>
            <a:r>
              <a:rPr lang="pt-BR" dirty="0" smtClean="0"/>
              <a:t>3 &lt;= 10</a:t>
            </a:r>
          </a:p>
          <a:p>
            <a:pPr lvl="1"/>
            <a:r>
              <a:rPr lang="pt-BR" dirty="0" smtClean="0"/>
              <a:t>expressao6←expressao4 AND expressao5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sz="1600" dirty="0" smtClean="0">
                <a:solidFill>
                  <a:schemeClr val="tx1"/>
                </a:solidFill>
              </a:rPr>
              <a:t>Vilarim, Gilvan de Oliveira. “Algoritmos – programação para iniciantes” Ciência Moderna, 2004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</a:rPr>
              <a:t>Manzano, José Augusto N. G. “Algortimos – lógica para desenvolvimento de programação de computadores.”</a:t>
            </a:r>
          </a:p>
          <a:p>
            <a:pPr lvl="1"/>
            <a:r>
              <a:rPr lang="pt-BR" sz="1600" dirty="0" smtClean="0">
                <a:solidFill>
                  <a:schemeClr val="tx1"/>
                </a:solidFill>
                <a:hlinkClick r:id="rId2"/>
              </a:rPr>
              <a:t>https://www.devmedia.com.br/fluxogramas-diagrama-de-blocos-e-de-chapin-no-desenvolvimento-de-algoritmos/28550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de fluxo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3794" name="Picture 2" descr="Resultado de imagem para simbolo significado descrição fluxo manzano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43808" y="1484784"/>
            <a:ext cx="4752528" cy="50978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pergunta, cuja resposta só pode ser : sim (true) ou não (false)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83968" y="3284984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2483768" y="465313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6012160" y="458112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004048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4932040" y="55172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/>
          <p:cNvCxnSpPr>
            <a:stCxn id="7" idx="4"/>
            <a:endCxn id="4" idx="0"/>
          </p:cNvCxnSpPr>
          <p:nvPr/>
        </p:nvCxnSpPr>
        <p:spPr>
          <a:xfrm>
            <a:off x="5112060" y="2996952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4" idx="1"/>
            <a:endCxn id="5" idx="0"/>
          </p:cNvCxnSpPr>
          <p:nvPr/>
        </p:nvCxnSpPr>
        <p:spPr>
          <a:xfrm rot="10800000" flipV="1">
            <a:off x="3347864" y="3897052"/>
            <a:ext cx="936104" cy="756084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6" idx="0"/>
          </p:cNvCxnSpPr>
          <p:nvPr/>
        </p:nvCxnSpPr>
        <p:spPr>
          <a:xfrm>
            <a:off x="5940152" y="3897052"/>
            <a:ext cx="936104" cy="68407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stCxn id="5" idx="2"/>
            <a:endCxn id="8" idx="2"/>
          </p:cNvCxnSpPr>
          <p:nvPr/>
        </p:nvCxnSpPr>
        <p:spPr>
          <a:xfrm rot="16200000" flipH="1">
            <a:off x="4013938" y="4707142"/>
            <a:ext cx="252028" cy="158417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6" idx="2"/>
            <a:endCxn id="8" idx="6"/>
          </p:cNvCxnSpPr>
          <p:nvPr/>
        </p:nvCxnSpPr>
        <p:spPr>
          <a:xfrm rot="5400000">
            <a:off x="5850142" y="4599130"/>
            <a:ext cx="324036" cy="1728192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>
            <a:off x="5040052" y="5733256"/>
            <a:ext cx="3600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563888" y="350100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357301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484784"/>
            <a:ext cx="6779096" cy="4526280"/>
          </a:xfrm>
        </p:spPr>
        <p:txBody>
          <a:bodyPr/>
          <a:lstStyle/>
          <a:p>
            <a:r>
              <a:rPr lang="pt-BR" dirty="0" smtClean="0"/>
              <a:t>Exemplo (divisão de A e B)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11960" y="3789040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 = 0 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411760" y="47251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 &lt;- A / B</a:t>
            </a:r>
            <a:endParaRPr lang="pt-BR" dirty="0"/>
          </a:p>
        </p:txBody>
      </p:sp>
      <p:sp>
        <p:nvSpPr>
          <p:cNvPr id="8" name="Oval 7"/>
          <p:cNvSpPr/>
          <p:nvPr/>
        </p:nvSpPr>
        <p:spPr>
          <a:xfrm>
            <a:off x="486003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stCxn id="41" idx="2"/>
            <a:endCxn id="20" idx="0"/>
          </p:cNvCxnSpPr>
          <p:nvPr/>
        </p:nvCxnSpPr>
        <p:spPr>
          <a:xfrm>
            <a:off x="5004048" y="2609528"/>
            <a:ext cx="0" cy="233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1"/>
            <a:endCxn id="5" idx="0"/>
          </p:cNvCxnSpPr>
          <p:nvPr/>
        </p:nvCxnSpPr>
        <p:spPr>
          <a:xfrm rot="10800000" flipV="1">
            <a:off x="3275856" y="4401108"/>
            <a:ext cx="936104" cy="32403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3"/>
            <a:endCxn id="26" idx="0"/>
          </p:cNvCxnSpPr>
          <p:nvPr/>
        </p:nvCxnSpPr>
        <p:spPr>
          <a:xfrm>
            <a:off x="5868144" y="4401108"/>
            <a:ext cx="828092" cy="468052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26" idx="2"/>
            <a:endCxn id="8" idx="6"/>
          </p:cNvCxnSpPr>
          <p:nvPr/>
        </p:nvCxnSpPr>
        <p:spPr>
          <a:xfrm rot="5400000">
            <a:off x="5724128" y="4941168"/>
            <a:ext cx="324036" cy="162018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29" idx="0"/>
          </p:cNvCxnSpPr>
          <p:nvPr/>
        </p:nvCxnSpPr>
        <p:spPr>
          <a:xfrm>
            <a:off x="4968044" y="6021288"/>
            <a:ext cx="72008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1880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2160" y="3861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Flowchart: Manual Input 19"/>
          <p:cNvSpPr/>
          <p:nvPr/>
        </p:nvSpPr>
        <p:spPr>
          <a:xfrm>
            <a:off x="4355976" y="2780928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cxnSp>
        <p:nvCxnSpPr>
          <p:cNvPr id="23" name="Straight Arrow Connector 22"/>
          <p:cNvCxnSpPr>
            <a:stCxn id="20" idx="2"/>
            <a:endCxn id="4" idx="0"/>
          </p:cNvCxnSpPr>
          <p:nvPr/>
        </p:nvCxnSpPr>
        <p:spPr>
          <a:xfrm>
            <a:off x="5004048" y="3401616"/>
            <a:ext cx="36004" cy="3874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isplay 25"/>
          <p:cNvSpPr/>
          <p:nvPr/>
        </p:nvSpPr>
        <p:spPr>
          <a:xfrm>
            <a:off x="5580112" y="4869160"/>
            <a:ext cx="2232248" cy="7200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Operação ilegal: divisão por zero</a:t>
            </a:r>
            <a:endParaRPr lang="pt-BR" sz="1400" dirty="0"/>
          </a:p>
        </p:txBody>
      </p:sp>
      <p:sp>
        <p:nvSpPr>
          <p:cNvPr id="29" name="Flowchart: Terminator 28"/>
          <p:cNvSpPr/>
          <p:nvPr/>
        </p:nvSpPr>
        <p:spPr>
          <a:xfrm>
            <a:off x="4283968" y="6381328"/>
            <a:ext cx="1512168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31" name="Flowchart: Display 30"/>
          <p:cNvSpPr/>
          <p:nvPr/>
        </p:nvSpPr>
        <p:spPr>
          <a:xfrm>
            <a:off x="2483768" y="5661248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</a:t>
            </a:r>
            <a:endParaRPr lang="pt-BR" sz="1600" dirty="0"/>
          </a:p>
        </p:txBody>
      </p:sp>
      <p:cxnSp>
        <p:nvCxnSpPr>
          <p:cNvPr id="33" name="Straight Arrow Connector 32"/>
          <p:cNvCxnSpPr>
            <a:stCxn id="5" idx="2"/>
            <a:endCxn id="31" idx="0"/>
          </p:cNvCxnSpPr>
          <p:nvPr/>
        </p:nvCxnSpPr>
        <p:spPr>
          <a:xfrm>
            <a:off x="3275856" y="5445224"/>
            <a:ext cx="0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3"/>
            <a:endCxn id="8" idx="2"/>
          </p:cNvCxnSpPr>
          <p:nvPr/>
        </p:nvCxnSpPr>
        <p:spPr>
          <a:xfrm flipV="1">
            <a:off x="4067944" y="5913276"/>
            <a:ext cx="792088" cy="36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Terminator 40"/>
          <p:cNvSpPr/>
          <p:nvPr/>
        </p:nvSpPr>
        <p:spPr>
          <a:xfrm>
            <a:off x="4139952" y="2132856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Desvio no fluxo para um comando anterior controlada por um teste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83968" y="3284984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4283968" y="4941168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004048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5076056" y="6021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/>
          <p:cNvCxnSpPr>
            <a:stCxn id="7" idx="4"/>
            <a:endCxn id="4" idx="0"/>
          </p:cNvCxnSpPr>
          <p:nvPr/>
        </p:nvCxnSpPr>
        <p:spPr>
          <a:xfrm>
            <a:off x="5112060" y="2996952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hape 15"/>
          <p:cNvCxnSpPr>
            <a:stCxn id="4" idx="3"/>
            <a:endCxn id="8" idx="6"/>
          </p:cNvCxnSpPr>
          <p:nvPr/>
        </p:nvCxnSpPr>
        <p:spPr>
          <a:xfrm flipH="1">
            <a:off x="5292080" y="3897052"/>
            <a:ext cx="648072" cy="2232248"/>
          </a:xfrm>
          <a:prstGeom prst="bentConnector3">
            <a:avLst>
              <a:gd name="adj1" fmla="val -35274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</p:cNvCxnSpPr>
          <p:nvPr/>
        </p:nvCxnSpPr>
        <p:spPr>
          <a:xfrm>
            <a:off x="5184068" y="6237312"/>
            <a:ext cx="36004" cy="3154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644008" y="45091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84168" y="35730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>
            <a:stCxn id="4" idx="2"/>
            <a:endCxn id="5" idx="0"/>
          </p:cNvCxnSpPr>
          <p:nvPr/>
        </p:nvCxnSpPr>
        <p:spPr>
          <a:xfrm>
            <a:off x="5112060" y="4509120"/>
            <a:ext cx="36004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15"/>
          <p:cNvCxnSpPr>
            <a:stCxn id="5" idx="1"/>
            <a:endCxn id="7" idx="2"/>
          </p:cNvCxnSpPr>
          <p:nvPr/>
        </p:nvCxnSpPr>
        <p:spPr>
          <a:xfrm rot="10800000" flipH="1">
            <a:off x="4283968" y="2888940"/>
            <a:ext cx="720080" cy="2412268"/>
          </a:xfrm>
          <a:prstGeom prst="bentConnector3">
            <a:avLst>
              <a:gd name="adj1" fmla="val -31746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Teste no final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355976" y="4365104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4355976" y="3212976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/>
          <p:cNvSpPr/>
          <p:nvPr/>
        </p:nvSpPr>
        <p:spPr>
          <a:xfrm>
            <a:off x="5076056" y="27809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/>
          <p:cNvSpPr/>
          <p:nvPr/>
        </p:nvSpPr>
        <p:spPr>
          <a:xfrm>
            <a:off x="5076056" y="602128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hape 15"/>
          <p:cNvCxnSpPr>
            <a:stCxn id="4" idx="3"/>
            <a:endCxn id="7" idx="6"/>
          </p:cNvCxnSpPr>
          <p:nvPr/>
        </p:nvCxnSpPr>
        <p:spPr>
          <a:xfrm flipH="1">
            <a:off x="5292080" y="4977172"/>
            <a:ext cx="720080" cy="1152128"/>
          </a:xfrm>
          <a:prstGeom prst="bentConnector3">
            <a:avLst>
              <a:gd name="adj1" fmla="val -31746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4"/>
          </p:cNvCxnSpPr>
          <p:nvPr/>
        </p:nvCxnSpPr>
        <p:spPr>
          <a:xfrm>
            <a:off x="5184068" y="6237312"/>
            <a:ext cx="36004" cy="3154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7904" y="40770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54452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4" name="Shape 15"/>
          <p:cNvCxnSpPr>
            <a:stCxn id="4" idx="1"/>
            <a:endCxn id="6" idx="2"/>
          </p:cNvCxnSpPr>
          <p:nvPr/>
        </p:nvCxnSpPr>
        <p:spPr>
          <a:xfrm rot="10800000" flipH="1">
            <a:off x="4355976" y="2888940"/>
            <a:ext cx="720080" cy="2088232"/>
          </a:xfrm>
          <a:prstGeom prst="bentConnector3">
            <a:avLst>
              <a:gd name="adj1" fmla="val -31746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4"/>
            <a:endCxn id="5" idx="0"/>
          </p:cNvCxnSpPr>
          <p:nvPr/>
        </p:nvCxnSpPr>
        <p:spPr>
          <a:xfrm>
            <a:off x="5184068" y="2996952"/>
            <a:ext cx="36004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4" idx="0"/>
          </p:cNvCxnSpPr>
          <p:nvPr/>
        </p:nvCxnSpPr>
        <p:spPr>
          <a:xfrm flipH="1">
            <a:off x="5184068" y="3933056"/>
            <a:ext cx="36004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17" name="Flowchart: Terminator 16"/>
          <p:cNvSpPr/>
          <p:nvPr/>
        </p:nvSpPr>
        <p:spPr>
          <a:xfrm>
            <a:off x="4355976" y="1484784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4355976" y="234888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0</a:t>
            </a:r>
            <a:endParaRPr lang="pt-BR" dirty="0"/>
          </a:p>
        </p:txBody>
      </p:sp>
      <p:sp>
        <p:nvSpPr>
          <p:cNvPr id="19" name="Diamond 18"/>
          <p:cNvSpPr/>
          <p:nvPr/>
        </p:nvSpPr>
        <p:spPr>
          <a:xfrm>
            <a:off x="4427984" y="3356992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 &lt; 10 ?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4283968" y="4941168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Cont ← Cont + 1</a:t>
            </a:r>
            <a:endParaRPr lang="pt-BR" dirty="0"/>
          </a:p>
        </p:txBody>
      </p:sp>
      <p:cxnSp>
        <p:nvCxnSpPr>
          <p:cNvPr id="29" name="Shape 15"/>
          <p:cNvCxnSpPr>
            <a:stCxn id="19" idx="3"/>
            <a:endCxn id="61" idx="0"/>
          </p:cNvCxnSpPr>
          <p:nvPr/>
        </p:nvCxnSpPr>
        <p:spPr>
          <a:xfrm>
            <a:off x="6084168" y="3969060"/>
            <a:ext cx="1080120" cy="241226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32040" y="4581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72200" y="36450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/>
          <p:cNvCxnSpPr>
            <a:stCxn id="19" idx="2"/>
            <a:endCxn id="20" idx="0"/>
          </p:cNvCxnSpPr>
          <p:nvPr/>
        </p:nvCxnSpPr>
        <p:spPr>
          <a:xfrm>
            <a:off x="5256076" y="4581128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15"/>
          <p:cNvCxnSpPr>
            <a:stCxn id="52" idx="1"/>
            <a:endCxn id="19" idx="1"/>
          </p:cNvCxnSpPr>
          <p:nvPr/>
        </p:nvCxnSpPr>
        <p:spPr>
          <a:xfrm rot="10800000">
            <a:off x="4427984" y="3969060"/>
            <a:ext cx="72008" cy="2268252"/>
          </a:xfrm>
          <a:prstGeom prst="bentConnector3">
            <a:avLst>
              <a:gd name="adj1" fmla="val 417465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2"/>
            <a:endCxn id="19" idx="0"/>
          </p:cNvCxnSpPr>
          <p:nvPr/>
        </p:nvCxnSpPr>
        <p:spPr>
          <a:xfrm>
            <a:off x="5220072" y="3068960"/>
            <a:ext cx="36004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5220072" y="1961456"/>
            <a:ext cx="0" cy="3874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isplay 51"/>
          <p:cNvSpPr/>
          <p:nvPr/>
        </p:nvSpPr>
        <p:spPr>
          <a:xfrm>
            <a:off x="4499992" y="5949280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Cont</a:t>
            </a:r>
            <a:endParaRPr lang="pt-BR" sz="1600" dirty="0"/>
          </a:p>
        </p:txBody>
      </p:sp>
      <p:cxnSp>
        <p:nvCxnSpPr>
          <p:cNvPr id="54" name="Straight Arrow Connector 53"/>
          <p:cNvCxnSpPr>
            <a:stCxn id="20" idx="2"/>
            <a:endCxn id="52" idx="0"/>
          </p:cNvCxnSpPr>
          <p:nvPr/>
        </p:nvCxnSpPr>
        <p:spPr>
          <a:xfrm>
            <a:off x="5256076" y="5661248"/>
            <a:ext cx="36004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Terminator 60"/>
          <p:cNvSpPr/>
          <p:nvPr/>
        </p:nvSpPr>
        <p:spPr>
          <a:xfrm>
            <a:off x="6300192" y="6381328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o fluxo de um programa capaz de analisar os coeficientes de uma equação de segundo grau y = ax</a:t>
            </a:r>
            <a:r>
              <a:rPr lang="pt-BR" baseline="30000" dirty="0" smtClean="0"/>
              <a:t>2</a:t>
            </a:r>
            <a:r>
              <a:rPr lang="pt-BR" dirty="0" smtClean="0"/>
              <a:t>+bx+c</a:t>
            </a:r>
          </a:p>
          <a:p>
            <a:r>
              <a:rPr lang="pt-BR" dirty="0" smtClean="0"/>
              <a:t>Entradas: a, b e c</a:t>
            </a:r>
          </a:p>
          <a:p>
            <a:r>
              <a:rPr lang="pt-BR" dirty="0" smtClean="0"/>
              <a:t>Delta = b</a:t>
            </a:r>
            <a:r>
              <a:rPr lang="pt-BR" baseline="30000" dirty="0" smtClean="0"/>
              <a:t>2</a:t>
            </a:r>
            <a:r>
              <a:rPr lang="pt-BR" dirty="0" smtClean="0"/>
              <a:t>-4ac</a:t>
            </a:r>
          </a:p>
          <a:p>
            <a:pPr lvl="1"/>
            <a:r>
              <a:rPr lang="pt-BR" dirty="0" smtClean="0"/>
              <a:t>Se Delta &gt; 0 – possui 2 raizes reais</a:t>
            </a:r>
          </a:p>
          <a:p>
            <a:pPr lvl="1"/>
            <a:r>
              <a:rPr lang="pt-BR" dirty="0" smtClean="0"/>
              <a:t>Se Delta = 0 – possui 1 raiz real</a:t>
            </a:r>
          </a:p>
          <a:p>
            <a:pPr lvl="1"/>
            <a:r>
              <a:rPr lang="pt-BR" dirty="0" smtClean="0"/>
              <a:t>Se Delta &lt; 0 –  não possui raizes reais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Desenvolva um diagrama para um algoritmo que conte quantos números pares existem entre 0 e 100</a:t>
            </a:r>
            <a:endParaRPr lang="pt-BR" dirty="0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2806</TotalTime>
  <Words>394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Design</vt:lpstr>
      <vt:lpstr>Foundry</vt:lpstr>
      <vt:lpstr>Slide 1</vt:lpstr>
      <vt:lpstr>Diagramas de fluxo</vt:lpstr>
      <vt:lpstr>Condição</vt:lpstr>
      <vt:lpstr>Condição</vt:lpstr>
      <vt:lpstr>Repetição</vt:lpstr>
      <vt:lpstr>Repetição</vt:lpstr>
      <vt:lpstr>Repetição</vt:lpstr>
      <vt:lpstr>Exercício</vt:lpstr>
      <vt:lpstr>Exercício</vt:lpstr>
      <vt:lpstr>Tipos de dados</vt:lpstr>
      <vt:lpstr>Tipos de dados</vt:lpstr>
      <vt:lpstr>Operadores</vt:lpstr>
      <vt:lpstr>Expressões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183</cp:revision>
  <dcterms:created xsi:type="dcterms:W3CDTF">2011-01-18T08:59:35Z</dcterms:created>
  <dcterms:modified xsi:type="dcterms:W3CDTF">2018-08-22T01:02:33Z</dcterms:modified>
</cp:coreProperties>
</file>