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4" r:id="rId2"/>
  </p:sldMasterIdLst>
  <p:notesMasterIdLst>
    <p:notesMasterId r:id="rId15"/>
  </p:notesMasterIdLst>
  <p:sldIdLst>
    <p:sldId id="264" r:id="rId3"/>
    <p:sldId id="318" r:id="rId4"/>
    <p:sldId id="325" r:id="rId5"/>
    <p:sldId id="326" r:id="rId6"/>
    <p:sldId id="319" r:id="rId7"/>
    <p:sldId id="320" r:id="rId8"/>
    <p:sldId id="321" r:id="rId9"/>
    <p:sldId id="322" r:id="rId10"/>
    <p:sldId id="323" r:id="rId11"/>
    <p:sldId id="327" r:id="rId12"/>
    <p:sldId id="324" r:id="rId13"/>
    <p:sldId id="304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>
      <p:cViewPr>
        <p:scale>
          <a:sx n="75" d="100"/>
          <a:sy n="75" d="100"/>
        </p:scale>
        <p:origin x="-1074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BAEBF-E35F-4E7A-900B-23ECEB9F0BAF}" type="datetimeFigureOut">
              <a:rPr lang="pt-BR" smtClean="0"/>
              <a:pPr/>
              <a:t>19/09/2018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3BAC2-83D8-4666-A0C0-00F5CA9AAB85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2C80A-CEE2-447C-A6F2-AFB1B618063C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19/09/2018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19/09/2018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19/09/2018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19/09/2018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 cstate="print">
            <a:lum bright="48000" contrast="-50000"/>
          </a:blip>
          <a:srcRect/>
          <a:stretch>
            <a:fillRect/>
          </a:stretch>
        </p:blipFill>
        <p:spPr bwMode="auto">
          <a:xfrm>
            <a:off x="0" y="0"/>
            <a:ext cx="1835696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53536"/>
            <a:ext cx="6635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646237"/>
            <a:ext cx="6779096" cy="4526280"/>
          </a:xfrm>
        </p:spPr>
        <p:txBody>
          <a:bodyPr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19/09/2018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extBox 8"/>
          <p:cNvSpPr txBox="1"/>
          <p:nvPr userDrawn="1"/>
        </p:nvSpPr>
        <p:spPr>
          <a:xfrm>
            <a:off x="251520" y="5951021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>Alan Turing</a:t>
            </a:r>
          </a:p>
          <a:p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>(1912-1954)</a:t>
            </a:r>
            <a:endParaRPr lang="pt-BR" b="1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1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1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19/09/2018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1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1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19/09/2018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1535113"/>
            <a:ext cx="4041775" cy="639763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1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362201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19/09/2018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9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19/09/2018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19/09/2018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1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19/09/2018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1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1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19/09/2018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8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19/09/2018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19/09/2018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19/09/2018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0635" y="327986"/>
            <a:ext cx="6264695" cy="166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m para ada lovelace"/>
          <p:cNvPicPr>
            <a:picLocks noChangeAspect="1" noChangeArrowheads="1"/>
          </p:cNvPicPr>
          <p:nvPr userDrawn="1"/>
        </p:nvPicPr>
        <p:blipFill>
          <a:blip r:embed="rId2" cstate="print">
            <a:lum bright="8000" contrast="-66000"/>
          </a:blip>
          <a:srcRect/>
          <a:stretch>
            <a:fillRect/>
          </a:stretch>
        </p:blipFill>
        <p:spPr bwMode="auto">
          <a:xfrm>
            <a:off x="-396552" y="0"/>
            <a:ext cx="2447925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19/09/2018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19/09/2018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19/09/2018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19/09/2018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19/09/2018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19/09/2018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19/09/2018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red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71400"/>
            <a:ext cx="92525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19/09/2018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titulo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" y="1"/>
            <a:ext cx="91408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9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7271"/>
          <a:stretch/>
        </p:blipFill>
        <p:spPr bwMode="auto">
          <a:xfrm>
            <a:off x="6964201" y="6073602"/>
            <a:ext cx="207229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19/09/2018</a:t>
            </a:fld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58" r:id="rId13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251520" y="4293097"/>
            <a:ext cx="7419280" cy="43088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Arial" pitchFamily="34" charset="0"/>
              </a:rPr>
              <a:t>28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 </a:t>
            </a:r>
            <a:r>
              <a:rPr lang="pt-BR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agosto </a:t>
            </a:r>
            <a:r>
              <a:rPr lang="pt-BR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2018</a:t>
            </a:r>
            <a:endParaRPr lang="pt-BR" sz="2200" b="1" dirty="0">
              <a:solidFill>
                <a:schemeClr val="accent5">
                  <a:lumMod val="20000"/>
                  <a:lumOff val="8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251521" y="2795094"/>
            <a:ext cx="8927405" cy="138499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Lógica de Programação: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Python </a:t>
            </a:r>
            <a:r>
              <a:rPr lang="pt-BR" altLang="pt-BR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– Módulos e funções</a:t>
            </a:r>
            <a:endParaRPr lang="pt-BR" altLang="pt-BR" sz="2800" b="1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Nivia Cruz Quental, Dra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1720" y="56612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chemeClr val="accent6">
                    <a:lumMod val="10000"/>
                  </a:schemeClr>
                </a:solidFill>
              </a:rPr>
              <a:t>“Eu acredito que às vezes são as pessoas que ninguém espera nada que fazem as coisas que ninguém consegue imaginar.”</a:t>
            </a:r>
            <a:endParaRPr lang="pt-BR" dirty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3016" y="0"/>
            <a:ext cx="25509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e módulos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Agora crie e execute outro script que irá utilizar o script que você já criou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051720" y="3429000"/>
            <a:ext cx="70922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import combinatoria</a:t>
            </a:r>
          </a:p>
          <a:p>
            <a:endParaRPr lang="pt-BR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valor = combinatoria.fatorial(4)</a:t>
            </a:r>
          </a:p>
          <a:p>
            <a:endParaRPr lang="pt-BR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print ("O fatorial é ", valor)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Adicione ao seu módulo “combinatória” uma </a:t>
            </a:r>
            <a:r>
              <a:rPr lang="pt-BR" dirty="0" smtClean="0"/>
              <a:t>função que implemente a fórmula de combinações</a:t>
            </a:r>
            <a:r>
              <a:rPr lang="pt-BR" dirty="0" smtClean="0"/>
              <a:t>: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Por exemplo</a:t>
            </a:r>
            <a:r>
              <a:rPr lang="pt-BR" sz="2000" dirty="0" smtClean="0"/>
              <a:t>, combinação de 6 itens agrupados de 3 em 3: </a:t>
            </a:r>
            <a:r>
              <a:rPr lang="pt-BR" sz="2000" dirty="0" smtClean="0"/>
              <a:t>há 20 </a:t>
            </a:r>
            <a:r>
              <a:rPr lang="pt-BR" sz="2000" dirty="0" smtClean="0"/>
              <a:t>combinações </a:t>
            </a:r>
            <a:r>
              <a:rPr lang="pt-BR" sz="2000" dirty="0" smtClean="0"/>
              <a:t>possíveis</a:t>
            </a:r>
            <a:endParaRPr lang="pt-BR" sz="2000" dirty="0"/>
          </a:p>
        </p:txBody>
      </p:sp>
      <p:pic>
        <p:nvPicPr>
          <p:cNvPr id="23554" name="Picture 2" descr="http://lh5.ggpht.com/_j5kbeGgXcbo/SoomQz87gwI/AAAAAAAAByI/mp-miDxfJNQ/%5BUNSET%5D.jpg?imgmax=8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6042358"/>
            <a:ext cx="3786040" cy="815642"/>
          </a:xfrm>
          <a:prstGeom prst="rect">
            <a:avLst/>
          </a:prstGeom>
          <a:noFill/>
        </p:spPr>
      </p:pic>
      <p:grpSp>
        <p:nvGrpSpPr>
          <p:cNvPr id="4" name="Group 10"/>
          <p:cNvGrpSpPr/>
          <p:nvPr/>
        </p:nvGrpSpPr>
        <p:grpSpPr>
          <a:xfrm>
            <a:off x="3131840" y="3717032"/>
            <a:ext cx="4968552" cy="1200329"/>
            <a:chOff x="3707904" y="4077072"/>
            <a:chExt cx="4968552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3707904" y="4077072"/>
              <a:ext cx="4968552" cy="120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3600" dirty="0" smtClean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pt-BR" sz="2400" dirty="0" smtClean="0">
                  <a:latin typeface="Courier New" pitchFamily="49" charset="0"/>
                  <a:cs typeface="Courier New" pitchFamily="49" charset="0"/>
                </a:rPr>
                <a:t>x,y</a:t>
              </a:r>
              <a:r>
                <a:rPr lang="pt-BR" sz="3600" dirty="0" smtClean="0">
                  <a:latin typeface="Courier New" pitchFamily="49" charset="0"/>
                  <a:cs typeface="Courier New" pitchFamily="49" charset="0"/>
                </a:rPr>
                <a:t>=		x!</a:t>
              </a:r>
            </a:p>
            <a:p>
              <a:r>
                <a:rPr lang="pt-BR" sz="3600" dirty="0" smtClean="0">
                  <a:latin typeface="Courier New" pitchFamily="49" charset="0"/>
                  <a:cs typeface="Courier New" pitchFamily="49" charset="0"/>
                </a:rPr>
                <a:t>		y!(x-y)!</a:t>
              </a:r>
              <a:endParaRPr lang="pt-BR" sz="3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508104" y="4509120"/>
              <a:ext cx="2448272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Aprendendo com Python: Edição interativa (usando Python 3.x)</a:t>
            </a:r>
          </a:p>
          <a:p>
            <a:pPr lvl="2"/>
            <a:r>
              <a:rPr lang="pt-BR" dirty="0" smtClean="0"/>
              <a:t>https://panda.ime.usp.br/pensepy/static/pensepy</a:t>
            </a:r>
          </a:p>
          <a:p>
            <a:pPr lvl="1"/>
            <a:r>
              <a:rPr lang="pt-BR" dirty="0" smtClean="0"/>
              <a:t>Programando em Python - DCC/UFRJ</a:t>
            </a:r>
          </a:p>
          <a:p>
            <a:pPr lvl="2"/>
            <a:r>
              <a:rPr lang="pt-BR" dirty="0" smtClean="0"/>
              <a:t>https://www.dcc.ufrj.br/~fabiom/mab225/02tipos.pdf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646236"/>
            <a:ext cx="6779096" cy="5211764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Python permite que novas funções sejam adicionadas além da sua biblioteca padrão</a:t>
            </a:r>
          </a:p>
          <a:p>
            <a:r>
              <a:rPr lang="pt-BR" dirty="0" smtClean="0"/>
              <a:t>Módulo ou biblioteca</a:t>
            </a:r>
          </a:p>
          <a:p>
            <a:pPr lvl="1"/>
            <a:r>
              <a:rPr lang="pt-BR" dirty="0" smtClean="0"/>
              <a:t>Coleções de funções, constantes e estruturas de dados para ampliar a interface de programação</a:t>
            </a:r>
          </a:p>
          <a:p>
            <a:r>
              <a:rPr lang="pt-BR" dirty="0" smtClean="0"/>
              <a:t>Crie um script com o código a seguir: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Import</a:t>
            </a:r>
          </a:p>
          <a:p>
            <a:pPr lvl="1"/>
            <a:r>
              <a:rPr lang="pt-BR" dirty="0" smtClean="0"/>
              <a:t>Palavra chave para carregar bibliotecas adicionais na memória</a:t>
            </a:r>
          </a:p>
          <a:p>
            <a:pPr lvl="1"/>
            <a:r>
              <a:rPr lang="pt-BR" dirty="0" smtClean="0"/>
              <a:t>Note que a função ‘cos’ precisa ser precedida do ‘math.’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3059832" y="4365104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math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valorDoCosseno = math.cos(math.pi)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 completa de bibliotecas padrão</a:t>
            </a:r>
          </a:p>
          <a:p>
            <a:pPr lvl="1"/>
            <a:r>
              <a:rPr lang="pt-BR" dirty="0" smtClean="0"/>
              <a:t>https://docs.python.org/3/library/index.html</a:t>
            </a:r>
          </a:p>
          <a:p>
            <a:r>
              <a:rPr lang="pt-BR" dirty="0" smtClean="0"/>
              <a:t>Um módulo pode ser grande demais</a:t>
            </a:r>
          </a:p>
          <a:p>
            <a:pPr lvl="1"/>
            <a:r>
              <a:rPr lang="pt-BR" dirty="0" smtClean="0"/>
              <a:t>Às vezes, só precisamos de uma função daquele módulo</a:t>
            </a:r>
          </a:p>
          <a:p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771800" y="573325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math </a:t>
            </a:r>
            <a:r>
              <a:rPr lang="pt-BR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cos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valorDoCosseno = cos(0)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6804248" y="5085184"/>
            <a:ext cx="2016224" cy="1512168"/>
          </a:xfrm>
          <a:prstGeom prst="wedgeRoundRectCallout">
            <a:avLst>
              <a:gd name="adj1" fmla="val -75003"/>
              <a:gd name="adj2" fmla="val 24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Note que dessa vez a função ‘cos’ não é precedida de nenhum prefixo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Pesquise a biblioteca ‘time’ e experimente algumas de suas funções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objetivo de se escrever um script é resolver algum problema</a:t>
            </a:r>
          </a:p>
          <a:p>
            <a:r>
              <a:rPr lang="pt-BR" dirty="0" smtClean="0"/>
              <a:t>Mas, e se o problema for grande?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611560" y="3312368"/>
            <a:ext cx="7992888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0" dirty="0" smtClean="0"/>
              <a:t>PROBLEMÃO</a:t>
            </a:r>
            <a:endParaRPr lang="pt-BR" sz="8000" dirty="0"/>
          </a:p>
        </p:txBody>
      </p:sp>
      <p:grpSp>
        <p:nvGrpSpPr>
          <p:cNvPr id="6" name="Group 36"/>
          <p:cNvGrpSpPr/>
          <p:nvPr/>
        </p:nvGrpSpPr>
        <p:grpSpPr>
          <a:xfrm>
            <a:off x="611560" y="3284984"/>
            <a:ext cx="7992888" cy="3456384"/>
            <a:chOff x="683568" y="3068960"/>
            <a:chExt cx="7992888" cy="3456384"/>
          </a:xfrm>
        </p:grpSpPr>
        <p:sp>
          <p:nvSpPr>
            <p:cNvPr id="5" name="Rectangle 4"/>
            <p:cNvSpPr/>
            <p:nvPr/>
          </p:nvSpPr>
          <p:spPr>
            <a:xfrm>
              <a:off x="683568" y="306896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3568" y="3573016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3568" y="4077072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3568" y="458112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568" y="5085184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3568" y="558924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3568" y="602128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99792" y="306896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99792" y="3573016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99792" y="4077072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99792" y="458112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9792" y="5085184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99792" y="558924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99792" y="602128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16016" y="306896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6016" y="3573016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16016" y="4077072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16016" y="458112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16016" y="5085184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16016" y="558924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16016" y="602128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60232" y="306896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660232" y="3573016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660232" y="4077072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60232" y="458112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660232" y="5085184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660232" y="5589240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660232" y="6021288"/>
              <a:ext cx="2016224" cy="50405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Probleminha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Modularização</a:t>
            </a:r>
          </a:p>
          <a:p>
            <a:pPr lvl="1"/>
            <a:r>
              <a:rPr lang="pt-BR" dirty="0" smtClean="0"/>
              <a:t>Dividir um problema grande em problemas menores</a:t>
            </a:r>
          </a:p>
          <a:p>
            <a:pPr lvl="1"/>
            <a:r>
              <a:rPr lang="pt-BR" dirty="0" smtClean="0"/>
              <a:t>Permitir reuso</a:t>
            </a:r>
          </a:p>
          <a:p>
            <a:pPr lvl="1"/>
            <a:r>
              <a:rPr lang="pt-BR" dirty="0" smtClean="0"/>
              <a:t>Facilitar manutenção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 possuir parâmetros ou não</a:t>
            </a:r>
          </a:p>
          <a:p>
            <a:pPr lvl="1"/>
            <a:r>
              <a:rPr lang="pt-BR" dirty="0" smtClean="0"/>
              <a:t>Atenção para identação</a:t>
            </a:r>
          </a:p>
          <a:p>
            <a:pPr lvl="2"/>
            <a:r>
              <a:rPr lang="pt-BR" dirty="0" smtClean="0"/>
              <a:t>Define o escopo das variáveis utilizadas</a:t>
            </a:r>
          </a:p>
          <a:p>
            <a:r>
              <a:rPr lang="pt-BR" dirty="0" smtClean="0"/>
              <a:t>Pode retornar valores ou não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3861048"/>
            <a:ext cx="6913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nome_da_funcao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param1, param2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  &lt;comando 1&gt;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  &lt;comando 2&gt;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  &lt;comando n&gt;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variavel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971600" y="2276872"/>
            <a:ext cx="756084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def diga_ola(nomePessoa):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print("Ola, ", nomePessoa)</a:t>
            </a:r>
          </a:p>
          <a:p>
            <a:endParaRPr lang="pt-BR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diga_ola("nivia")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797152"/>
            <a:ext cx="9468544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def funcaoSemParametro():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print(“Essa função não tem parametro")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funcaoSemParametro()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444208" y="1124744"/>
            <a:ext cx="2699792" cy="792088"/>
          </a:xfrm>
          <a:prstGeom prst="wedgeRectCallout">
            <a:avLst>
              <a:gd name="adj1" fmla="val -47176"/>
              <a:gd name="adj2" fmla="val 119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Declaração da função</a:t>
            </a:r>
            <a:endParaRPr lang="pt-BR" sz="2400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6596608" y="3717032"/>
            <a:ext cx="2699792" cy="792088"/>
          </a:xfrm>
          <a:prstGeom prst="wedgeRectCallout">
            <a:avLst>
              <a:gd name="adj1" fmla="val -122979"/>
              <a:gd name="adj2" fmla="val 16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/>
              <a:t>Chamada da função</a:t>
            </a:r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e módulos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646236"/>
            <a:ext cx="7488832" cy="5211764"/>
          </a:xfrm>
        </p:spPr>
        <p:txBody>
          <a:bodyPr>
            <a:normAutofit/>
          </a:bodyPr>
          <a:lstStyle/>
          <a:p>
            <a:r>
              <a:rPr lang="pt-BR" dirty="0" smtClean="0"/>
              <a:t>Exemplo </a:t>
            </a:r>
            <a:r>
              <a:rPr lang="pt-BR" dirty="0" smtClean="0"/>
              <a:t>fatorial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Salve em um arquivo combinatoria.py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123728" y="2492896"/>
            <a:ext cx="65527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def fatorial (n):</a:t>
            </a:r>
          </a:p>
          <a:p>
            <a:pPr lvl="1"/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fatorial=1</a:t>
            </a:r>
          </a:p>
          <a:p>
            <a:pPr lvl="1"/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while (n &gt; 1):</a:t>
            </a:r>
          </a:p>
          <a:p>
            <a:pPr lvl="1"/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fatorial = fatorial * n</a:t>
            </a:r>
          </a:p>
          <a:p>
            <a:pPr lvl="1"/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 n=n-1</a:t>
            </a:r>
          </a:p>
          <a:p>
            <a:endParaRPr lang="pt-BR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   return fatorial</a:t>
            </a:r>
            <a:endParaRPr lang="pt-BR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4946</TotalTime>
  <Words>439</Words>
  <Application>Microsoft Office PowerPoint</Application>
  <PresentationFormat>On-screen Show (4:3)</PresentationFormat>
  <Paragraphs>129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Custom Design</vt:lpstr>
      <vt:lpstr>Foundry</vt:lpstr>
      <vt:lpstr>Slide 1</vt:lpstr>
      <vt:lpstr>Módulos</vt:lpstr>
      <vt:lpstr>Módulos</vt:lpstr>
      <vt:lpstr>Exercício</vt:lpstr>
      <vt:lpstr>Funções</vt:lpstr>
      <vt:lpstr>Funções</vt:lpstr>
      <vt:lpstr>Funções</vt:lpstr>
      <vt:lpstr>Funções</vt:lpstr>
      <vt:lpstr>Funções e módulos</vt:lpstr>
      <vt:lpstr>Funções e módulos</vt:lpstr>
      <vt:lpstr>Exercício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Evandro Duarte de Sá</dc:creator>
  <cp:lastModifiedBy>Usuario</cp:lastModifiedBy>
  <cp:revision>217</cp:revision>
  <dcterms:created xsi:type="dcterms:W3CDTF">2011-01-18T08:59:35Z</dcterms:created>
  <dcterms:modified xsi:type="dcterms:W3CDTF">2018-09-19T15:55:40Z</dcterms:modified>
</cp:coreProperties>
</file>