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Default Extension="wdp" ContentType="image/vnd.ms-photo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74" r:id="rId2"/>
  </p:sldMasterIdLst>
  <p:notesMasterIdLst>
    <p:notesMasterId r:id="rId20"/>
  </p:notesMasterIdLst>
  <p:sldIdLst>
    <p:sldId id="264" r:id="rId3"/>
    <p:sldId id="319" r:id="rId4"/>
    <p:sldId id="320" r:id="rId5"/>
    <p:sldId id="321" r:id="rId6"/>
    <p:sldId id="322" r:id="rId7"/>
    <p:sldId id="323" r:id="rId8"/>
    <p:sldId id="324" r:id="rId9"/>
    <p:sldId id="325" r:id="rId10"/>
    <p:sldId id="326" r:id="rId11"/>
    <p:sldId id="328" r:id="rId12"/>
    <p:sldId id="333" r:id="rId13"/>
    <p:sldId id="327" r:id="rId14"/>
    <p:sldId id="329" r:id="rId15"/>
    <p:sldId id="332" r:id="rId16"/>
    <p:sldId id="330" r:id="rId17"/>
    <p:sldId id="331" r:id="rId18"/>
    <p:sldId id="304" r:id="rId1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uario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50" autoAdjust="0"/>
    <p:restoredTop sz="94660"/>
  </p:normalViewPr>
  <p:slideViewPr>
    <p:cSldViewPr>
      <p:cViewPr>
        <p:scale>
          <a:sx n="75" d="100"/>
          <a:sy n="75" d="100"/>
        </p:scale>
        <p:origin x="-1074" y="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BAEBF-E35F-4E7A-900B-23ECEB9F0BAF}" type="datetimeFigureOut">
              <a:rPr lang="pt-BR" smtClean="0"/>
              <a:pPr/>
              <a:t>17/10/2018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73BAC2-83D8-4666-A0C0-00F5CA9AAB85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8A6C9-12CC-427A-829A-FAB452821DAE}" type="datetimeFigureOut">
              <a:rPr lang="pt-BR"/>
              <a:pPr>
                <a:defRPr/>
              </a:pPr>
              <a:t>17/10/2018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4CC64-3D3C-4129-A961-E6B0872B556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F34E9-03E3-4237-9281-20BD656DDD60}" type="datetimeFigureOut">
              <a:rPr lang="pt-BR"/>
              <a:pPr>
                <a:defRPr/>
              </a:pPr>
              <a:t>17/10/2018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F398F0-792F-4324-BDEC-043CDC232CD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3AB77D-A21F-4738-9643-9CDF417A2EFE}" type="datetimeFigureOut">
              <a:rPr lang="pt-BR"/>
              <a:pPr>
                <a:defRPr/>
              </a:pPr>
              <a:t>17/10/2018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86370-A2B5-4B13-B7EC-90E28495723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2E700DB3-DBF0-4086-B675-117E7A9610B8}" type="datetimeFigureOut">
              <a:rPr lang="pt-BR" smtClean="0"/>
              <a:pPr/>
              <a:t>17/10/2018</a:t>
            </a:fld>
            <a:endParaRPr lang="pt-B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"/>
          <p:cNvPicPr>
            <a:picLocks noChangeAspect="1" noChangeArrowheads="1"/>
          </p:cNvPicPr>
          <p:nvPr userDrawn="1"/>
        </p:nvPicPr>
        <p:blipFill>
          <a:blip r:embed="rId2" cstate="print">
            <a:lum bright="40000" contrast="-43000"/>
          </a:blip>
          <a:srcRect/>
          <a:stretch>
            <a:fillRect/>
          </a:stretch>
        </p:blipFill>
        <p:spPr bwMode="auto">
          <a:xfrm>
            <a:off x="-540568" y="0"/>
            <a:ext cx="255577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1720" y="253536"/>
            <a:ext cx="6635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4" y="1646237"/>
            <a:ext cx="6779096" cy="4526280"/>
          </a:xfrm>
        </p:spPr>
        <p:txBody>
          <a:bodyPr/>
          <a:lstStyle>
            <a:lvl1pPr>
              <a:defRPr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20000"/>
                    <a:lumOff val="80000"/>
                  </a:schemeClr>
                </a:solidFill>
              </a:defRPr>
            </a:lvl2pPr>
            <a:lvl3pPr>
              <a:defRPr>
                <a:solidFill>
                  <a:schemeClr val="accent5">
                    <a:lumMod val="20000"/>
                    <a:lumOff val="80000"/>
                  </a:schemeClr>
                </a:solidFill>
              </a:defRPr>
            </a:lvl3pPr>
            <a:lvl4pPr>
              <a:defRPr>
                <a:solidFill>
                  <a:schemeClr val="accent5">
                    <a:lumMod val="20000"/>
                    <a:lumOff val="80000"/>
                  </a:schemeClr>
                </a:solidFill>
              </a:defRPr>
            </a:lvl4pPr>
            <a:lvl5pPr>
              <a:defRPr>
                <a:solidFill>
                  <a:schemeClr val="accent5">
                    <a:lumMod val="20000"/>
                    <a:lumOff val="80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pPr/>
              <a:t>17/10/2018</a:t>
            </a:fld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9" name="TextBox 8"/>
          <p:cNvSpPr txBox="1"/>
          <p:nvPr userDrawn="1"/>
        </p:nvSpPr>
        <p:spPr>
          <a:xfrm>
            <a:off x="251520" y="5951021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Book Antiqua" pitchFamily="18" charset="0"/>
              </a:rPr>
              <a:t>John Mccarty</a:t>
            </a:r>
            <a:endParaRPr lang="pt-BR" b="1" dirty="0" smtClean="0">
              <a:solidFill>
                <a:schemeClr val="bg1"/>
              </a:solidFill>
              <a:latin typeface="Book Antiqua" pitchFamily="18" charset="0"/>
            </a:endParaRPr>
          </a:p>
          <a:p>
            <a:r>
              <a:rPr lang="pt-BR" b="1" dirty="0" smtClean="0">
                <a:solidFill>
                  <a:schemeClr val="bg1"/>
                </a:solidFill>
                <a:latin typeface="Book Antiqua" pitchFamily="18" charset="0"/>
              </a:rPr>
              <a:t>(</a:t>
            </a:r>
            <a:r>
              <a:rPr lang="pt-BR" b="1" dirty="0" smtClean="0">
                <a:solidFill>
                  <a:schemeClr val="bg1"/>
                </a:solidFill>
                <a:latin typeface="Book Antiqua" pitchFamily="18" charset="0"/>
              </a:rPr>
              <a:t>1927-2011)</a:t>
            </a:r>
            <a:endParaRPr lang="pt-BR" b="1" dirty="0">
              <a:solidFill>
                <a:schemeClr val="bg1"/>
              </a:solidFill>
              <a:latin typeface="Book Antiqua" pitchFamily="18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1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1"/>
            <a:ext cx="3002280" cy="274320"/>
          </a:xfrm>
        </p:spPr>
        <p:txBody>
          <a:bodyPr vert="horz" rtlCol="0"/>
          <a:lstStyle>
            <a:extLst/>
          </a:lstStyle>
          <a:p>
            <a:fld id="{2E700DB3-DBF0-4086-B675-117E7A9610B8}" type="datetimeFigureOut">
              <a:rPr lang="pt-BR" smtClean="0"/>
              <a:pPr/>
              <a:t>17/10/2018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1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1"/>
            <a:ext cx="3907464" cy="274320"/>
          </a:xfrm>
        </p:spPr>
        <p:txBody>
          <a:bodyPr vert="horz" rtlCol="0"/>
          <a:lstStyle>
            <a:extLst/>
          </a:lstStyle>
          <a:p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pPr/>
              <a:t>17/10/2018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1535113"/>
            <a:ext cx="4041775" cy="639763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1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362201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pPr/>
              <a:t>17/10/2018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9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pPr/>
              <a:t>17/10/2018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pPr/>
              <a:t>17/10/2018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1"/>
            <a:ext cx="3002280" cy="274320"/>
          </a:xfrm>
        </p:spPr>
        <p:txBody>
          <a:bodyPr vert="horz" rtlCol="0"/>
          <a:lstStyle>
            <a:extLst/>
          </a:lstStyle>
          <a:p>
            <a:fld id="{2E700DB3-DBF0-4086-B675-117E7A9610B8}" type="datetimeFigureOut">
              <a:rPr lang="pt-BR" smtClean="0"/>
              <a:pPr/>
              <a:t>17/10/2018</a:t>
            </a:fld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1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1"/>
            <a:ext cx="3907464" cy="274320"/>
          </a:xfrm>
        </p:spPr>
        <p:txBody>
          <a:bodyPr vert="horz" rtlCol="0"/>
          <a:lstStyle>
            <a:extLst/>
          </a:lstStyle>
          <a:p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A1CBF-1C51-491D-A20A-75BBB81D7434}" type="datetimeFigureOut">
              <a:rPr lang="pt-BR"/>
              <a:pPr>
                <a:defRPr/>
              </a:pPr>
              <a:t>17/10/2018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D4EAFE-EBC1-460B-9F10-FFF70CAABE1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8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2E700DB3-DBF0-4086-B675-117E7A9610B8}" type="datetimeFigureOut">
              <a:rPr lang="pt-BR" smtClean="0"/>
              <a:pPr/>
              <a:t>17/10/2018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pt-B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pPr/>
              <a:t>17/10/2018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pPr/>
              <a:t>17/10/2018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re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aturation sat="30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-108520" y="144016"/>
            <a:ext cx="9252520" cy="6741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Imagem 9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290635" y="327986"/>
            <a:ext cx="6264695" cy="1660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esultado de imagem para ada lovelace"/>
          <p:cNvPicPr>
            <a:picLocks noChangeAspect="1" noChangeArrowheads="1"/>
          </p:cNvPicPr>
          <p:nvPr userDrawn="1"/>
        </p:nvPicPr>
        <p:blipFill>
          <a:blip r:embed="rId2" cstate="print">
            <a:lum bright="8000" contrast="-66000"/>
          </a:blip>
          <a:srcRect/>
          <a:stretch>
            <a:fillRect/>
          </a:stretch>
        </p:blipFill>
        <p:spPr bwMode="auto">
          <a:xfrm>
            <a:off x="-396552" y="0"/>
            <a:ext cx="2447925" cy="6858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98790-739F-4A9A-AA3D-0F7B483241C0}" type="datetimeFigureOut">
              <a:rPr lang="pt-BR"/>
              <a:pPr>
                <a:defRPr/>
              </a:pPr>
              <a:t>17/10/2018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A4742-71BC-415D-82B6-1B555455740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292231-95CD-47BB-ABA6-E224943F3949}" type="datetimeFigureOut">
              <a:rPr lang="pt-BR"/>
              <a:pPr>
                <a:defRPr/>
              </a:pPr>
              <a:t>17/10/2018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CEACC0-68E3-4D5E-9E6C-84AA7E2653B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9B19B4-5510-4D8B-B9F6-2DEA19E27B91}" type="datetimeFigureOut">
              <a:rPr lang="pt-BR"/>
              <a:pPr>
                <a:defRPr/>
              </a:pPr>
              <a:t>17/10/2018</a:t>
            </a:fld>
            <a:endParaRPr lang="pt-B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64BFDE-D886-4AA3-A662-1DD1DFACEB3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D6025-68AA-4D64-BC7B-2E1E2C3B9626}" type="datetimeFigureOut">
              <a:rPr lang="pt-BR"/>
              <a:pPr>
                <a:defRPr/>
              </a:pPr>
              <a:t>17/10/2018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614B4-A9DC-42B6-B947-A3E9812D5A06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98FF4-D37E-484D-B9AA-2AC5EF20486A}" type="datetimeFigureOut">
              <a:rPr lang="pt-BR"/>
              <a:pPr>
                <a:defRPr/>
              </a:pPr>
              <a:t>17/10/2018</a:t>
            </a:fld>
            <a:endParaRPr lang="pt-B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26A17-28C0-4F56-80D8-A19F7730815F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72DDAB-17B6-4675-A674-0A6244FF91A2}" type="datetimeFigureOut">
              <a:rPr lang="pt-BR"/>
              <a:pPr>
                <a:defRPr/>
              </a:pPr>
              <a:t>17/10/2018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94E638-E665-45F4-ACD9-2D2E8CDE3124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C11CD-D7BE-4B7A-BB61-1CBB80E8D617}" type="datetimeFigureOut">
              <a:rPr lang="pt-BR"/>
              <a:pPr>
                <a:defRPr/>
              </a:pPr>
              <a:t>17/10/2018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ADE717-26A1-4C1C-ABBC-C1677E11D82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" descr="rede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 xmlns="">
                  <a14:imgLayer r:embed="rId14">
                    <a14:imgEffect>
                      <a14:saturation sat="30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-108520" y="171400"/>
            <a:ext cx="9252520" cy="6713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9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pt-BR" smtClean="0"/>
          </a:p>
        </p:txBody>
      </p:sp>
      <p:sp>
        <p:nvSpPr>
          <p:cNvPr id="205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t-BR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1A19D45-C90E-4983-9DFB-51ADFB532CE2}" type="datetimeFigureOut">
              <a:rPr lang="pt-BR"/>
              <a:pPr>
                <a:defRPr/>
              </a:pPr>
              <a:t>17/10/2018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1BDBFFC-D5F6-4590-97A2-662E02F11FA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pic>
        <p:nvPicPr>
          <p:cNvPr id="10" name="Picture 11" descr="titulo3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" y="1"/>
            <a:ext cx="9140825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Imagem 9"/>
          <p:cNvPicPr>
            <a:picLocks noChangeAspect="1" noChangeArrowheads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37271"/>
          <a:stretch/>
        </p:blipFill>
        <p:spPr bwMode="auto">
          <a:xfrm>
            <a:off x="6964201" y="6073602"/>
            <a:ext cx="2072297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2E700DB3-DBF0-4086-B675-117E7A9610B8}" type="datetimeFigureOut">
              <a:rPr lang="pt-BR" smtClean="0"/>
              <a:pPr/>
              <a:t>17/10/2018</a:t>
            </a:fld>
            <a:endParaRPr lang="pt-B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58" r:id="rId13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pt.pythond.com/2643" TargetMode="External"/><Relationship Id="rId2" Type="http://schemas.openxmlformats.org/officeDocument/2006/relationships/hyperlink" Target="https://www.dcc.ufrj.br/~fabiom/mab225/02tipos.pdf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>
            <a:spLocks noChangeArrowheads="1"/>
          </p:cNvSpPr>
          <p:nvPr/>
        </p:nvSpPr>
        <p:spPr bwMode="auto">
          <a:xfrm>
            <a:off x="251520" y="4293097"/>
            <a:ext cx="7419280" cy="43088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2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+mn-lt"/>
                <a:cs typeface="Arial" pitchFamily="34" charset="0"/>
              </a:rPr>
              <a:t>Recife-PE, </a:t>
            </a:r>
            <a:r>
              <a:rPr lang="pt-BR" sz="2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Arial" pitchFamily="34" charset="0"/>
              </a:rPr>
              <a:t>17 </a:t>
            </a:r>
            <a:r>
              <a:rPr lang="pt-BR" sz="2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n-lt"/>
                <a:cs typeface="Arial" pitchFamily="34" charset="0"/>
              </a:rPr>
              <a:t>de outubro </a:t>
            </a:r>
            <a:r>
              <a:rPr lang="pt-BR" sz="22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+mn-lt"/>
                <a:cs typeface="Arial" pitchFamily="34" charset="0"/>
              </a:rPr>
              <a:t>de </a:t>
            </a:r>
            <a:r>
              <a:rPr lang="pt-BR" sz="2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n-lt"/>
                <a:cs typeface="Arial" pitchFamily="34" charset="0"/>
              </a:rPr>
              <a:t>2018</a:t>
            </a:r>
            <a:endParaRPr lang="pt-BR" sz="2200" b="1" dirty="0">
              <a:solidFill>
                <a:schemeClr val="accent5">
                  <a:lumMod val="20000"/>
                  <a:lumOff val="80000"/>
                </a:schemeClr>
              </a:solidFill>
              <a:latin typeface="+mn-lt"/>
              <a:cs typeface="Arial" pitchFamily="34" charset="0"/>
            </a:endParaRPr>
          </a:p>
        </p:txBody>
      </p:sp>
      <p:sp>
        <p:nvSpPr>
          <p:cNvPr id="3" name="Retângulo 2"/>
          <p:cNvSpPr>
            <a:spLocks noChangeArrowheads="1"/>
          </p:cNvSpPr>
          <p:nvPr/>
        </p:nvSpPr>
        <p:spPr bwMode="auto">
          <a:xfrm>
            <a:off x="251521" y="2795094"/>
            <a:ext cx="8927405" cy="1384995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Lógica de Programação:</a:t>
            </a:r>
          </a:p>
          <a:p>
            <a:pPr eaLnBrk="1" hangingPunct="1">
              <a:defRPr/>
            </a:pPr>
            <a:r>
              <a:rPr lang="pt-BR" altLang="pt-BR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Python – </a:t>
            </a:r>
            <a:r>
              <a:rPr lang="pt-BR" altLang="pt-BR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Estruturas de dados</a:t>
            </a:r>
            <a:endParaRPr lang="pt-BR" altLang="pt-BR" sz="2800" b="1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eaLnBrk="1" hangingPunct="1">
              <a:defRPr/>
            </a:pPr>
            <a:r>
              <a:rPr lang="pt-BR" altLang="pt-BR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Nivia Cruz Quental, Dra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1720" y="566124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“</a:t>
            </a:r>
            <a:r>
              <a:rPr lang="pt-BR" dirty="0" smtClean="0">
                <a:solidFill>
                  <a:schemeClr val="bg1"/>
                </a:solidFill>
              </a:rPr>
              <a:t>Progressos fundamentais não podem ser alcançados através de avanços incrementais em tecnologias existentes</a:t>
            </a:r>
            <a:r>
              <a:rPr lang="pt-BR" dirty="0" smtClean="0">
                <a:solidFill>
                  <a:schemeClr val="bg1"/>
                </a:solidFill>
              </a:rPr>
              <a:t>.</a:t>
            </a:r>
            <a:r>
              <a:rPr lang="pt-BR" dirty="0" smtClean="0">
                <a:solidFill>
                  <a:schemeClr val="bg1"/>
                </a:solidFill>
              </a:rPr>
              <a:t>”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88223" y="0"/>
            <a:ext cx="255577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Tuplas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Assim como as listas, são coleções de itens de qualquer tipo</a:t>
            </a:r>
          </a:p>
          <a:p>
            <a:pPr lvl="1"/>
            <a:r>
              <a:rPr lang="pt-BR" sz="2400" dirty="0" smtClean="0"/>
              <a:t>Podem representar registros</a:t>
            </a:r>
          </a:p>
          <a:p>
            <a:pPr lvl="1"/>
            <a:endParaRPr lang="pt-BR" sz="2400" dirty="0" smtClean="0"/>
          </a:p>
          <a:p>
            <a:pPr lvl="1"/>
            <a:endParaRPr lang="pt-BR" sz="2400" dirty="0" smtClean="0"/>
          </a:p>
          <a:p>
            <a:r>
              <a:rPr lang="pt-BR" sz="2800" dirty="0" smtClean="0"/>
              <a:t>Acesse fernanda[2]</a:t>
            </a:r>
          </a:p>
          <a:p>
            <a:r>
              <a:rPr lang="pt-BR" sz="2800" dirty="0" smtClean="0"/>
              <a:t>Porém, são </a:t>
            </a:r>
            <a:r>
              <a:rPr lang="pt-BR" sz="2800" b="1" dirty="0" smtClean="0"/>
              <a:t>IMUTÁVEIS</a:t>
            </a:r>
            <a:r>
              <a:rPr lang="pt-BR" sz="2800" dirty="0" smtClean="0"/>
              <a:t>!</a:t>
            </a:r>
          </a:p>
          <a:p>
            <a:pPr lvl="2"/>
            <a:r>
              <a:rPr lang="pt-BR" sz="1900" dirty="0" smtClean="0"/>
              <a:t>Melhor desempenho e mais seguras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1720" y="2852936"/>
            <a:ext cx="68407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fernanda = ("Fernanda", "Montenegro", 1929, "Central do Brasil", 1998, "Atriz", "Rio de Janeiro, RJ")</a:t>
            </a:r>
            <a:endParaRPr lang="pt-BR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79712" y="4826675"/>
            <a:ext cx="716428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&gt;&gt;&gt; fernanda[2]=1960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Traceback (most recent call last):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File "&lt;pyshell#14&gt;", line 1, in &lt;module&gt;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fernanda[2]=1960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TypeError: 'tuple' object does not support item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assignment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Tuplas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Solução: criar uma tupla nova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Você pode usar tupla quando quiser retornar mais de um valor em uma função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1691680" y="2348880"/>
            <a:ext cx="77768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fernanda= 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fernanda[0:2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]+ 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(1930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,) +fernanda[3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:]</a:t>
            </a:r>
            <a:endParaRPr lang="pt-BR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11760" y="4797152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def troca(x, y):</a:t>
            </a:r>
          </a:p>
          <a:p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 return y, x</a:t>
            </a:r>
            <a:endParaRPr lang="pt-BR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Dicionários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Utilizado para realizar mapeamentos chave – valor</a:t>
            </a:r>
          </a:p>
          <a:p>
            <a:pPr lvl="1"/>
            <a:r>
              <a:rPr lang="pt-BR" dirty="0" smtClean="0"/>
              <a:t>Ex: número de matrícula e dados do aluno</a:t>
            </a:r>
            <a:endParaRPr lang="pt-BR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339752" y="3474720"/>
          <a:ext cx="6096000" cy="31089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24136"/>
                <a:gridCol w="4871864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20182001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(“Jose</a:t>
                      </a:r>
                      <a:r>
                        <a:rPr lang="pt-BR" baseline="0" dirty="0" smtClean="0"/>
                        <a:t> Maria</a:t>
                      </a:r>
                      <a:r>
                        <a:rPr lang="pt-BR" dirty="0" smtClean="0"/>
                        <a:t>”, “Redes de Computadores”, “6548812-SSP-PE”)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20182002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(“Fernando</a:t>
                      </a:r>
                      <a:r>
                        <a:rPr lang="pt-BR" baseline="0" dirty="0" smtClean="0"/>
                        <a:t> Torres</a:t>
                      </a:r>
                      <a:r>
                        <a:rPr lang="pt-BR" dirty="0" smtClean="0"/>
                        <a:t>”, “Engenharia Civil”, “9878812-SSP-PE”)</a:t>
                      </a:r>
                    </a:p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20182003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(“Carla Almeida”, “Mecatrônica”, “66542312-SDS-PE”)</a:t>
                      </a:r>
                    </a:p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20182004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(“Patrícia Borges”, “Redes de Computadores”, “2318812-SSP-PE”)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Dicionários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4" y="1646237"/>
            <a:ext cx="7236296" cy="4526280"/>
          </a:xfrm>
        </p:spPr>
        <p:txBody>
          <a:bodyPr/>
          <a:lstStyle/>
          <a:p>
            <a:r>
              <a:rPr lang="pt-BR" dirty="0" smtClean="0"/>
              <a:t>Em python, os dicionários vazios são representados por ‘{}’</a:t>
            </a:r>
          </a:p>
          <a:p>
            <a:r>
              <a:rPr lang="pt-BR" dirty="0" smtClean="0"/>
              <a:t>Exemplo: dicionario português/inglês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Execute e verifique o valor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1979712" y="3212976"/>
            <a:ext cx="73813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# dicionario vazio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eng2pt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= {} 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# fiz um </a:t>
            </a:r>
            <a:r>
              <a:rPr lang="pt-BR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mapeamento de 'one' para a palavra 'um'</a:t>
            </a:r>
            <a:endParaRPr lang="pt-BR" dirty="0" smtClean="0">
              <a:solidFill>
                <a:srgbClr val="92D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eng2pt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['one'] =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'um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pt-BR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fiz um </a:t>
            </a:r>
            <a:r>
              <a:rPr lang="pt-BR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mapeamento </a:t>
            </a:r>
            <a:r>
              <a:rPr lang="pt-BR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de 'two</a:t>
            </a:r>
            <a:r>
              <a:rPr lang="pt-BR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' para a palavra </a:t>
            </a:r>
            <a:r>
              <a:rPr lang="pt-BR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'dois‘</a:t>
            </a:r>
            <a:endParaRPr lang="pt-BR" dirty="0" smtClean="0">
              <a:solidFill>
                <a:srgbClr val="92D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eng2pt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['two'] =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'dois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pt-BR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pt-BR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fiz um </a:t>
            </a:r>
            <a:r>
              <a:rPr lang="pt-BR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mapeamento </a:t>
            </a:r>
            <a:r>
              <a:rPr lang="pt-BR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de 'three</a:t>
            </a:r>
            <a:r>
              <a:rPr lang="pt-BR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' para a palavra 'tres'</a:t>
            </a:r>
            <a:endParaRPr lang="pt-BR" dirty="0" smtClean="0">
              <a:solidFill>
                <a:srgbClr val="92D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eng2pt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['three'] =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'três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07904" y="6093296"/>
            <a:ext cx="1976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eng2pt['one']</a:t>
            </a:r>
            <a:endParaRPr lang="pt-B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Dicionário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operador </a:t>
            </a:r>
            <a:r>
              <a:rPr lang="pt-BR" b="1" dirty="0" smtClean="0"/>
              <a:t>in </a:t>
            </a:r>
            <a:r>
              <a:rPr lang="pt-BR" dirty="0" smtClean="0"/>
              <a:t> permite verificar se a chave existe no dicionário</a:t>
            </a:r>
            <a:endParaRPr lang="pt-BR" b="1" dirty="0"/>
          </a:p>
        </p:txBody>
      </p:sp>
      <p:sp>
        <p:nvSpPr>
          <p:cNvPr id="4" name="Rectangle 3"/>
          <p:cNvSpPr/>
          <p:nvPr/>
        </p:nvSpPr>
        <p:spPr>
          <a:xfrm>
            <a:off x="1835696" y="3068960"/>
            <a:ext cx="73083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inventory = {'apples': 430, 'bananas': 312, 'oranges': 525, 'pears': 217}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print('apples' in inventory)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print('cherries' in inventory)</a:t>
            </a:r>
          </a:p>
          <a:p>
            <a:endParaRPr lang="pt-BR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if 'bananas' in inventory: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   print(inventory['bananas'])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   print("We have no bananas")</a:t>
            </a:r>
            <a:endParaRPr lang="pt-BR" sz="20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Dicionários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Você pode criar o dicionário todo de uma vez</a:t>
            </a:r>
          </a:p>
          <a:p>
            <a:pPr lvl="1"/>
            <a:r>
              <a:rPr lang="pt-BR" dirty="0" smtClean="0"/>
              <a:t>A ordem dos dados não importa</a:t>
            </a:r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r>
              <a:rPr lang="pt-BR" dirty="0" smtClean="0"/>
              <a:t>Python possui o operador ‘del’, que permite retirar itens do dicionário</a:t>
            </a:r>
          </a:p>
          <a:p>
            <a:pPr lvl="1">
              <a:buNone/>
            </a:pP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del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eng2pt['one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pPr lvl="1"/>
            <a:r>
              <a:rPr lang="pt-BR" dirty="0" smtClean="0"/>
              <a:t>Verifique como o dicionário fica</a:t>
            </a:r>
            <a:endParaRPr lang="pt-BR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63688" y="2924944"/>
            <a:ext cx="73803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eng2sp = {'three': 'tres', 'one': 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'um', 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'two': 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'dois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'} </a:t>
            </a:r>
            <a:endParaRPr lang="pt-BR" sz="24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Escreva um programa que permita que o usuário crie seu próprio dicionário, adicionando itens e que possa consultá-los em seguida</a:t>
            </a:r>
            <a:endParaRPr lang="pt-B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 dirty="0" smtClean="0"/>
              <a:t>Aprendendo com Python: Edição interativa (usando Python 3.x)</a:t>
            </a:r>
          </a:p>
          <a:p>
            <a:pPr lvl="2"/>
            <a:r>
              <a:rPr lang="pt-BR" dirty="0" smtClean="0"/>
              <a:t>https://panda.ime.usp.br/pensepy/static/pensepy</a:t>
            </a:r>
          </a:p>
          <a:p>
            <a:pPr lvl="1"/>
            <a:r>
              <a:rPr lang="pt-BR" dirty="0" smtClean="0"/>
              <a:t>Programando em Python - DCC/UFRJ</a:t>
            </a:r>
          </a:p>
          <a:p>
            <a:pPr lvl="2"/>
            <a:r>
              <a:rPr lang="pt-BR" dirty="0" smtClean="0">
                <a:hlinkClick r:id="rId2"/>
              </a:rPr>
              <a:t>https://www.dcc.ufrj.br/~</a:t>
            </a:r>
            <a:r>
              <a:rPr lang="pt-BR" dirty="0" smtClean="0">
                <a:hlinkClick r:id="rId2"/>
              </a:rPr>
              <a:t>fabiom/mab225/02tipos.pdf</a:t>
            </a:r>
            <a:endParaRPr lang="pt-BR" dirty="0" smtClean="0"/>
          </a:p>
          <a:p>
            <a:pPr lvl="1"/>
            <a:r>
              <a:rPr lang="pt-BR" dirty="0" smtClean="0"/>
              <a:t>Por que as strings e tuplas de python são imutáveis?</a:t>
            </a:r>
            <a:endParaRPr lang="pt-BR" dirty="0" smtClean="0">
              <a:hlinkClick r:id="rId3"/>
            </a:endParaRPr>
          </a:p>
          <a:p>
            <a:pPr lvl="2"/>
            <a:r>
              <a:rPr lang="pt-BR" dirty="0" smtClean="0"/>
              <a:t>http</a:t>
            </a:r>
            <a:r>
              <a:rPr lang="pt-BR" dirty="0" smtClean="0"/>
              <a:t>://pt.pythond.com/2643</a:t>
            </a:r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Armazena sequencia de objetos de qualquer tipo</a:t>
            </a:r>
          </a:p>
          <a:p>
            <a:pPr lvl="1"/>
            <a:r>
              <a:rPr lang="pt-BR" dirty="0" smtClean="0"/>
              <a:t>Acessível por índices</a:t>
            </a:r>
          </a:p>
          <a:p>
            <a:pPr lvl="1"/>
            <a:r>
              <a:rPr lang="pt-BR" dirty="0" smtClean="0"/>
              <a:t>Vetores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2627784" y="3356992"/>
            <a:ext cx="516632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 smtClean="0"/>
              <a:t>&gt;&gt;&gt; a = [5,4,6,2]</a:t>
            </a:r>
          </a:p>
          <a:p>
            <a:r>
              <a:rPr lang="pt-BR" sz="3200" dirty="0" smtClean="0"/>
              <a:t>&gt;&gt;&gt; </a:t>
            </a:r>
            <a:r>
              <a:rPr lang="pt-BR" sz="3200" dirty="0" smtClean="0">
                <a:solidFill>
                  <a:schemeClr val="accent4">
                    <a:lumMod val="75000"/>
                  </a:schemeClr>
                </a:solidFill>
              </a:rPr>
              <a:t>type</a:t>
            </a:r>
            <a:r>
              <a:rPr lang="pt-BR" sz="3200" dirty="0" smtClean="0"/>
              <a:t>(a)</a:t>
            </a:r>
          </a:p>
          <a:p>
            <a:r>
              <a:rPr lang="pt-BR" sz="3200" dirty="0" smtClean="0">
                <a:solidFill>
                  <a:srgbClr val="0070C0"/>
                </a:solidFill>
              </a:rPr>
              <a:t>&lt;class 'list'&gt;</a:t>
            </a:r>
          </a:p>
          <a:p>
            <a:r>
              <a:rPr lang="pt-BR" sz="3200" dirty="0" smtClean="0"/>
              <a:t>&gt;&gt;&gt;</a:t>
            </a:r>
            <a:endParaRPr lang="pt-BR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Memória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Execute </a:t>
            </a:r>
            <a:r>
              <a:rPr lang="pt-BR" dirty="0" smtClean="0"/>
              <a:t>no terminal python (ou python3 no linux):</a:t>
            </a:r>
          </a:p>
          <a:p>
            <a:pPr lvl="1"/>
            <a:r>
              <a:rPr lang="pt-BR" dirty="0" smtClean="0"/>
              <a:t>a[0]</a:t>
            </a:r>
          </a:p>
          <a:p>
            <a:pPr lvl="1"/>
            <a:r>
              <a:rPr lang="pt-BR" dirty="0" smtClean="0"/>
              <a:t>a[1]</a:t>
            </a:r>
          </a:p>
          <a:p>
            <a:pPr lvl="1"/>
            <a:r>
              <a:rPr lang="pt-BR" dirty="0" smtClean="0"/>
              <a:t>a[2]</a:t>
            </a:r>
          </a:p>
          <a:p>
            <a:pPr lvl="1"/>
            <a:r>
              <a:rPr lang="pt-BR" dirty="0" smtClean="0"/>
              <a:t>a[3]</a:t>
            </a:r>
          </a:p>
          <a:p>
            <a:pPr lvl="1"/>
            <a:r>
              <a:rPr lang="pt-BR" dirty="0" smtClean="0"/>
              <a:t>a[4]</a:t>
            </a:r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3707904" y="2492896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smtClean="0"/>
              <a:t>5</a:t>
            </a:r>
            <a:endParaRPr lang="pt-BR" sz="2800" dirty="0"/>
          </a:p>
        </p:txBody>
      </p:sp>
      <p:sp>
        <p:nvSpPr>
          <p:cNvPr id="5" name="Rectangle 4"/>
          <p:cNvSpPr/>
          <p:nvPr/>
        </p:nvSpPr>
        <p:spPr>
          <a:xfrm>
            <a:off x="4139952" y="2492896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smtClean="0"/>
              <a:t>4</a:t>
            </a:r>
            <a:endParaRPr lang="pt-BR" sz="2800" dirty="0"/>
          </a:p>
        </p:txBody>
      </p:sp>
      <p:sp>
        <p:nvSpPr>
          <p:cNvPr id="6" name="Rectangle 5"/>
          <p:cNvSpPr/>
          <p:nvPr/>
        </p:nvSpPr>
        <p:spPr>
          <a:xfrm>
            <a:off x="4572000" y="2492896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smtClean="0"/>
              <a:t>6</a:t>
            </a:r>
            <a:endParaRPr lang="pt-BR" sz="2800" dirty="0"/>
          </a:p>
        </p:txBody>
      </p:sp>
      <p:sp>
        <p:nvSpPr>
          <p:cNvPr id="7" name="Rectangle 6"/>
          <p:cNvSpPr/>
          <p:nvPr/>
        </p:nvSpPr>
        <p:spPr>
          <a:xfrm>
            <a:off x="5004048" y="2492896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smtClean="0"/>
              <a:t>2</a:t>
            </a:r>
            <a:endParaRPr lang="pt-BR" sz="2800" dirty="0"/>
          </a:p>
        </p:txBody>
      </p:sp>
      <p:sp>
        <p:nvSpPr>
          <p:cNvPr id="8" name="Rectangle 7"/>
          <p:cNvSpPr/>
          <p:nvPr/>
        </p:nvSpPr>
        <p:spPr>
          <a:xfrm>
            <a:off x="3707904" y="2060848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 smtClean="0"/>
              <a:t>0</a:t>
            </a:r>
            <a:endParaRPr lang="pt-BR" sz="2800" dirty="0"/>
          </a:p>
        </p:txBody>
      </p:sp>
      <p:sp>
        <p:nvSpPr>
          <p:cNvPr id="9" name="Rectangle 8"/>
          <p:cNvSpPr/>
          <p:nvPr/>
        </p:nvSpPr>
        <p:spPr>
          <a:xfrm>
            <a:off x="4139952" y="2060848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 smtClean="0"/>
              <a:t>1</a:t>
            </a:r>
            <a:endParaRPr lang="pt-BR" sz="2800" dirty="0"/>
          </a:p>
        </p:txBody>
      </p:sp>
      <p:sp>
        <p:nvSpPr>
          <p:cNvPr id="10" name="Rectangle 9"/>
          <p:cNvSpPr/>
          <p:nvPr/>
        </p:nvSpPr>
        <p:spPr>
          <a:xfrm>
            <a:off x="4572000" y="2060848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 smtClean="0"/>
              <a:t>2</a:t>
            </a:r>
            <a:endParaRPr lang="pt-BR" sz="2800" dirty="0"/>
          </a:p>
        </p:txBody>
      </p:sp>
      <p:sp>
        <p:nvSpPr>
          <p:cNvPr id="11" name="Rectangle 10"/>
          <p:cNvSpPr/>
          <p:nvPr/>
        </p:nvSpPr>
        <p:spPr>
          <a:xfrm>
            <a:off x="5004048" y="2060848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 smtClean="0"/>
              <a:t>3</a:t>
            </a:r>
            <a:endParaRPr lang="pt-BR" sz="2800" dirty="0"/>
          </a:p>
        </p:txBody>
      </p:sp>
      <p:sp>
        <p:nvSpPr>
          <p:cNvPr id="12" name="Rectangle 11"/>
          <p:cNvSpPr/>
          <p:nvPr/>
        </p:nvSpPr>
        <p:spPr>
          <a:xfrm>
            <a:off x="2627784" y="1988840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 smtClean="0"/>
              <a:t>a</a:t>
            </a:r>
            <a:endParaRPr lang="pt-BR" sz="2800" dirty="0"/>
          </a:p>
        </p:txBody>
      </p:sp>
      <p:cxnSp>
        <p:nvCxnSpPr>
          <p:cNvPr id="14" name="Straight Arrow Connector 13"/>
          <p:cNvCxnSpPr>
            <a:endCxn id="4" idx="1"/>
          </p:cNvCxnSpPr>
          <p:nvPr/>
        </p:nvCxnSpPr>
        <p:spPr>
          <a:xfrm>
            <a:off x="2987824" y="2132856"/>
            <a:ext cx="720080" cy="57606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Alterando valores</a:t>
            </a:r>
          </a:p>
          <a:p>
            <a:r>
              <a:rPr lang="pt-BR" dirty="0" smtClean="0"/>
              <a:t>Execute no terminal python e verifique como fica o valor da lista :</a:t>
            </a:r>
          </a:p>
          <a:p>
            <a:pPr lvl="1"/>
            <a:r>
              <a:rPr lang="pt-BR" sz="2400" dirty="0" smtClean="0"/>
              <a:t>lista=[]</a:t>
            </a:r>
          </a:p>
          <a:p>
            <a:pPr lvl="1"/>
            <a:r>
              <a:rPr lang="pt-BR" sz="2400" dirty="0" smtClean="0"/>
              <a:t>len (lista)</a:t>
            </a:r>
          </a:p>
          <a:p>
            <a:pPr lvl="1"/>
            <a:r>
              <a:rPr lang="pt-BR" sz="2400" dirty="0" smtClean="0"/>
              <a:t>lista=['amarelo', 'vermelho', 'azul']</a:t>
            </a:r>
          </a:p>
          <a:p>
            <a:pPr lvl="1"/>
            <a:r>
              <a:rPr lang="pt-BR" sz="2400" dirty="0" smtClean="0"/>
              <a:t>len (lista)</a:t>
            </a:r>
          </a:p>
          <a:p>
            <a:pPr lvl="1"/>
            <a:r>
              <a:rPr lang="pt-BR" sz="2400" dirty="0" smtClean="0"/>
              <a:t>lista[1]='laranja‘</a:t>
            </a:r>
          </a:p>
          <a:p>
            <a:pPr lvl="1"/>
            <a:r>
              <a:rPr lang="pt-BR" sz="2400" dirty="0" smtClean="0"/>
              <a:t>lista.append('roxo')</a:t>
            </a:r>
          </a:p>
          <a:p>
            <a:pPr lvl="1"/>
            <a:r>
              <a:rPr lang="pt-BR" sz="2400" dirty="0" smtClean="0"/>
              <a:t>len (lista)</a:t>
            </a:r>
          </a:p>
          <a:p>
            <a:pPr lvl="1"/>
            <a:r>
              <a:rPr lang="pt-BR" sz="2400" dirty="0" smtClean="0"/>
              <a:t>lista[3]</a:t>
            </a:r>
            <a:endParaRPr lang="pt-BR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possível haver objetos de tipos diferentes em uma mesma lista</a:t>
            </a:r>
          </a:p>
          <a:p>
            <a:pPr lvl="1"/>
            <a:r>
              <a:rPr lang="pt-BR" dirty="0" smtClean="0"/>
              <a:t>Experimente chamar a função type para cada item da lista</a:t>
            </a:r>
            <a:endParaRPr lang="pt-BR" dirty="0"/>
          </a:p>
        </p:txBody>
      </p:sp>
      <p:sp>
        <p:nvSpPr>
          <p:cNvPr id="5" name="Rectangle 4"/>
          <p:cNvSpPr/>
          <p:nvPr/>
        </p:nvSpPr>
        <p:spPr>
          <a:xfrm>
            <a:off x="1907704" y="3573016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2400" dirty="0" smtClean="0"/>
          </a:p>
          <a:p>
            <a:r>
              <a:rPr lang="pt-BR" sz="2400" dirty="0" smtClean="0"/>
              <a:t>&gt;&gt;&gt; uma_lista = [11, "oi", 5.4, True]</a:t>
            </a:r>
          </a:p>
          <a:p>
            <a:r>
              <a:rPr lang="pt-BR" sz="2400" dirty="0" smtClean="0"/>
              <a:t>&gt;&gt;&gt; outra_lista = ["joão", "masculino", 15, 1.78, </a:t>
            </a:r>
            <a:endParaRPr lang="pt-BR" sz="2400" dirty="0" smtClean="0"/>
          </a:p>
          <a:p>
            <a:r>
              <a:rPr lang="pt-BR" sz="2400" dirty="0" smtClean="0"/>
              <a:t>"</a:t>
            </a:r>
            <a:r>
              <a:rPr lang="pt-BR" sz="2400" dirty="0" smtClean="0"/>
              <a:t>brasileira", "solteiro"]</a:t>
            </a:r>
            <a:endParaRPr lang="pt-BR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 For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Estrutura de repetição, como o while</a:t>
            </a:r>
          </a:p>
          <a:p>
            <a:r>
              <a:rPr lang="pt-BR" dirty="0" smtClean="0"/>
              <a:t>Usado para percorrer intervalos ou listas, ou strings</a:t>
            </a:r>
          </a:p>
          <a:p>
            <a:pPr lvl="1"/>
            <a:r>
              <a:rPr lang="pt-BR" dirty="0" smtClean="0"/>
              <a:t>Observe a identação</a:t>
            </a:r>
            <a:endParaRPr lang="pt-BR" dirty="0"/>
          </a:p>
        </p:txBody>
      </p:sp>
      <p:sp>
        <p:nvSpPr>
          <p:cNvPr id="5" name="Rectangle 4"/>
          <p:cNvSpPr/>
          <p:nvPr/>
        </p:nvSpPr>
        <p:spPr>
          <a:xfrm>
            <a:off x="2051720" y="4005064"/>
            <a:ext cx="860444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i </a:t>
            </a:r>
            <a:r>
              <a:rPr lang="pt-BR" sz="2800" b="1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range(início,fim,passo)</a:t>
            </a:r>
            <a:r>
              <a:rPr lang="pt-BR" sz="28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  &lt;comandos&gt;</a:t>
            </a:r>
          </a:p>
          <a:p>
            <a:r>
              <a:rPr lang="pt-BR" sz="2800" b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ch </a:t>
            </a:r>
            <a:r>
              <a:rPr lang="pt-BR" sz="2800" b="1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string</a:t>
            </a:r>
            <a:r>
              <a:rPr lang="pt-BR" sz="28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  &lt;comandos&gt;</a:t>
            </a:r>
          </a:p>
          <a:p>
            <a:r>
              <a:rPr lang="pt-BR" sz="2800" b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item </a:t>
            </a:r>
            <a:r>
              <a:rPr lang="pt-BR" sz="2800" b="1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lista</a:t>
            </a:r>
            <a:r>
              <a:rPr lang="pt-BR" sz="28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  &lt;comandos&gt;</a:t>
            </a:r>
            <a:endParaRPr lang="pt-BR" sz="2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 For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Execute os comandos abaixo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2051720" y="3501008"/>
            <a:ext cx="595840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var </a:t>
            </a:r>
            <a:r>
              <a:rPr lang="pt-BR" sz="2800" b="1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range(2,10,1):</a:t>
            </a:r>
          </a:p>
          <a:p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    print (var)</a:t>
            </a:r>
          </a:p>
        </p:txBody>
      </p:sp>
      <p:sp>
        <p:nvSpPr>
          <p:cNvPr id="5" name="Rectangle 4"/>
          <p:cNvSpPr/>
          <p:nvPr/>
        </p:nvSpPr>
        <p:spPr>
          <a:xfrm>
            <a:off x="2141984" y="2348880"/>
            <a:ext cx="595840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var </a:t>
            </a:r>
            <a:r>
              <a:rPr lang="pt-BR" sz="2800" b="1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range(1,10,1):</a:t>
            </a:r>
          </a:p>
          <a:p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    print (var)</a:t>
            </a:r>
          </a:p>
        </p:txBody>
      </p:sp>
      <p:sp>
        <p:nvSpPr>
          <p:cNvPr id="6" name="Rectangle 5"/>
          <p:cNvSpPr/>
          <p:nvPr/>
        </p:nvSpPr>
        <p:spPr>
          <a:xfrm>
            <a:off x="2123728" y="4851157"/>
            <a:ext cx="595840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var </a:t>
            </a:r>
            <a:r>
              <a:rPr lang="pt-BR" sz="2800" b="1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range(2,10,2):</a:t>
            </a:r>
          </a:p>
          <a:p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    print (var)</a:t>
            </a:r>
          </a:p>
        </p:txBody>
      </p:sp>
      <p:sp>
        <p:nvSpPr>
          <p:cNvPr id="7" name="Rectangle 6"/>
          <p:cNvSpPr/>
          <p:nvPr/>
        </p:nvSpPr>
        <p:spPr>
          <a:xfrm>
            <a:off x="2141984" y="5877272"/>
            <a:ext cx="595840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var </a:t>
            </a:r>
            <a:r>
              <a:rPr lang="pt-BR" sz="2800" b="1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range(2,20,2):</a:t>
            </a:r>
          </a:p>
          <a:p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    print (var)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 For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Execute os comandos abaixo</a:t>
            </a:r>
          </a:p>
          <a:p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1979712" y="2492896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800" b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ch </a:t>
            </a:r>
            <a:r>
              <a:rPr lang="pt-BR" sz="2800" b="1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“palavra”</a:t>
            </a:r>
            <a:r>
              <a:rPr lang="pt-BR" sz="28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  print (ch)</a:t>
            </a:r>
          </a:p>
        </p:txBody>
      </p:sp>
      <p:sp>
        <p:nvSpPr>
          <p:cNvPr id="5" name="Rectangle 4"/>
          <p:cNvSpPr/>
          <p:nvPr/>
        </p:nvSpPr>
        <p:spPr>
          <a:xfrm>
            <a:off x="1619672" y="4005064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fruta 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[“Maça”, ‘banana’, ‘ameixa’]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  print (fruta)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Crie um script que:</a:t>
            </a:r>
          </a:p>
          <a:p>
            <a:pPr lvl="1"/>
            <a:r>
              <a:rPr lang="pt-BR" dirty="0" smtClean="0"/>
              <a:t>Sempre peça ao usuário que digite um número até que ele digite 0</a:t>
            </a:r>
          </a:p>
          <a:p>
            <a:pPr lvl="1"/>
            <a:r>
              <a:rPr lang="pt-BR" dirty="0" smtClean="0"/>
              <a:t>Guarde tudo que o usuário digitar em uma lista</a:t>
            </a:r>
          </a:p>
          <a:p>
            <a:pPr lvl="1"/>
            <a:r>
              <a:rPr lang="pt-BR" dirty="0" smtClean="0"/>
              <a:t>Para cada item da lista, modifique o valor para o dobro </a:t>
            </a:r>
          </a:p>
          <a:p>
            <a:pPr lvl="1"/>
            <a:r>
              <a:rPr lang="pt-BR" dirty="0" smtClean="0"/>
              <a:t>Imprima a lista modificada na tela </a:t>
            </a:r>
            <a:endParaRPr lang="pt-BR" dirty="0"/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5319</TotalTime>
  <Words>838</Words>
  <Application>Microsoft Office PowerPoint</Application>
  <PresentationFormat>On-screen Show (4:3)</PresentationFormat>
  <Paragraphs>164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Custom Design</vt:lpstr>
      <vt:lpstr>Foundry</vt:lpstr>
      <vt:lpstr>Slide 1</vt:lpstr>
      <vt:lpstr>Listas</vt:lpstr>
      <vt:lpstr>Listas</vt:lpstr>
      <vt:lpstr>Listas</vt:lpstr>
      <vt:lpstr>Listas</vt:lpstr>
      <vt:lpstr>Comando For</vt:lpstr>
      <vt:lpstr>Comando For</vt:lpstr>
      <vt:lpstr>Comando For</vt:lpstr>
      <vt:lpstr>Exercícios</vt:lpstr>
      <vt:lpstr>Tuplas</vt:lpstr>
      <vt:lpstr>Tuplas</vt:lpstr>
      <vt:lpstr>Dicionários</vt:lpstr>
      <vt:lpstr>Dicionários</vt:lpstr>
      <vt:lpstr>Dicionário</vt:lpstr>
      <vt:lpstr>Dicionários</vt:lpstr>
      <vt:lpstr>Exercício</vt:lpstr>
      <vt:lpstr>Referências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Evandro Duarte de Sá</dc:creator>
  <cp:lastModifiedBy>Usuario</cp:lastModifiedBy>
  <cp:revision>223</cp:revision>
  <dcterms:created xsi:type="dcterms:W3CDTF">2011-01-18T08:59:35Z</dcterms:created>
  <dcterms:modified xsi:type="dcterms:W3CDTF">2018-10-17T22:06:19Z</dcterms:modified>
</cp:coreProperties>
</file>