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40"/>
  </p:notesMasterIdLst>
  <p:sldIdLst>
    <p:sldId id="257" r:id="rId3"/>
    <p:sldId id="581" r:id="rId4"/>
    <p:sldId id="583" r:id="rId5"/>
    <p:sldId id="585" r:id="rId6"/>
    <p:sldId id="586" r:id="rId7"/>
    <p:sldId id="587" r:id="rId8"/>
    <p:sldId id="584" r:id="rId9"/>
    <p:sldId id="589" r:id="rId10"/>
    <p:sldId id="590" r:id="rId11"/>
    <p:sldId id="591" r:id="rId12"/>
    <p:sldId id="592" r:id="rId13"/>
    <p:sldId id="593" r:id="rId14"/>
    <p:sldId id="594" r:id="rId15"/>
    <p:sldId id="595" r:id="rId16"/>
    <p:sldId id="596" r:id="rId17"/>
    <p:sldId id="597" r:id="rId18"/>
    <p:sldId id="598" r:id="rId19"/>
    <p:sldId id="599" r:id="rId20"/>
    <p:sldId id="600" r:id="rId21"/>
    <p:sldId id="601" r:id="rId22"/>
    <p:sldId id="604" r:id="rId23"/>
    <p:sldId id="602" r:id="rId24"/>
    <p:sldId id="603" r:id="rId25"/>
    <p:sldId id="605" r:id="rId26"/>
    <p:sldId id="606" r:id="rId27"/>
    <p:sldId id="607" r:id="rId28"/>
    <p:sldId id="608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12/10/2016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.br/url?sa=t&amp;rct=j&amp;q=&amp;esrc=s&amp;source=web&amp;cd=1&amp;cad=rja&amp;uact=8&amp;ved=0ahUKEwjp2cCE-tXPAhXHS5AKHcRDDfoQFgghMAA&amp;url=https%3A%2F%2Fwww.icann.org%2F&amp;usg=AFQjCNFP_V6HZAVEcU7o8jLcBuhuCOpEOw&amp;sig2=IVSnmK14LT7JcnPE--9tLw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13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Rede-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IPv4, NAT, ICMP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pt-BR" sz="2800" dirty="0" smtClean="0"/>
              <a:t>Endereçamento</a:t>
            </a:r>
          </a:p>
          <a:p>
            <a:pPr lvl="1"/>
            <a:r>
              <a:rPr lang="pt-BR" sz="2400" dirty="0" smtClean="0"/>
              <a:t>Prefixo</a:t>
            </a:r>
          </a:p>
          <a:p>
            <a:pPr lvl="2"/>
            <a:r>
              <a:rPr lang="pt-BR" sz="2000" dirty="0" smtClean="0"/>
              <a:t>Identifica a rede</a:t>
            </a:r>
          </a:p>
          <a:p>
            <a:pPr lvl="1"/>
            <a:r>
              <a:rPr lang="pt-BR" sz="2400" dirty="0" smtClean="0"/>
              <a:t>Sufixo</a:t>
            </a:r>
          </a:p>
          <a:p>
            <a:pPr lvl="2"/>
            <a:r>
              <a:rPr lang="pt-BR" sz="2000" dirty="0" smtClean="0"/>
              <a:t>Identifica máquina acoplada àquela rede</a:t>
            </a:r>
          </a:p>
          <a:p>
            <a:r>
              <a:rPr lang="pt-BR" sz="2800" dirty="0" smtClean="0"/>
              <a:t>Endereço </a:t>
            </a:r>
            <a:r>
              <a:rPr lang="pt-BR" sz="2800" dirty="0" smtClean="0"/>
              <a:t>IP:32 bits </a:t>
            </a:r>
          </a:p>
          <a:p>
            <a:r>
              <a:rPr lang="pt-BR" sz="2800" dirty="0" smtClean="0"/>
              <a:t>I</a:t>
            </a:r>
            <a:r>
              <a:rPr lang="pt-BR" sz="2800" dirty="0" smtClean="0"/>
              <a:t>nterface</a:t>
            </a:r>
            <a:r>
              <a:rPr lang="pt-BR" sz="2800" dirty="0" smtClean="0"/>
              <a:t>: </a:t>
            </a:r>
            <a:r>
              <a:rPr lang="pt-BR" sz="2800" dirty="0" smtClean="0"/>
              <a:t>conexão entre host/roteador e </a:t>
            </a:r>
            <a:r>
              <a:rPr lang="pt-BR" sz="2800" dirty="0" smtClean="0"/>
              <a:t>enlace </a:t>
            </a:r>
            <a:r>
              <a:rPr lang="pt-BR" sz="2800" dirty="0" smtClean="0"/>
              <a:t>físico</a:t>
            </a:r>
          </a:p>
          <a:p>
            <a:r>
              <a:rPr lang="pt-BR" sz="2800" dirty="0" smtClean="0"/>
              <a:t>1 endereço IP </a:t>
            </a:r>
            <a:r>
              <a:rPr lang="pt-BR" sz="2800" dirty="0" smtClean="0"/>
              <a:t>por interface</a:t>
            </a:r>
            <a:endParaRPr lang="pt-BR" sz="2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844824"/>
            <a:ext cx="3752850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/>
          <a:lstStyle/>
          <a:p>
            <a:r>
              <a:rPr lang="pt-BR" dirty="0" smtClean="0"/>
              <a:t>Subrede</a:t>
            </a:r>
          </a:p>
          <a:p>
            <a:r>
              <a:rPr lang="pt-BR" dirty="0" smtClean="0"/>
              <a:t>Dispositivos </a:t>
            </a:r>
            <a:r>
              <a:rPr lang="pt-BR" dirty="0" smtClean="0"/>
              <a:t>podem fisicamente </a:t>
            </a:r>
            <a:r>
              <a:rPr lang="pt-BR" dirty="0" smtClean="0"/>
              <a:t>alcançar </a:t>
            </a:r>
            <a:r>
              <a:rPr lang="pt-BR" dirty="0" smtClean="0"/>
              <a:t>os outros</a:t>
            </a:r>
          </a:p>
          <a:p>
            <a:r>
              <a:rPr lang="pt-BR" dirty="0" smtClean="0"/>
              <a:t>Máscara</a:t>
            </a:r>
          </a:p>
          <a:p>
            <a:pPr lvl="1"/>
            <a:r>
              <a:rPr lang="pt-BR" dirty="0" smtClean="0"/>
              <a:t>Ex 223.1.1.0/24</a:t>
            </a:r>
          </a:p>
          <a:p>
            <a:pPr lvl="2"/>
            <a:r>
              <a:rPr lang="pt-BR" dirty="0" smtClean="0"/>
              <a:t>Nessa rede, os endereços começam com 223.1.1</a:t>
            </a:r>
          </a:p>
          <a:p>
            <a:pPr lvl="3"/>
            <a:r>
              <a:rPr lang="pt-BR" dirty="0" smtClean="0"/>
              <a:t>Os primeiros 24 bits  determinam a rede</a:t>
            </a:r>
          </a:p>
          <a:p>
            <a:pPr lvl="1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1988840"/>
            <a:ext cx="347662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Notação antiga – classes</a:t>
            </a:r>
          </a:p>
          <a:p>
            <a:pPr lvl="1"/>
            <a:r>
              <a:rPr lang="pt-BR" sz="2400" dirty="0" smtClean="0"/>
              <a:t>Classe A: 8 bits para a subrede</a:t>
            </a:r>
          </a:p>
          <a:p>
            <a:pPr lvl="1"/>
            <a:r>
              <a:rPr lang="pt-BR" sz="2400" dirty="0" smtClean="0"/>
              <a:t>Classe B: 16 bits para a subrede</a:t>
            </a:r>
          </a:p>
          <a:p>
            <a:pPr lvl="1"/>
            <a:r>
              <a:rPr lang="pt-BR" sz="2400" dirty="0" smtClean="0"/>
              <a:t>Classe </a:t>
            </a:r>
            <a:r>
              <a:rPr lang="pt-BR" sz="2400" dirty="0" smtClean="0"/>
              <a:t>C: 24 bits para a </a:t>
            </a:r>
            <a:r>
              <a:rPr lang="pt-BR" sz="2400" dirty="0" smtClean="0"/>
              <a:t>subrede</a:t>
            </a:r>
          </a:p>
          <a:p>
            <a:r>
              <a:rPr lang="pt-BR" sz="2800" dirty="0" smtClean="0"/>
              <a:t>Endereços especiais</a:t>
            </a:r>
          </a:p>
          <a:p>
            <a:pPr lvl="1"/>
            <a:r>
              <a:rPr lang="pt-BR" sz="2400" dirty="0" smtClean="0"/>
              <a:t>Terminado em 0 – identificação da rede</a:t>
            </a:r>
          </a:p>
          <a:p>
            <a:pPr lvl="1"/>
            <a:r>
              <a:rPr lang="pt-BR" sz="2400" dirty="0" smtClean="0"/>
              <a:t>Terminado em 255 – broadcast</a:t>
            </a:r>
          </a:p>
          <a:p>
            <a:r>
              <a:rPr lang="pt-BR" sz="2800" dirty="0" smtClean="0"/>
              <a:t>CIDR: Classless InterDomain </a:t>
            </a:r>
            <a:r>
              <a:rPr lang="pt-BR" sz="2800" dirty="0" smtClean="0"/>
              <a:t>Routing</a:t>
            </a:r>
          </a:p>
          <a:p>
            <a:r>
              <a:rPr lang="pt-BR" sz="2800" dirty="0" smtClean="0"/>
              <a:t>Notação </a:t>
            </a:r>
            <a:r>
              <a:rPr lang="pt-BR" sz="2800" dirty="0" smtClean="0"/>
              <a:t>a.b.c.d/x, onde x é o # </a:t>
            </a:r>
            <a:r>
              <a:rPr lang="pt-BR" sz="2800" dirty="0" smtClean="0"/>
              <a:t>de bits </a:t>
            </a:r>
            <a:r>
              <a:rPr lang="pt-BR" sz="2800" dirty="0" smtClean="0"/>
              <a:t>na </a:t>
            </a:r>
            <a:r>
              <a:rPr lang="pt-BR" sz="2800" dirty="0" smtClean="0"/>
              <a:t> porção </a:t>
            </a:r>
            <a:r>
              <a:rPr lang="pt-BR" sz="2800" dirty="0" smtClean="0"/>
              <a:t>do endereço que representa </a:t>
            </a:r>
            <a:r>
              <a:rPr lang="pt-BR" sz="2800" dirty="0" smtClean="0"/>
              <a:t>a subrede</a:t>
            </a:r>
            <a:endParaRPr lang="pt-BR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Obtenção de endereço</a:t>
            </a:r>
          </a:p>
          <a:p>
            <a:pPr lvl="1"/>
            <a:r>
              <a:rPr lang="pt-BR" dirty="0" smtClean="0"/>
              <a:t>Arquivo </a:t>
            </a:r>
            <a:r>
              <a:rPr lang="pt-BR" dirty="0" smtClean="0"/>
              <a:t>de </a:t>
            </a:r>
            <a:r>
              <a:rPr lang="pt-BR" dirty="0" smtClean="0"/>
              <a:t>configuração </a:t>
            </a:r>
          </a:p>
          <a:p>
            <a:pPr lvl="2"/>
            <a:r>
              <a:rPr lang="pt-BR" dirty="0" smtClean="0"/>
              <a:t>Windows: </a:t>
            </a:r>
            <a:r>
              <a:rPr lang="pt-BR" dirty="0" smtClean="0"/>
              <a:t>control-panel-&gt;network-&gt;</a:t>
            </a:r>
            <a:r>
              <a:rPr lang="pt-BR" dirty="0" smtClean="0"/>
              <a:t>configuration-&gt;tcp/ip-</a:t>
            </a:r>
            <a:r>
              <a:rPr lang="pt-BR" dirty="0" smtClean="0"/>
              <a:t>&gt;properties</a:t>
            </a:r>
          </a:p>
          <a:p>
            <a:pPr lvl="2"/>
            <a:r>
              <a:rPr lang="pt-BR" sz="1600" dirty="0" smtClean="0"/>
              <a:t> </a:t>
            </a:r>
            <a:r>
              <a:rPr lang="pt-BR" dirty="0" smtClean="0"/>
              <a:t>UNIX: /</a:t>
            </a:r>
            <a:r>
              <a:rPr lang="pt-BR" dirty="0" smtClean="0"/>
              <a:t>etc/rc.config</a:t>
            </a:r>
          </a:p>
          <a:p>
            <a:r>
              <a:rPr lang="pt-BR" dirty="0" smtClean="0"/>
              <a:t>DHCP: Dynamic Host Configuration Protocol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obtem dinamicamente </a:t>
            </a:r>
            <a:r>
              <a:rPr lang="pt-BR" dirty="0" smtClean="0"/>
              <a:t>um endereço através de um </a:t>
            </a:r>
            <a:r>
              <a:rPr lang="pt-BR" dirty="0" smtClean="0"/>
              <a:t>servidor</a:t>
            </a:r>
          </a:p>
          <a:p>
            <a:pPr lvl="1"/>
            <a:r>
              <a:rPr lang="pt-BR" dirty="0" smtClean="0"/>
              <a:t>RFC 2131</a:t>
            </a:r>
          </a:p>
          <a:p>
            <a:pPr lvl="1"/>
            <a:r>
              <a:rPr lang="pt-BR" dirty="0" smtClean="0"/>
              <a:t>Geralmente responsabilidade do provedor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Onde os provedores conseguem seus prefixos?</a:t>
            </a:r>
          </a:p>
          <a:p>
            <a:pPr lvl="1"/>
            <a:r>
              <a:rPr lang="pt-BR" dirty="0" smtClean="0">
                <a:hlinkClick r:id="rId2"/>
              </a:rPr>
              <a:t>Icann</a:t>
            </a:r>
            <a:r>
              <a:rPr lang="pt-BR" dirty="0" smtClean="0"/>
              <a:t> – Internet Corporation for Assigned Names and Numbers </a:t>
            </a:r>
          </a:p>
          <a:p>
            <a:pPr lvl="2"/>
            <a:r>
              <a:rPr lang="pt-BR" dirty="0" smtClean="0"/>
              <a:t>Segue padrão da RFC 2050</a:t>
            </a:r>
          </a:p>
          <a:p>
            <a:pPr lvl="2"/>
            <a:r>
              <a:rPr lang="pt-BR" dirty="0" smtClean="0"/>
              <a:t>Administra servidores DNS raiz</a:t>
            </a: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Network Address Translation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2492896"/>
            <a:ext cx="641985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Rede </a:t>
            </a:r>
            <a:r>
              <a:rPr lang="pt-BR" sz="2800" dirty="0" smtClean="0"/>
              <a:t>local usa somente um único endereço </a:t>
            </a:r>
            <a:r>
              <a:rPr lang="pt-BR" sz="2800" dirty="0" smtClean="0"/>
              <a:t>IP quando </a:t>
            </a:r>
            <a:r>
              <a:rPr lang="pt-BR" sz="2800" dirty="0" smtClean="0"/>
              <a:t>há necessidade de falar com o mundo </a:t>
            </a:r>
            <a:r>
              <a:rPr lang="pt-BR" sz="2800" dirty="0" smtClean="0"/>
              <a:t>externo</a:t>
            </a:r>
          </a:p>
          <a:p>
            <a:r>
              <a:rPr lang="pt-BR" sz="2800" dirty="0" smtClean="0"/>
              <a:t>Pode mudar endereço de dispositivos na rede </a:t>
            </a:r>
            <a:r>
              <a:rPr lang="pt-BR" sz="2800" dirty="0" smtClean="0"/>
              <a:t>local sem </a:t>
            </a:r>
            <a:r>
              <a:rPr lang="pt-BR" sz="2800" dirty="0" smtClean="0"/>
              <a:t>necessidade de notificar o mundo externo</a:t>
            </a:r>
          </a:p>
          <a:p>
            <a:r>
              <a:rPr lang="pt-BR" sz="2800" dirty="0" smtClean="0"/>
              <a:t> Pode mudar o ISP sem mudar o endereço </a:t>
            </a:r>
            <a:r>
              <a:rPr lang="pt-BR" sz="2800" dirty="0" smtClean="0"/>
              <a:t>dos dispositivos </a:t>
            </a:r>
            <a:r>
              <a:rPr lang="pt-BR" sz="2800" dirty="0" smtClean="0"/>
              <a:t>na rede </a:t>
            </a:r>
            <a:r>
              <a:rPr lang="pt-BR" sz="2800" dirty="0" smtClean="0"/>
              <a:t>local </a:t>
            </a:r>
          </a:p>
          <a:p>
            <a:r>
              <a:rPr lang="pt-BR" sz="2800" dirty="0" smtClean="0"/>
              <a:t>Dispositivos </a:t>
            </a:r>
            <a:r>
              <a:rPr lang="pt-BR" sz="2800" dirty="0" smtClean="0"/>
              <a:t>dentro da rede local não </a:t>
            </a:r>
            <a:r>
              <a:rPr lang="pt-BR" sz="2800" dirty="0" smtClean="0"/>
              <a:t>são explicitamente </a:t>
            </a:r>
            <a:r>
              <a:rPr lang="pt-BR" sz="2800" dirty="0" smtClean="0"/>
              <a:t>endereçáveis, ou seja, não são </a:t>
            </a:r>
            <a:r>
              <a:rPr lang="pt-BR" sz="2800" dirty="0" smtClean="0"/>
              <a:t>visíveis pelo </a:t>
            </a:r>
            <a:r>
              <a:rPr lang="pt-BR" sz="2800" dirty="0" smtClean="0"/>
              <a:t>mundo </a:t>
            </a:r>
            <a:r>
              <a:rPr lang="pt-BR" sz="2800" dirty="0" smtClean="0"/>
              <a:t>externo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NAT	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r>
              <a:rPr lang="pt-BR" sz="2800" dirty="0" smtClean="0"/>
              <a:t>Substitui endereços originais/porta pelo IP do NAT e um novo número de porta</a:t>
            </a:r>
          </a:p>
          <a:p>
            <a:r>
              <a:rPr lang="pt-BR" sz="2800" dirty="0" smtClean="0"/>
              <a:t>Mantém tabela de tradução NAT</a:t>
            </a:r>
            <a:endParaRPr lang="pt-BR" sz="28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2708920"/>
            <a:ext cx="69723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ICMP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pt-BR" dirty="0" smtClean="0"/>
              <a:t>Mensagens de controle sobre IP</a:t>
            </a:r>
          </a:p>
          <a:p>
            <a:r>
              <a:rPr lang="pt-BR" dirty="0" smtClean="0"/>
              <a:t>Reportagem de erro: host</a:t>
            </a:r>
            <a:r>
              <a:rPr lang="pt-BR" dirty="0" smtClean="0"/>
              <a:t>, rede</a:t>
            </a:r>
            <a:r>
              <a:rPr lang="pt-BR" dirty="0" smtClean="0"/>
              <a:t>, porta, </a:t>
            </a:r>
            <a:r>
              <a:rPr lang="pt-BR" dirty="0" smtClean="0"/>
              <a:t>protocolo inalcançável</a:t>
            </a:r>
            <a:endParaRPr lang="pt-BR" dirty="0" smtClean="0"/>
          </a:p>
          <a:p>
            <a:r>
              <a:rPr lang="pt-BR" dirty="0" smtClean="0"/>
              <a:t> echo request/reply (</a:t>
            </a:r>
            <a:r>
              <a:rPr lang="pt-BR" dirty="0" smtClean="0"/>
              <a:t>usado pelo </a:t>
            </a:r>
            <a:r>
              <a:rPr lang="pt-BR" dirty="0" smtClean="0"/>
              <a:t>ping)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628800"/>
            <a:ext cx="4211960" cy="411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ICMP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/>
          <a:lstStyle/>
          <a:p>
            <a:r>
              <a:rPr lang="pt-BR" sz="2800" dirty="0" smtClean="0"/>
              <a:t>Ping</a:t>
            </a:r>
          </a:p>
          <a:p>
            <a:pPr lvl="1"/>
            <a:r>
              <a:rPr lang="pt-BR" sz="2400" dirty="0" smtClean="0"/>
              <a:t>Echo request/reply</a:t>
            </a:r>
          </a:p>
          <a:p>
            <a:r>
              <a:rPr lang="pt-BR" sz="2800" dirty="0" smtClean="0"/>
              <a:t>Traceroute</a:t>
            </a:r>
          </a:p>
          <a:p>
            <a:pPr lvl="1"/>
            <a:r>
              <a:rPr lang="pt-BR" sz="2400" dirty="0" smtClean="0"/>
              <a:t>Fonte envia uma série </a:t>
            </a:r>
            <a:r>
              <a:rPr lang="pt-BR" sz="2400" dirty="0" smtClean="0"/>
              <a:t>de segmentos </a:t>
            </a:r>
            <a:r>
              <a:rPr lang="pt-BR" sz="2400" dirty="0" smtClean="0"/>
              <a:t>UDP para </a:t>
            </a:r>
            <a:r>
              <a:rPr lang="pt-BR" sz="2400" dirty="0" smtClean="0"/>
              <a:t>o destino</a:t>
            </a:r>
            <a:endParaRPr lang="pt-BR" sz="2400" dirty="0" smtClean="0"/>
          </a:p>
          <a:p>
            <a:pPr lvl="2"/>
            <a:r>
              <a:rPr lang="pt-BR" sz="2000" dirty="0" smtClean="0"/>
              <a:t>O </a:t>
            </a:r>
            <a:r>
              <a:rPr lang="pt-BR" sz="2000" dirty="0" smtClean="0"/>
              <a:t>1º possui TTL =</a:t>
            </a:r>
            <a:r>
              <a:rPr lang="pt-BR" sz="2000" dirty="0" smtClean="0"/>
              <a:t>1</a:t>
            </a:r>
          </a:p>
          <a:p>
            <a:pPr lvl="2"/>
            <a:r>
              <a:rPr lang="pt-BR" sz="2000" dirty="0" smtClean="0"/>
              <a:t>O </a:t>
            </a:r>
            <a:r>
              <a:rPr lang="pt-BR" sz="2000" dirty="0" smtClean="0"/>
              <a:t>2º possui TTL=2, etc</a:t>
            </a:r>
            <a:r>
              <a:rPr lang="pt-BR" sz="2000" dirty="0" smtClean="0"/>
              <a:t>.</a:t>
            </a:r>
          </a:p>
          <a:p>
            <a:pPr lvl="2"/>
            <a:r>
              <a:rPr lang="pt-BR" sz="2000" dirty="0" smtClean="0"/>
              <a:t>Número </a:t>
            </a:r>
            <a:r>
              <a:rPr lang="pt-BR" sz="2000" dirty="0" smtClean="0"/>
              <a:t>de </a:t>
            </a:r>
            <a:r>
              <a:rPr lang="pt-BR" sz="2000" dirty="0" smtClean="0"/>
              <a:t>porta improvável</a:t>
            </a:r>
          </a:p>
          <a:p>
            <a:pPr lvl="2"/>
            <a:r>
              <a:rPr lang="pt-BR" sz="2000" dirty="0" smtClean="0"/>
              <a:t>Para cada salto, 3 segmentos e cálculo do RTT</a:t>
            </a:r>
            <a:endParaRPr lang="pt-BR" sz="2000" dirty="0" smtClean="0"/>
          </a:p>
          <a:p>
            <a:pPr lvl="1"/>
            <a:r>
              <a:rPr lang="pt-BR" sz="2400" dirty="0" smtClean="0"/>
              <a:t>Quando </a:t>
            </a:r>
            <a:r>
              <a:rPr lang="pt-BR" sz="2400" dirty="0" smtClean="0"/>
              <a:t>enésimo </a:t>
            </a:r>
            <a:r>
              <a:rPr lang="pt-BR" sz="2400" dirty="0" smtClean="0"/>
              <a:t>datagrama chega </a:t>
            </a:r>
            <a:r>
              <a:rPr lang="pt-BR" sz="2400" dirty="0" smtClean="0"/>
              <a:t>ao enésimo roteador:</a:t>
            </a:r>
          </a:p>
          <a:p>
            <a:pPr lvl="2"/>
            <a:r>
              <a:rPr lang="pt-BR" sz="2000" dirty="0" smtClean="0"/>
              <a:t>Roteador descarta datagrama</a:t>
            </a:r>
            <a:endParaRPr lang="pt-BR" sz="2000" dirty="0" smtClean="0"/>
          </a:p>
          <a:p>
            <a:pPr lvl="2"/>
            <a:r>
              <a:rPr lang="pt-BR" sz="2000" dirty="0" smtClean="0"/>
              <a:t>E </a:t>
            </a:r>
            <a:r>
              <a:rPr lang="pt-BR" sz="2000" dirty="0" smtClean="0"/>
              <a:t>envia para a fonte </a:t>
            </a:r>
            <a:r>
              <a:rPr lang="pt-BR" sz="2000" dirty="0" smtClean="0"/>
              <a:t>um mensagem </a:t>
            </a:r>
            <a:r>
              <a:rPr lang="pt-BR" sz="2000" dirty="0" smtClean="0"/>
              <a:t>ICMP </a:t>
            </a:r>
            <a:r>
              <a:rPr lang="pt-BR" sz="2000" dirty="0" smtClean="0"/>
              <a:t>“TTL expired”</a:t>
            </a:r>
          </a:p>
          <a:p>
            <a:pPr lvl="2"/>
            <a:r>
              <a:rPr lang="pt-BR" sz="2000" dirty="0" smtClean="0"/>
              <a:t>Quando chegar ao deestino, responde com “host unreachable”</a:t>
            </a:r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6048672" cy="4525963"/>
          </a:xfrm>
        </p:spPr>
        <p:txBody>
          <a:bodyPr/>
          <a:lstStyle/>
          <a:p>
            <a:r>
              <a:rPr lang="pt-BR" sz="2800" dirty="0" smtClean="0"/>
              <a:t>Funções</a:t>
            </a:r>
          </a:p>
          <a:p>
            <a:pPr lvl="1"/>
            <a:r>
              <a:rPr lang="pt-BR" sz="2400" dirty="0" smtClean="0"/>
              <a:t>Encapsular segmentos em </a:t>
            </a:r>
            <a:r>
              <a:rPr lang="pt-BR" sz="2400" b="1" dirty="0" smtClean="0"/>
              <a:t>pacotes</a:t>
            </a:r>
          </a:p>
          <a:p>
            <a:pPr lvl="1"/>
            <a:r>
              <a:rPr lang="pt-BR" sz="2400" dirty="0" smtClean="0"/>
              <a:t>Enviar pacote ao próximo salto</a:t>
            </a:r>
          </a:p>
          <a:p>
            <a:pPr lvl="2"/>
            <a:r>
              <a:rPr lang="pt-BR" sz="2000" dirty="0" smtClean="0"/>
              <a:t>Escolhe interface de saída correta</a:t>
            </a:r>
          </a:p>
          <a:p>
            <a:pPr lvl="2"/>
            <a:r>
              <a:rPr lang="pt-BR" sz="2000" dirty="0" smtClean="0"/>
              <a:t>Determina a rota</a:t>
            </a:r>
          </a:p>
          <a:p>
            <a:pPr lvl="1"/>
            <a:r>
              <a:rPr lang="pt-BR" sz="2400" dirty="0" smtClean="0"/>
              <a:t>Pode suportar circuito virtual (ATM)</a:t>
            </a:r>
          </a:p>
          <a:p>
            <a:pPr lvl="2"/>
            <a:r>
              <a:rPr lang="pt-BR" sz="2000" dirty="0" smtClean="0"/>
              <a:t>Hosts estabelecem conexão com auxílio dos roteadores intermediários</a:t>
            </a:r>
          </a:p>
          <a:p>
            <a:r>
              <a:rPr lang="pt-BR" sz="2800" dirty="0" smtClean="0"/>
              <a:t>Presente em</a:t>
            </a:r>
          </a:p>
          <a:p>
            <a:pPr lvl="1"/>
            <a:r>
              <a:rPr lang="pt-BR" sz="2400" dirty="0" smtClean="0"/>
              <a:t>Hospedeiros</a:t>
            </a:r>
          </a:p>
          <a:p>
            <a:pPr lvl="1"/>
            <a:r>
              <a:rPr lang="pt-BR" sz="2400" dirty="0" smtClean="0"/>
              <a:t>Roteadores</a:t>
            </a:r>
          </a:p>
          <a:p>
            <a:pPr lvl="1"/>
            <a:endParaRPr lang="pt-BR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0" y="2780928"/>
            <a:ext cx="2857500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experimentar?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</a:p>
          <a:p>
            <a:pPr lvl="1"/>
            <a:r>
              <a:rPr lang="pt-BR" dirty="0" smtClean="0"/>
              <a:t>Simula topologias e permite realizar experimentos com ping e traceroute</a:t>
            </a:r>
            <a:endParaRPr lang="pt-BR" dirty="0"/>
          </a:p>
        </p:txBody>
      </p:sp>
      <p:pic>
        <p:nvPicPr>
          <p:cNvPr id="6146" name="Picture 2" descr="Psimulator Linux Open-Source Graphical Network Simula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3068960"/>
            <a:ext cx="5524500" cy="33051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Só pega com java 7</a:t>
            </a:r>
          </a:p>
          <a:p>
            <a:r>
              <a:rPr lang="pt-BR" sz="2400" dirty="0" smtClean="0"/>
              <a:t>Client </a:t>
            </a:r>
            <a:r>
              <a:rPr lang="pt-BR" sz="2400" dirty="0" smtClean="0"/>
              <a:t>e telnet</a:t>
            </a:r>
          </a:p>
          <a:p>
            <a:r>
              <a:rPr lang="pt-BR" sz="2400" dirty="0" smtClean="0"/>
              <a:t>Duas partes</a:t>
            </a:r>
          </a:p>
          <a:p>
            <a:pPr lvl="1"/>
            <a:r>
              <a:rPr lang="pt-BR" sz="2000" dirty="0" smtClean="0"/>
              <a:t>Frontend = para desenhar a topologia</a:t>
            </a:r>
          </a:p>
          <a:p>
            <a:pPr lvl="1"/>
            <a:r>
              <a:rPr lang="pt-BR" sz="2000" dirty="0" smtClean="0"/>
              <a:t>Backend = para executar a troca de pacotes</a:t>
            </a:r>
          </a:p>
          <a:p>
            <a:r>
              <a:rPr lang="pt-BR" sz="2400" dirty="0" smtClean="0"/>
              <a:t>Passo a passo básico</a:t>
            </a:r>
          </a:p>
          <a:p>
            <a:pPr lvl="1"/>
            <a:r>
              <a:rPr lang="pt-BR" sz="2000" dirty="0" smtClean="0"/>
              <a:t>Iniciar o frontend</a:t>
            </a:r>
          </a:p>
          <a:p>
            <a:pPr lvl="1"/>
            <a:r>
              <a:rPr lang="pt-BR" sz="2000" dirty="0" smtClean="0"/>
              <a:t>Criar a topologia de nós e links com a GUI</a:t>
            </a:r>
            <a:endParaRPr lang="pt-BR" sz="2000" dirty="0" smtClean="0"/>
          </a:p>
          <a:p>
            <a:pPr lvl="1"/>
            <a:r>
              <a:rPr lang="pt-BR" sz="2000" dirty="0" smtClean="0"/>
              <a:t>Salvar topologia como XML</a:t>
            </a:r>
            <a:endParaRPr lang="pt-BR" sz="2000" dirty="0" smtClean="0"/>
          </a:p>
          <a:p>
            <a:pPr lvl="1"/>
            <a:r>
              <a:rPr lang="pt-BR" sz="2000" dirty="0" smtClean="0"/>
              <a:t>Inicia o back </a:t>
            </a:r>
            <a:r>
              <a:rPr lang="pt-BR" sz="2000" dirty="0" smtClean="0"/>
              <a:t>end </a:t>
            </a:r>
            <a:r>
              <a:rPr lang="pt-BR" sz="2000" dirty="0" smtClean="0"/>
              <a:t>para a criação dos nós</a:t>
            </a:r>
            <a:endParaRPr lang="pt-BR" sz="2000" dirty="0" smtClean="0"/>
          </a:p>
          <a:p>
            <a:pPr lvl="1"/>
            <a:r>
              <a:rPr lang="pt-BR" sz="2000" dirty="0" smtClean="0"/>
              <a:t>Connectar </a:t>
            </a:r>
            <a:r>
              <a:rPr lang="pt-BR" sz="2000" dirty="0" smtClean="0"/>
              <a:t>the front-end </a:t>
            </a:r>
            <a:r>
              <a:rPr lang="pt-BR" sz="2000" dirty="0" smtClean="0"/>
              <a:t>ao </a:t>
            </a:r>
            <a:r>
              <a:rPr lang="pt-BR" sz="2000" dirty="0" smtClean="0"/>
              <a:t>back-end </a:t>
            </a:r>
            <a:r>
              <a:rPr lang="pt-BR" sz="2000" dirty="0" smtClean="0"/>
              <a:t>para enviar pacotes ping ou traceroute.</a:t>
            </a:r>
            <a:endParaRPr lang="pt-BR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Baixe o pacote simulador.zip no site da disciplina</a:t>
            </a:r>
          </a:p>
          <a:p>
            <a:r>
              <a:rPr lang="pt-BR" dirty="0" smtClean="0"/>
              <a:t>Extraia o conteúdo</a:t>
            </a:r>
          </a:p>
          <a:p>
            <a:r>
              <a:rPr lang="pt-BR" dirty="0" smtClean="0"/>
              <a:t>Extraia o pacote </a:t>
            </a:r>
            <a:r>
              <a:rPr lang="pt-BR" dirty="0" smtClean="0"/>
              <a:t>jre-7u79-windows-x64.tar.gz</a:t>
            </a:r>
          </a:p>
          <a:p>
            <a:r>
              <a:rPr lang="pt-BR" dirty="0" smtClean="0"/>
              <a:t>Extraia o pacote psimulator2_2012-05-16.zip para uma pasta “psimulator2_2012-05-16”</a:t>
            </a:r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/>
          <a:lstStyle/>
          <a:p>
            <a:pPr marL="342900" lvl="1" indent="-342900">
              <a:buFont typeface="Arial" charset="0"/>
              <a:buChar char="•"/>
            </a:pPr>
            <a:r>
              <a:rPr lang="pt-BR" dirty="0" smtClean="0"/>
              <a:t>Iniciar o </a:t>
            </a:r>
            <a:r>
              <a:rPr lang="pt-BR" dirty="0" smtClean="0"/>
              <a:t>frontend</a:t>
            </a:r>
          </a:p>
          <a:p>
            <a:pPr marL="742950" lvl="2" indent="-342900"/>
            <a:r>
              <a:rPr lang="pt-BR" dirty="0" smtClean="0"/>
              <a:t>Entre no prompt de comando</a:t>
            </a:r>
          </a:p>
          <a:p>
            <a:pPr marL="742950" lvl="2" indent="-342900"/>
            <a:r>
              <a:rPr lang="pt-BR" dirty="0" smtClean="0"/>
              <a:t>Acesse a pasta </a:t>
            </a:r>
            <a:r>
              <a:rPr lang="pt-BR" dirty="0" smtClean="0"/>
              <a:t>psimulator2_2012-05-16</a:t>
            </a:r>
            <a:endParaRPr lang="pt-BR" dirty="0" smtClean="0"/>
          </a:p>
          <a:p>
            <a:pPr marL="742950" lvl="2" indent="-342900"/>
            <a:r>
              <a:rPr lang="pt-BR" dirty="0" smtClean="0"/>
              <a:t>Execute:</a:t>
            </a:r>
          </a:p>
          <a:p>
            <a:pPr marL="1200150" lvl="3" indent="-342900"/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..\jre1.7.0_79\bin\java.exe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-jar </a:t>
            </a:r>
            <a:r>
              <a:rPr lang="pt-BR" sz="1600" dirty="0" smtClean="0">
                <a:latin typeface="Courier New" pitchFamily="49" charset="0"/>
                <a:cs typeface="Courier New" pitchFamily="49" charset="0"/>
              </a:rPr>
              <a:t>psimulator2_frontend.jar</a:t>
            </a:r>
          </a:p>
          <a:p>
            <a:pPr marL="742950" lvl="2" indent="-342900"/>
            <a:r>
              <a:rPr lang="pt-BR" dirty="0" smtClean="0"/>
              <a:t>Clique em “new project”</a:t>
            </a:r>
          </a:p>
          <a:p>
            <a:pPr marL="1200150" lvl="3" indent="-342900"/>
            <a:endParaRPr lang="pt-BR" dirty="0" smtClean="0"/>
          </a:p>
          <a:p>
            <a:pPr marL="342900" lvl="1" indent="-342900"/>
            <a:endParaRPr lang="pt-BR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nós na GUI</a:t>
            </a:r>
          </a:p>
          <a:p>
            <a:pPr lvl="1"/>
            <a:r>
              <a:rPr lang="pt-BR" dirty="0" smtClean="0"/>
              <a:t>Botão direito sobre o tipo de nó que você quer adicionar</a:t>
            </a:r>
            <a:endParaRPr lang="pt-BR" dirty="0"/>
          </a:p>
        </p:txBody>
      </p:sp>
      <p:pic>
        <p:nvPicPr>
          <p:cNvPr id="51202" name="Picture 2" descr="Psimulator-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2714624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os nós conforme a figura:</a:t>
            </a:r>
            <a:endParaRPr lang="pt-BR" dirty="0"/>
          </a:p>
        </p:txBody>
      </p:sp>
      <p:pic>
        <p:nvPicPr>
          <p:cNvPr id="55298" name="Picture 2" descr="Psimulator-0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2492896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Clique em cada nó da rede com o botão direito e selecione ‘properties’ e preencha o endereço ip de cada interface</a:t>
            </a:r>
            <a:endParaRPr lang="pt-BR" dirty="0"/>
          </a:p>
        </p:txBody>
      </p:sp>
      <p:sp>
        <p:nvSpPr>
          <p:cNvPr id="56322" name="AutoShape 2" descr="Psimulator-09"/>
          <p:cNvSpPr>
            <a:spLocks noChangeAspect="1" noChangeArrowheads="1"/>
          </p:cNvSpPr>
          <p:nvPr/>
        </p:nvSpPr>
        <p:spPr bwMode="auto">
          <a:xfrm>
            <a:off x="155575" y="-1576388"/>
            <a:ext cx="5467350" cy="329565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6324" name="Picture 4" descr="Psimulator-0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356992"/>
            <a:ext cx="5467350" cy="32956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cada nó, preencha da seguinte forma:</a:t>
            </a:r>
            <a:endParaRPr lang="pt-B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15616" y="2924944"/>
          <a:ext cx="6096000" cy="292608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Interface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IP Address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PC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10.0.100.2/24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PC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10.0.100.3/24</a:t>
                      </a:r>
                    </a:p>
                  </a:txBody>
                  <a:tcPr anchor="ctr"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pt-BR"/>
                        <a:t>Router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10.0.100.1/24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eth3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10.0.1.1/24</a:t>
                      </a:r>
                    </a:p>
                  </a:txBody>
                  <a:tcPr anchor="ctr"/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pt-BR"/>
                        <a:t>Router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10.0.200.1/24</a:t>
                      </a:r>
                    </a:p>
                  </a:txBody>
                  <a:tcPr anchor="ctr"/>
                </a:tc>
              </a:tr>
              <a:tr h="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eth3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10.0.1.2/24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pt-BR"/>
                        <a:t>PC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eth0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10.0.200.2/24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Interconecte os nós com links Ethernet</a:t>
            </a:r>
          </a:p>
          <a:p>
            <a:r>
              <a:rPr lang="pt-BR" dirty="0" smtClean="0"/>
              <a:t>Selecione o ícone do link</a:t>
            </a:r>
            <a:endParaRPr lang="pt-BR" dirty="0"/>
          </a:p>
        </p:txBody>
      </p:sp>
      <p:pic>
        <p:nvPicPr>
          <p:cNvPr id="58370" name="Picture 2" descr="Psimulator-0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14624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" y="1600200"/>
            <a:ext cx="3178696" cy="4525963"/>
          </a:xfrm>
        </p:spPr>
        <p:txBody>
          <a:bodyPr/>
          <a:lstStyle/>
          <a:p>
            <a:r>
              <a:rPr lang="pt-BR" sz="2800" dirty="0" smtClean="0"/>
              <a:t>Especifique as interfaces de conexão</a:t>
            </a:r>
          </a:p>
          <a:p>
            <a:r>
              <a:rPr lang="pt-BR" sz="2800" dirty="0" smtClean="0"/>
              <a:t>Com o botão direito, escolha a interface do roteador ao qual o link se conecta</a:t>
            </a:r>
          </a:p>
          <a:p>
            <a:r>
              <a:rPr lang="pt-BR" sz="2800" dirty="0" smtClean="0"/>
              <a:t>Ligue conforme a figura</a:t>
            </a:r>
          </a:p>
          <a:p>
            <a:endParaRPr lang="pt-BR" dirty="0"/>
          </a:p>
        </p:txBody>
      </p:sp>
      <p:pic>
        <p:nvPicPr>
          <p:cNvPr id="59394" name="Picture 2" descr="Psimulator-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19500" y="1772816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564904"/>
            <a:ext cx="43815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Agora, salve a topologia com o nome de sua preferência</a:t>
            </a:r>
          </a:p>
          <a:p>
            <a:pPr lvl="1"/>
            <a:r>
              <a:rPr lang="pt-BR" dirty="0" smtClean="0"/>
              <a:t>Por exemplo: test-topology.xml</a:t>
            </a:r>
            <a:endParaRPr lang="pt-BR" dirty="0"/>
          </a:p>
        </p:txBody>
      </p:sp>
      <p:pic>
        <p:nvPicPr>
          <p:cNvPr id="60418" name="Picture 2" descr="Psimulator-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3140968"/>
            <a:ext cx="4948436" cy="37113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28800"/>
            <a:ext cx="9875440" cy="4525963"/>
          </a:xfrm>
        </p:spPr>
        <p:txBody>
          <a:bodyPr/>
          <a:lstStyle/>
          <a:p>
            <a:r>
              <a:rPr lang="pt-BR" sz="2800" dirty="0" smtClean="0"/>
              <a:t>Iniciar o backend</a:t>
            </a:r>
          </a:p>
          <a:p>
            <a:pPr>
              <a:buNone/>
            </a:pP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..\jre1.7.0_79\bin\java.exe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jar psimulator2_backend.jar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&lt;caminho&gt;\test-topology.xml</a:t>
            </a:r>
          </a:p>
          <a:p>
            <a:r>
              <a:rPr lang="pt-BR" sz="2800" dirty="0" smtClean="0"/>
              <a:t>Observe a saída (cada nó está escutando em uma porta)</a:t>
            </a:r>
            <a:endParaRPr lang="pt-BR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3376151"/>
            <a:ext cx="9144000" cy="32932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1600" dirty="0" smtClean="0"/>
              <a:t>..\jre1.7.0_79\bin\java.exe -jar psimulator2_backend.jar ..\test-topology.xml</a:t>
            </a:r>
          </a:p>
          <a:p>
            <a:r>
              <a:rPr lang="pt-BR" sz="1600" dirty="0" smtClean="0"/>
              <a:t>Starting Psimulator2, build 2016-10-12</a:t>
            </a:r>
          </a:p>
          <a:p>
            <a:r>
              <a:rPr lang="pt-BR" sz="1600" dirty="0" smtClean="0"/>
              <a:t>[IMPORTANT] TELNET: TELNET LISTENING PORT: : Device: pc0     listening port: 11000 (pc0)</a:t>
            </a:r>
          </a:p>
          <a:p>
            <a:r>
              <a:rPr lang="pt-BR" sz="1600" dirty="0" smtClean="0"/>
              <a:t>[IMPORTANT] TELNET: TELNET LISTENING PORT: : Device: router1 listening port: 11001 (router1)</a:t>
            </a:r>
          </a:p>
          <a:p>
            <a:r>
              <a:rPr lang="pt-BR" sz="1600" dirty="0" smtClean="0"/>
              <a:t>[IMPORTANT] TELNET: TELNET LISTENING PORT: : Device: pc1     listening port: 11002 (pc1)</a:t>
            </a:r>
          </a:p>
          <a:p>
            <a:r>
              <a:rPr lang="pt-BR" sz="1600" dirty="0" smtClean="0"/>
              <a:t>[IMPORTANT] TELNET: TELNET LISTENING PORT: : Device: pc2     listening port: 11003 (pc2)</a:t>
            </a:r>
          </a:p>
          <a:p>
            <a:r>
              <a:rPr lang="pt-BR" sz="1600" dirty="0" smtClean="0"/>
              <a:t>[IMPORTANT] TELNET: TELNET LISTENING PORT: : Device: router0 listening port: 11004 (router0)</a:t>
            </a:r>
          </a:p>
          <a:p>
            <a:r>
              <a:rPr lang="pt-BR" sz="1600" dirty="0" smtClean="0"/>
              <a:t>[IMPORTANT] NETWORK_MODEL_LOAD_SAVE: config.configTransformer.Loader: Configuration succesfully loaded from: ..\test-topology.xml</a:t>
            </a:r>
          </a:p>
          <a:p>
            <a:r>
              <a:rPr lang="pt-BR" sz="1600" dirty="0" smtClean="0"/>
              <a:t>[IMPORTANT] EVENTS_SERVER: PACKET FLOW SERVER: : Server sucessfully started, listening on port: 12000</a:t>
            </a:r>
            <a:endParaRPr lang="pt-BR" sz="1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Conectar frontend com backend</a:t>
            </a:r>
            <a:endParaRPr lang="pt-BR" dirty="0"/>
          </a:p>
        </p:txBody>
      </p:sp>
      <p:pic>
        <p:nvPicPr>
          <p:cNvPr id="61442" name="Picture 2" descr="Psimulator-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5524500" cy="4143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pt-BR" dirty="0" smtClean="0"/>
              <a:t>Use o putty para se conectar aos nós</a:t>
            </a:r>
          </a:p>
          <a:p>
            <a:r>
              <a:rPr lang="pt-BR" dirty="0" smtClean="0"/>
              <a:t>Conecte-se via telnet pela porta correspondente</a:t>
            </a:r>
          </a:p>
          <a:p>
            <a:pPr lvl="1"/>
            <a:r>
              <a:rPr lang="pt-BR" dirty="0" smtClean="0"/>
              <a:t>use o putty com o radio button marcado no ‘telnet</a:t>
            </a:r>
            <a:r>
              <a:rPr lang="pt-BR" dirty="0" smtClean="0"/>
              <a:t>’</a:t>
            </a:r>
          </a:p>
          <a:p>
            <a:r>
              <a:rPr lang="pt-BR" dirty="0" smtClean="0"/>
              <a:t>Na figura ao lado, nos conectamos ao PC0</a:t>
            </a:r>
            <a:endParaRPr lang="pt-BR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8700" y="2420888"/>
            <a:ext cx="43053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Editando as tabelas de roteamento</a:t>
            </a:r>
          </a:p>
          <a:p>
            <a:r>
              <a:rPr lang="pt-BR" dirty="0" smtClean="0"/>
              <a:t>Conecte-se ao </a:t>
            </a:r>
            <a:r>
              <a:rPr lang="pt-BR" i="1" dirty="0" smtClean="0"/>
              <a:t>Router 0</a:t>
            </a:r>
            <a:r>
              <a:rPr lang="pt-BR" dirty="0" smtClean="0"/>
              <a:t> e execute o seguinte comando</a:t>
            </a:r>
          </a:p>
          <a:p>
            <a:pPr algn="ctr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editor /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proc/sys/net/ipv4/ip_forward</a:t>
            </a:r>
          </a:p>
          <a:p>
            <a:pPr algn="ctr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ip route add 10.0.200.0/24 via 10.0.1.2</a:t>
            </a:r>
          </a:p>
          <a:p>
            <a:r>
              <a:rPr lang="pt-BR" dirty="0" smtClean="0"/>
              <a:t>Faça o mesmo com o </a:t>
            </a:r>
            <a:r>
              <a:rPr lang="pt-BR" i="1" dirty="0" smtClean="0"/>
              <a:t>Router 1</a:t>
            </a:r>
          </a:p>
          <a:p>
            <a:pPr algn="ctr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editor /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proc/sys/net/ipv4/ip_forward</a:t>
            </a:r>
          </a:p>
          <a:p>
            <a:pPr algn="ctr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# ip route add 10.0.100.0/24 via 10.0.1.1</a:t>
            </a:r>
          </a:p>
          <a:p>
            <a:pPr algn="ctr">
              <a:buNone/>
            </a:pPr>
            <a:endParaRPr lang="pt-BR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rotas para cada PC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Para ver como está sua tabela de roteamento:</a:t>
            </a:r>
          </a:p>
          <a:p>
            <a:pPr algn="ctr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ip route show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3" name="Rectangle 1"/>
          <p:cNvSpPr>
            <a:spLocks noChangeArrowheads="1"/>
          </p:cNvSpPr>
          <p:nvPr/>
        </p:nvSpPr>
        <p:spPr bwMode="auto">
          <a:xfrm>
            <a:off x="539552" y="2575938"/>
            <a:ext cx="81369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PC 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crie uma rota default para 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Router 0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# ip route add default via 10.0.100.1 </a:t>
            </a:r>
          </a:p>
          <a:p>
            <a:pPr lvl="0"/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PC 1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crie uma rota default para o 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Router 0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# ip route add default via 10.0.100.1 </a:t>
            </a:r>
          </a:p>
          <a:p>
            <a:pPr lvl="0"/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No </a:t>
            </a:r>
            <a:r>
              <a:rPr kumimoji="0" lang="pt-B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PC 2</a:t>
            </a: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crie uma rota default para o 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Router </a:t>
            </a:r>
            <a:r>
              <a:rPr lang="pt-BR" sz="2000" i="1" dirty="0" smtClean="0">
                <a:latin typeface="Courier New" pitchFamily="49" charset="0"/>
                <a:cs typeface="Courier New" pitchFamily="49" charset="0"/>
              </a:rPr>
              <a:t>1</a:t>
            </a:r>
            <a:r>
              <a:rPr lang="pt-BR" sz="2000" dirty="0" smtClean="0">
                <a:latin typeface="Courier New" pitchFamily="49" charset="0"/>
                <a:cs typeface="Courier New" pitchFamily="49" charset="0"/>
              </a:rPr>
              <a:t>:</a:t>
            </a:r>
            <a:endParaRPr lang="pt-BR" sz="2000" dirty="0" smtClean="0"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# ip route add default via 10.0.200.1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Na GUI, clique em ‘capture’ para verificar os pacotes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No terminal do PC1, execute o seguinte comando e observe a GUI:</a:t>
            </a:r>
          </a:p>
          <a:p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# ping 10.0.100.3</a:t>
            </a:r>
          </a:p>
          <a:p>
            <a:endParaRPr lang="pt-BR" dirty="0"/>
          </a:p>
        </p:txBody>
      </p:sp>
      <p:pic>
        <p:nvPicPr>
          <p:cNvPr id="66562" name="Picture 2" descr="Psimulator-22-playba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2132856"/>
            <a:ext cx="3672408" cy="31215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PSimulator2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Depois de gravar, pode executar o playback e ver os pacotes fluindo!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Pelo intervalo de endereços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204864"/>
            <a:ext cx="6517753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de roteamento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Pelo prefixo</a:t>
            </a:r>
          </a:p>
          <a:p>
            <a:pPr lvl="1"/>
            <a:r>
              <a:rPr lang="pt-BR" dirty="0" smtClean="0"/>
              <a:t>Em caso de prefixos iguais, filtrar pelo mais longo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Exemplos</a:t>
            </a:r>
          </a:p>
          <a:p>
            <a:pPr lvl="1"/>
            <a:r>
              <a:rPr lang="pt-BR" dirty="0" smtClean="0"/>
              <a:t>End. destino: </a:t>
            </a:r>
            <a:r>
              <a:rPr lang="pt-BR" sz="2400" dirty="0" smtClean="0"/>
              <a:t>11001000 00010111 00011000 10101010</a:t>
            </a:r>
            <a:r>
              <a:rPr lang="pt-BR" dirty="0" smtClean="0"/>
              <a:t> Por qual interface?</a:t>
            </a:r>
          </a:p>
          <a:p>
            <a:pPr lvl="1"/>
            <a:r>
              <a:rPr lang="pt-BR" dirty="0" smtClean="0"/>
              <a:t>End. destino: </a:t>
            </a:r>
            <a:r>
              <a:rPr lang="pt-BR" sz="2400" dirty="0" smtClean="0"/>
              <a:t>11001000 00010111 00010110 10100001</a:t>
            </a:r>
            <a:r>
              <a:rPr lang="pt-BR" dirty="0" smtClean="0"/>
              <a:t> Por qual interface?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5" y="2564904"/>
            <a:ext cx="6408711" cy="180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Roteadores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Funções</a:t>
            </a:r>
          </a:p>
          <a:p>
            <a:pPr lvl="1"/>
            <a:r>
              <a:rPr lang="pt-BR" dirty="0" smtClean="0"/>
              <a:t>Lê cabeçalho dos pacotes</a:t>
            </a:r>
          </a:p>
          <a:p>
            <a:pPr lvl="2"/>
            <a:r>
              <a:rPr lang="pt-BR" dirty="0" smtClean="0"/>
              <a:t>Processamento</a:t>
            </a:r>
          </a:p>
          <a:p>
            <a:pPr lvl="1"/>
            <a:r>
              <a:rPr lang="pt-BR" dirty="0" smtClean="0"/>
              <a:t>Enfileira pacotes na espera</a:t>
            </a:r>
          </a:p>
          <a:p>
            <a:pPr lvl="2"/>
            <a:r>
              <a:rPr lang="pt-BR" dirty="0" smtClean="0"/>
              <a:t>Critérios para descarte (</a:t>
            </a:r>
            <a:r>
              <a:rPr lang="pt-BR" b="1" dirty="0" smtClean="0"/>
              <a:t>escalonamento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Executar algoritmos de roteamento</a:t>
            </a:r>
          </a:p>
          <a:p>
            <a:pPr lvl="2"/>
            <a:r>
              <a:rPr lang="pt-BR" dirty="0" smtClean="0"/>
              <a:t>Inicialização e atualização da tabela</a:t>
            </a:r>
          </a:p>
          <a:p>
            <a:pPr lvl="1"/>
            <a:r>
              <a:rPr lang="pt-BR" dirty="0" smtClean="0"/>
              <a:t>Encaminhar pacotes da interface de entrada para interface de saída</a:t>
            </a:r>
          </a:p>
          <a:p>
            <a:pPr lvl="2"/>
            <a:r>
              <a:rPr lang="pt-BR" dirty="0" smtClean="0"/>
              <a:t>Chama-se </a:t>
            </a:r>
            <a:r>
              <a:rPr lang="pt-BR" b="1" dirty="0" smtClean="0"/>
              <a:t>comutação</a:t>
            </a:r>
          </a:p>
          <a:p>
            <a:pPr lvl="2"/>
            <a:r>
              <a:rPr lang="pt-BR" dirty="0" smtClean="0"/>
              <a:t>Segue de acordo com a tabela de roteamento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 na 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é orientado a conexão</a:t>
            </a:r>
          </a:p>
          <a:p>
            <a:r>
              <a:rPr lang="pt-BR" dirty="0" smtClean="0"/>
              <a:t>Best effort</a:t>
            </a:r>
          </a:p>
          <a:p>
            <a:r>
              <a:rPr lang="pt-BR" dirty="0" smtClean="0"/>
              <a:t>Roteadores não conhecem estado fim a fim da rede</a:t>
            </a:r>
          </a:p>
          <a:p>
            <a:r>
              <a:rPr lang="pt-BR" dirty="0" smtClean="0"/>
              <a:t>Encaminhamento baseado no endereço de destino</a:t>
            </a:r>
          </a:p>
          <a:p>
            <a:r>
              <a:rPr lang="pt-BR" dirty="0" smtClean="0"/>
              <a:t>Pacotes de uma mesma trasmissão podem seguir caminhos diferente</a:t>
            </a:r>
          </a:p>
          <a:p>
            <a:pPr lvl="1"/>
            <a:r>
              <a:rPr lang="pt-BR" dirty="0" smtClean="0"/>
              <a:t>Experimento com tracert, lembra?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Camada de Rede na Internet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204864"/>
            <a:ext cx="7583564" cy="388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988840"/>
            <a:ext cx="6867525" cy="451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7094</TotalTime>
  <Words>1236</Words>
  <Application>Microsoft Office PowerPoint</Application>
  <PresentationFormat>On-screen Show (4:3)</PresentationFormat>
  <Paragraphs>237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Tema do Office</vt:lpstr>
      <vt:lpstr>Custom Design</vt:lpstr>
      <vt:lpstr>Slide 1</vt:lpstr>
      <vt:lpstr>Camada de Rede</vt:lpstr>
      <vt:lpstr>Roteamento</vt:lpstr>
      <vt:lpstr>Tabela de roteamento</vt:lpstr>
      <vt:lpstr>Tabela de roteamento</vt:lpstr>
      <vt:lpstr>Roteadores</vt:lpstr>
      <vt:lpstr>Camada de Rede na Internet</vt:lpstr>
      <vt:lpstr>Camada de Rede na Internet</vt:lpstr>
      <vt:lpstr>IP</vt:lpstr>
      <vt:lpstr>IPv4</vt:lpstr>
      <vt:lpstr>IPv4</vt:lpstr>
      <vt:lpstr>IPv4</vt:lpstr>
      <vt:lpstr>IPv4</vt:lpstr>
      <vt:lpstr>IPv4</vt:lpstr>
      <vt:lpstr>NAT</vt:lpstr>
      <vt:lpstr>NAT</vt:lpstr>
      <vt:lpstr>NAT </vt:lpstr>
      <vt:lpstr>ICMP</vt:lpstr>
      <vt:lpstr>ICMP</vt:lpstr>
      <vt:lpstr>Vamos experimentar?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  <vt:lpstr>PSimulator2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374</cp:revision>
  <dcterms:created xsi:type="dcterms:W3CDTF">2010-11-12T14:56:26Z</dcterms:created>
  <dcterms:modified xsi:type="dcterms:W3CDTF">2016-10-13T00:48:27Z</dcterms:modified>
</cp:coreProperties>
</file>