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3"/>
  </p:notesMasterIdLst>
  <p:sldIdLst>
    <p:sldId id="257" r:id="rId3"/>
    <p:sldId id="581" r:id="rId4"/>
    <p:sldId id="621" r:id="rId5"/>
    <p:sldId id="620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30" r:id="rId14"/>
    <p:sldId id="634" r:id="rId15"/>
    <p:sldId id="635" r:id="rId16"/>
    <p:sldId id="636" r:id="rId17"/>
    <p:sldId id="638" r:id="rId18"/>
    <p:sldId id="637" r:id="rId19"/>
    <p:sldId id="640" r:id="rId20"/>
    <p:sldId id="639" r:id="rId21"/>
    <p:sldId id="619" r:id="rId22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co.com.br/tutoriais/tutorialmplscam/pagina_3.asp" TargetMode="External"/><Relationship Id="rId2" Type="http://schemas.openxmlformats.org/officeDocument/2006/relationships/hyperlink" Target="http://www.gta.ufrj.br/grad/01_2/mpls/mpls.ht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09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Rede- Fragmentação, IPv6,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 MPLS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39336" cy="4525963"/>
          </a:xfrm>
        </p:spPr>
        <p:txBody>
          <a:bodyPr/>
          <a:lstStyle/>
          <a:p>
            <a:r>
              <a:rPr lang="pt-BR" dirty="0" smtClean="0"/>
              <a:t>Em uma URL devemos fazer como segue</a:t>
            </a:r>
          </a:p>
          <a:p>
            <a:pPr lvl="2"/>
            <a:r>
              <a:rPr lang="pt-BR" dirty="0" smtClean="0"/>
              <a:t>http://</a:t>
            </a:r>
            <a:r>
              <a:rPr lang="pt-BR" dirty="0" smtClean="0">
                <a:solidFill>
                  <a:schemeClr val="accent6"/>
                </a:solidFill>
              </a:rPr>
              <a:t>[</a:t>
            </a:r>
            <a:r>
              <a:rPr lang="pt-BR" dirty="0" smtClean="0"/>
              <a:t>2001:0db8:85a3:08d3:1319:8a2e:0370:7344</a:t>
            </a:r>
            <a:r>
              <a:rPr lang="pt-BR" dirty="0" smtClean="0">
                <a:solidFill>
                  <a:schemeClr val="accent6"/>
                </a:solidFill>
              </a:rPr>
              <a:t>]</a:t>
            </a:r>
            <a:r>
              <a:rPr lang="pt-BR" dirty="0" smtClean="0"/>
              <a:t>:443/</a:t>
            </a:r>
          </a:p>
          <a:p>
            <a:r>
              <a:rPr lang="pt-BR" dirty="0" smtClean="0"/>
              <a:t>Segue notação CIDR</a:t>
            </a:r>
          </a:p>
          <a:p>
            <a:pPr lvl="1"/>
            <a:r>
              <a:rPr lang="pt-BR" dirty="0" smtClean="0"/>
              <a:t>2001:0db8:1234::/48 significa que rede possui faixa de endereços de</a:t>
            </a:r>
          </a:p>
          <a:p>
            <a:pPr lvl="1"/>
            <a:r>
              <a:rPr lang="pt-BR" dirty="0" smtClean="0"/>
              <a:t>2001:0db8:1234:0000:0000:0000:0000:0000 até</a:t>
            </a:r>
          </a:p>
          <a:p>
            <a:pPr lvl="1"/>
            <a:r>
              <a:rPr lang="pt-BR" dirty="0" smtClean="0"/>
              <a:t>2001:0db8:1234:FFFF:FFFF:FFFF:FFFF:FFFF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Convivência com IPv4 por meio de tunelamento</a:t>
            </a:r>
          </a:p>
          <a:p>
            <a:pPr lvl="1"/>
            <a:r>
              <a:rPr lang="pt-BR" sz="2400" dirty="0" smtClean="0"/>
              <a:t>Pacote IPv6 na parte de dados de um pacote IPv4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67000"/>
            <a:ext cx="66198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Multiprotocol Label Switching</a:t>
            </a:r>
          </a:p>
          <a:p>
            <a:pPr lvl="1"/>
            <a:r>
              <a:rPr lang="pt-BR" dirty="0" smtClean="0"/>
              <a:t>Pode ser usado com qualquer protocolo da camada 3 (rede)</a:t>
            </a:r>
          </a:p>
          <a:p>
            <a:r>
              <a:rPr lang="pt-BR" dirty="0" smtClean="0"/>
              <a:t>RFC 3031</a:t>
            </a:r>
          </a:p>
          <a:p>
            <a:r>
              <a:rPr lang="pt-BR" dirty="0" smtClean="0"/>
              <a:t>Se situa entre camada de rede e enlace</a:t>
            </a:r>
          </a:p>
          <a:p>
            <a:pPr lvl="1"/>
            <a:r>
              <a:rPr lang="pt-BR" dirty="0" smtClean="0"/>
              <a:t>Camada 2,5</a:t>
            </a:r>
          </a:p>
          <a:p>
            <a:r>
              <a:rPr lang="pt-BR" dirty="0" smtClean="0"/>
              <a:t>Roteadores não guardam memória dos pacotes que passam</a:t>
            </a:r>
          </a:p>
          <a:p>
            <a:r>
              <a:rPr lang="pt-BR" dirty="0" smtClean="0"/>
              <a:t>Permite priorização dos pacotes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leco.com.br/imagens/tutoriais/tutorialmplscam_figura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97152"/>
            <a:ext cx="5688632" cy="19007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Rótulos</a:t>
            </a:r>
          </a:p>
          <a:p>
            <a:pPr lvl="1"/>
            <a:r>
              <a:rPr lang="pt-BR" dirty="0" smtClean="0"/>
              <a:t>Pequenos identificadores  de tamanho fixo</a:t>
            </a:r>
          </a:p>
          <a:p>
            <a:pPr lvl="1"/>
            <a:r>
              <a:rPr lang="pt-BR" dirty="0" smtClean="0"/>
              <a:t>Acrescentados ao pacote IP (ou de outra tecnologia)</a:t>
            </a:r>
          </a:p>
          <a:p>
            <a:pPr lvl="1"/>
            <a:r>
              <a:rPr lang="pt-BR" dirty="0" smtClean="0"/>
              <a:t>Inseridos pelo LER (Label Edge Router) de entrada</a:t>
            </a:r>
          </a:p>
          <a:p>
            <a:pPr lvl="1"/>
            <a:r>
              <a:rPr lang="pt-BR" dirty="0" smtClean="0"/>
              <a:t>Removido pelo LER de saída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5805264"/>
            <a:ext cx="1440160" cy="432048"/>
          </a:xfrm>
          <a:prstGeom prst="wedgeRectCallout">
            <a:avLst>
              <a:gd name="adj1" fmla="val 114672"/>
              <a:gd name="adj2" fmla="val 6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2483768" y="5301208"/>
            <a:ext cx="1440160" cy="432048"/>
          </a:xfrm>
          <a:prstGeom prst="wedgeRectCallout">
            <a:avLst>
              <a:gd name="adj1" fmla="val 15905"/>
              <a:gd name="adj2" fmla="val 106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de serviço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4716016" y="5445224"/>
            <a:ext cx="2376264" cy="432048"/>
          </a:xfrm>
          <a:prstGeom prst="wedgeRectCallout">
            <a:avLst>
              <a:gd name="adj1" fmla="val -82892"/>
              <a:gd name="adj2" fmla="val 79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Determina se os labels serão enfileirados</a:t>
            </a:r>
            <a:endParaRPr lang="pt-BR" dirty="0"/>
          </a:p>
        </p:txBody>
      </p:sp>
      <p:sp>
        <p:nvSpPr>
          <p:cNvPr id="11" name="Rectangular Callout 10"/>
          <p:cNvSpPr/>
          <p:nvPr/>
        </p:nvSpPr>
        <p:spPr>
          <a:xfrm>
            <a:off x="6228184" y="6165304"/>
            <a:ext cx="2376264" cy="432048"/>
          </a:xfrm>
          <a:prstGeom prst="wedgeRectCallout">
            <a:avLst>
              <a:gd name="adj1" fmla="val -106103"/>
              <a:gd name="adj2" fmla="val -21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Determina  limite de saltos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de pacotes definidas pelo rótulo</a:t>
            </a:r>
          </a:p>
          <a:p>
            <a:pPr lvl="1"/>
            <a:r>
              <a:rPr lang="pt-BR" dirty="0" smtClean="0"/>
              <a:t>Classes de Encaminhamento Equivalentes (</a:t>
            </a:r>
            <a:r>
              <a:rPr lang="pt-BR" i="1" dirty="0" smtClean="0"/>
              <a:t>Fowarding Equivalence Class – </a:t>
            </a:r>
            <a:r>
              <a:rPr lang="pt-BR" b="1" i="1" dirty="0" smtClean="0"/>
              <a:t>FEC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46082" name="Picture 2" descr="http://www.gta.ufrj.br/grad/01_2/mpls/MPLS_arquivos/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144888"/>
            <a:ext cx="5004048" cy="371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3970784" cy="4525963"/>
          </a:xfrm>
        </p:spPr>
        <p:txBody>
          <a:bodyPr/>
          <a:lstStyle/>
          <a:p>
            <a:r>
              <a:rPr lang="pt-BR" sz="2800" dirty="0" smtClean="0"/>
              <a:t>LSP – define o caminho que os pacotes de uma determinada classe vão seguir</a:t>
            </a:r>
          </a:p>
          <a:p>
            <a:r>
              <a:rPr lang="pt-BR" sz="2800" dirty="0" smtClean="0"/>
              <a:t>Distribuição de rótulos</a:t>
            </a:r>
          </a:p>
          <a:p>
            <a:pPr lvl="1"/>
            <a:r>
              <a:rPr lang="pt-BR" sz="2400" dirty="0" smtClean="0"/>
              <a:t>Carona nos protocolos de roteamento</a:t>
            </a:r>
          </a:p>
          <a:p>
            <a:pPr lvl="1"/>
            <a:r>
              <a:rPr lang="pt-BR" sz="2400" dirty="0" smtClean="0"/>
              <a:t>LDP (</a:t>
            </a:r>
            <a:r>
              <a:rPr lang="pt-BR" sz="2400" i="1" dirty="0" smtClean="0"/>
              <a:t>Label Distribution Protocol</a:t>
            </a:r>
            <a:r>
              <a:rPr lang="pt-BR" sz="2400" dirty="0" smtClean="0"/>
              <a:t>) - RFC 3036</a:t>
            </a:r>
          </a:p>
        </p:txBody>
      </p:sp>
      <p:pic>
        <p:nvPicPr>
          <p:cNvPr id="47106" name="Picture 2" descr="http://www.gta.ufrj.br/grad/01_2/mpls/MPLS_arquivo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440" y="2981873"/>
            <a:ext cx="5040560" cy="3876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LSR troca o rótulo ao longo do caminho</a:t>
            </a:r>
          </a:p>
          <a:p>
            <a:r>
              <a:rPr lang="pt-BR" dirty="0" smtClean="0"/>
              <a:t>Next Hop Label Forwarding Entry (NHLFE): </a:t>
            </a:r>
          </a:p>
          <a:p>
            <a:pPr lvl="1"/>
            <a:r>
              <a:rPr lang="pt-BR" dirty="0" smtClean="0"/>
              <a:t>Equivalente à tabela de roteamento co  os rótulos</a:t>
            </a:r>
            <a:endParaRPr lang="pt-BR" dirty="0"/>
          </a:p>
        </p:txBody>
      </p:sp>
      <p:pic>
        <p:nvPicPr>
          <p:cNvPr id="48130" name="Picture 2" descr="http://www.gta.ufrj.br/grad/01_2/mpls/MPLS_arquivos/image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82882"/>
            <a:ext cx="4824536" cy="3675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9154" name="Picture 2" descr="http://www.gta.ufrj.br/grad/01_2/mpls/MPLS_arquivos/image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55750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rótulo do pacote de entrada é analisado</a:t>
            </a:r>
          </a:p>
          <a:p>
            <a:pPr lvl="1"/>
            <a:r>
              <a:rPr lang="pt-BR" sz="2400" dirty="0" smtClean="0"/>
              <a:t>LSR compara o rótulo com entradas na tabela</a:t>
            </a:r>
          </a:p>
          <a:p>
            <a:r>
              <a:rPr lang="pt-BR" sz="2800" dirty="0" smtClean="0"/>
              <a:t>LSR </a:t>
            </a:r>
            <a:r>
              <a:rPr lang="pt-BR" sz="2800" smtClean="0"/>
              <a:t>acrescenta um </a:t>
            </a:r>
            <a:r>
              <a:rPr lang="pt-BR" sz="2800" dirty="0" smtClean="0"/>
              <a:t>novo valor e é transmitido para a interface apropriada</a:t>
            </a:r>
            <a:endParaRPr lang="pt-BR" sz="2800" dirty="0"/>
          </a:p>
        </p:txBody>
      </p:sp>
      <p:pic>
        <p:nvPicPr>
          <p:cNvPr id="50180" name="Picture 4" descr="http://www.gta.ufrj.br/grad/01_2/mpls/MPLS_arquivos/image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065171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Uso de comutadores no lugar de roteadores</a:t>
            </a:r>
          </a:p>
          <a:p>
            <a:pPr lvl="2"/>
            <a:r>
              <a:rPr lang="pt-BR" dirty="0" smtClean="0"/>
              <a:t>Processamento mais rápido</a:t>
            </a:r>
          </a:p>
          <a:p>
            <a:pPr lvl="2"/>
            <a:r>
              <a:rPr lang="pt-BR" dirty="0" smtClean="0"/>
              <a:t>Não inspeciona endereço IP</a:t>
            </a:r>
          </a:p>
          <a:p>
            <a:pPr lvl="1"/>
            <a:r>
              <a:rPr lang="pt-BR" dirty="0" smtClean="0"/>
              <a:t>Pacotes são analisados apenas no LER de entrada/saída</a:t>
            </a:r>
          </a:p>
          <a:p>
            <a:pPr lvl="1"/>
            <a:r>
              <a:rPr lang="pt-BR" dirty="0" smtClean="0"/>
              <a:t>Facilidade para criação de VPNs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24936" cy="4525963"/>
          </a:xfrm>
        </p:spPr>
        <p:txBody>
          <a:bodyPr/>
          <a:lstStyle/>
          <a:p>
            <a:r>
              <a:rPr lang="pt-BR" dirty="0" smtClean="0"/>
              <a:t>A camada de enlace (abaixo do IP) pode transportar um número máximo de bytes por vez (MTU – Maximum Transfer Unit):</a:t>
            </a:r>
          </a:p>
          <a:p>
            <a:pPr lvl="1"/>
            <a:r>
              <a:rPr lang="pt-BR" dirty="0" smtClean="0"/>
              <a:t>Ethernet: 1500 bytes</a:t>
            </a:r>
          </a:p>
          <a:p>
            <a:pPr lvl="1"/>
            <a:r>
              <a:rPr lang="pt-BR" dirty="0" smtClean="0"/>
              <a:t>ATM: 53 bytes</a:t>
            </a:r>
          </a:p>
          <a:p>
            <a:pPr lvl="1"/>
            <a:r>
              <a:rPr lang="pt-BR" dirty="0" smtClean="0"/>
              <a:t>FDDI: 4500 bytes</a:t>
            </a:r>
          </a:p>
          <a:p>
            <a:r>
              <a:rPr lang="pt-BR" dirty="0" smtClean="0"/>
              <a:t>A cada salto da rota pode haver uma tecnologia de enlace diferente</a:t>
            </a:r>
          </a:p>
          <a:p>
            <a:r>
              <a:rPr lang="pt-BR" dirty="0" smtClean="0"/>
              <a:t>Um mesmo roteador pode ter interfaces ligadas a tecnologias diferentes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Kurose Cap 4</a:t>
            </a:r>
          </a:p>
          <a:p>
            <a:r>
              <a:rPr lang="pt-BR" dirty="0" smtClean="0"/>
              <a:t>MPLS</a:t>
            </a:r>
          </a:p>
          <a:p>
            <a:pPr lvl="1"/>
            <a:r>
              <a:rPr lang="pt-BR" dirty="0" smtClean="0"/>
              <a:t>Kurose cap 5</a:t>
            </a:r>
          </a:p>
          <a:p>
            <a:pPr lvl="1"/>
            <a:r>
              <a:rPr lang="pt-BR" dirty="0" smtClean="0">
                <a:hlinkClick r:id="rId2"/>
              </a:rPr>
              <a:t>http://www.gta.ufrj.br/grad/01_2/mpls/mpls.htm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http://www.teleco.com.br/tutoriais/tutorialmplscam/pagina_3.asp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sz="2800" dirty="0" smtClean="0"/>
              <a:t>Remontagem de fragmentos apenas nos sistemas finais</a:t>
            </a:r>
          </a:p>
          <a:p>
            <a:pPr lvl="1"/>
            <a:r>
              <a:rPr lang="pt-BR" sz="2400" dirty="0" smtClean="0"/>
              <a:t>Só sobe pra camada de transporte quando remontado</a:t>
            </a:r>
          </a:p>
          <a:p>
            <a:r>
              <a:rPr lang="pt-BR" sz="2800" dirty="0" smtClean="0"/>
              <a:t>Se algum fragmento se perder, pacote inteiro é descartado</a:t>
            </a:r>
          </a:p>
          <a:p>
            <a:pPr lvl="1"/>
            <a:r>
              <a:rPr lang="pt-BR" sz="2400" dirty="0" smtClean="0"/>
              <a:t>Se acima estiver o TCP, haverá retransmissão</a:t>
            </a:r>
          </a:p>
          <a:p>
            <a:r>
              <a:rPr lang="pt-BR" sz="2800" dirty="0" smtClean="0"/>
              <a:t>Overhead de processamento</a:t>
            </a:r>
          </a:p>
          <a:p>
            <a:pPr lvl="1"/>
            <a:r>
              <a:rPr lang="pt-BR" sz="2400" dirty="0" smtClean="0"/>
              <a:t>Roteadores, para fragmentar</a:t>
            </a:r>
          </a:p>
          <a:p>
            <a:pPr lvl="1"/>
            <a:r>
              <a:rPr lang="pt-BR" sz="2400" dirty="0" smtClean="0"/>
              <a:t>Host para remontar</a:t>
            </a:r>
          </a:p>
          <a:p>
            <a:r>
              <a:rPr lang="pt-BR" sz="2800" dirty="0" smtClean="0"/>
              <a:t>A camada de transporte pode ter um MSS pequeno para evitar a fragmentação (ex: 576 bytes)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541070" cy="377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Espaço de alocação maior que IPv4</a:t>
            </a:r>
          </a:p>
          <a:p>
            <a:pPr lvl="1"/>
            <a:r>
              <a:rPr lang="pt-BR" dirty="0" smtClean="0"/>
              <a:t>128 bits – 16 octetos</a:t>
            </a:r>
          </a:p>
          <a:p>
            <a:r>
              <a:rPr lang="pt-BR" dirty="0" smtClean="0"/>
              <a:t>Cabeçalho de tamanho fixo de 40 bytes</a:t>
            </a:r>
          </a:p>
          <a:p>
            <a:r>
              <a:rPr lang="pt-BR" dirty="0" smtClean="0"/>
              <a:t> Fragmentação não é permitida</a:t>
            </a:r>
          </a:p>
          <a:p>
            <a:r>
              <a:rPr lang="pt-BR" dirty="0" smtClean="0"/>
              <a:t>Formato do cabeçalho ajuda a fazer processamento/encaminhamento mais rápido</a:t>
            </a:r>
          </a:p>
          <a:p>
            <a:r>
              <a:rPr lang="pt-BR" dirty="0" smtClean="0"/>
              <a:t> Mudanças no cabeçalho para facilitar QoS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Priority: identifica prioridade dos datagramas</a:t>
            </a:r>
          </a:p>
          <a:p>
            <a:r>
              <a:rPr lang="pt-BR" sz="2800" dirty="0" smtClean="0"/>
              <a:t>Flow Label: identifica datagramas no mesmo “fluxo.”</a:t>
            </a:r>
          </a:p>
          <a:p>
            <a:r>
              <a:rPr lang="pt-BR" sz="2800" dirty="0" smtClean="0"/>
              <a:t>Next header: identifica protocolo da camada superior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73016"/>
            <a:ext cx="4855005" cy="3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</a:t>
            </a:r>
          </a:p>
          <a:p>
            <a:pPr lvl="1"/>
            <a:r>
              <a:rPr lang="pt-BR" dirty="0" smtClean="0"/>
              <a:t>Checksum: inteiramente removido para reduzir tempo de processamento em cada salto</a:t>
            </a:r>
          </a:p>
          <a:p>
            <a:pPr lvl="1"/>
            <a:r>
              <a:rPr lang="pt-BR" dirty="0" smtClean="0"/>
              <a:t>Options: permitido, mas fora do cabeçalho, indicado pelo campo “Next Header”</a:t>
            </a:r>
          </a:p>
          <a:p>
            <a:pPr lvl="1"/>
            <a:r>
              <a:rPr lang="pt-BR" dirty="0" smtClean="0"/>
              <a:t>ICMPv6: nova versão do ICMP</a:t>
            </a:r>
          </a:p>
          <a:p>
            <a:pPr lvl="2"/>
            <a:r>
              <a:rPr lang="pt-BR" dirty="0" smtClean="0"/>
              <a:t>Tipos adicionais de mensagens, e.g. “Pacote muito grande”</a:t>
            </a:r>
          </a:p>
          <a:p>
            <a:pPr lvl="2"/>
            <a:r>
              <a:rPr lang="pt-BR" dirty="0" smtClean="0"/>
              <a:t>Funções de gerenciamento de grupos multicast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</a:p>
          <a:p>
            <a:pPr lvl="1"/>
            <a:r>
              <a:rPr lang="pt-BR" dirty="0" smtClean="0"/>
              <a:t>Cada um formado por 8 grupos com 4 dígitos hexadecimais</a:t>
            </a:r>
          </a:p>
          <a:p>
            <a:pPr lvl="2"/>
            <a:r>
              <a:rPr lang="pt-BR" dirty="0" smtClean="0"/>
              <a:t>Ex: 2001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0db8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85a3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08d3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1319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8a2e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0370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7334</a:t>
            </a:r>
          </a:p>
          <a:p>
            <a:pPr lvl="1"/>
            <a:r>
              <a:rPr lang="pt-BR" dirty="0" smtClean="0"/>
              <a:t>4 zeros em um grupo podem ser omitidos e substituídos por ::</a:t>
            </a:r>
          </a:p>
          <a:p>
            <a:pPr lvl="2"/>
            <a:r>
              <a:rPr lang="pt-BR" dirty="0" smtClean="0"/>
              <a:t>2001:0db8:85a3:</a:t>
            </a:r>
            <a:r>
              <a:rPr lang="pt-BR" dirty="0" smtClean="0">
                <a:solidFill>
                  <a:schemeClr val="accent6"/>
                </a:solidFill>
              </a:rPr>
              <a:t>0000</a:t>
            </a:r>
            <a:r>
              <a:rPr lang="pt-BR" dirty="0" smtClean="0"/>
              <a:t>:1319:8a2e:0370:7334 equivale à</a:t>
            </a:r>
          </a:p>
          <a:p>
            <a:pPr lvl="2"/>
            <a:r>
              <a:rPr lang="pt-BR" dirty="0" smtClean="0"/>
              <a:t>2001:0db8:85a3</a:t>
            </a:r>
            <a:r>
              <a:rPr lang="pt-BR" b="1" dirty="0" smtClean="0">
                <a:solidFill>
                  <a:schemeClr val="accent6"/>
                </a:solidFill>
              </a:rPr>
              <a:t>::</a:t>
            </a:r>
            <a:r>
              <a:rPr lang="pt-BR" dirty="0" smtClean="0"/>
              <a:t>1319:8a2e:0370:7334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t-BR" sz="2800" dirty="0" smtClean="0"/>
              <a:t>Exemplo de endereços válidos e equivalentes</a:t>
            </a:r>
          </a:p>
          <a:p>
            <a:pPr lvl="1"/>
            <a:r>
              <a:rPr lang="pt-BR" sz="2400" dirty="0" smtClean="0"/>
              <a:t>2001:0db8:0000:0000:0000:0000:1428:57ab (end. original)</a:t>
            </a:r>
          </a:p>
          <a:p>
            <a:pPr lvl="1"/>
            <a:r>
              <a:rPr lang="pt-BR" sz="2400" dirty="0" smtClean="0"/>
              <a:t>2001:0db8:0000:0000:0000::1428:57ab (grupo de 4 zeros subst.)</a:t>
            </a:r>
          </a:p>
          <a:p>
            <a:pPr lvl="1"/>
            <a:r>
              <a:rPr lang="pt-BR" sz="2400" dirty="0" smtClean="0"/>
              <a:t>2001:0db8:0:0:0:0:1428:57ab (“0000” por “0”)</a:t>
            </a:r>
          </a:p>
          <a:p>
            <a:pPr lvl="1"/>
            <a:r>
              <a:rPr lang="pt-BR" sz="2400" dirty="0" smtClean="0"/>
              <a:t>2001:0db8:0:0::1428:57ab (:: são equivalentes à 0000:0000)</a:t>
            </a:r>
          </a:p>
          <a:p>
            <a:pPr lvl="1"/>
            <a:r>
              <a:rPr lang="pt-BR" sz="2400" dirty="0" smtClean="0"/>
              <a:t>2001:0db8::1428:57ab (:: são equivalentes à 0000:0000:0000:0000)</a:t>
            </a:r>
          </a:p>
          <a:p>
            <a:pPr lvl="1"/>
            <a:r>
              <a:rPr lang="pt-BR" sz="2400" dirty="0" smtClean="0"/>
              <a:t>2001:db8::1428:57ab (zero à esquerda pode ser retirado)</a:t>
            </a:r>
          </a:p>
          <a:p>
            <a:r>
              <a:rPr lang="pt-BR" sz="2800" dirty="0" smtClean="0"/>
              <a:t>As simplificações não podem gerar ambigüidades !</a:t>
            </a:r>
          </a:p>
          <a:p>
            <a:pPr lvl="1"/>
            <a:r>
              <a:rPr lang="pt-BR" sz="2400" dirty="0" smtClean="0"/>
              <a:t>Exemplo: 2001:C00:0:0:5400:0:0:9 ------- &gt; 2001:C00::5400::9 ????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662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Tema do Office</vt:lpstr>
      <vt:lpstr>Custom Design</vt:lpstr>
      <vt:lpstr>Slide 1</vt:lpstr>
      <vt:lpstr>Fragmentação IPv4</vt:lpstr>
      <vt:lpstr>Fragmentação IPv4</vt:lpstr>
      <vt:lpstr>Fragmentação IPv4</vt:lpstr>
      <vt:lpstr>IPv6</vt:lpstr>
      <vt:lpstr>IPv6</vt:lpstr>
      <vt:lpstr>IPv6</vt:lpstr>
      <vt:lpstr>IPv6</vt:lpstr>
      <vt:lpstr>IPv6</vt:lpstr>
      <vt:lpstr>IPv6</vt:lpstr>
      <vt:lpstr>IPv6</vt:lpstr>
      <vt:lpstr>MPLS</vt:lpstr>
      <vt:lpstr>MPLS</vt:lpstr>
      <vt:lpstr>MPLS</vt:lpstr>
      <vt:lpstr>MPLS</vt:lpstr>
      <vt:lpstr>MPLS</vt:lpstr>
      <vt:lpstr>MPLS</vt:lpstr>
      <vt:lpstr>MPLS</vt:lpstr>
      <vt:lpstr>MPLS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420</cp:revision>
  <dcterms:created xsi:type="dcterms:W3CDTF">2010-11-12T14:56:26Z</dcterms:created>
  <dcterms:modified xsi:type="dcterms:W3CDTF">2017-10-07T02:01:35Z</dcterms:modified>
</cp:coreProperties>
</file>