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7"/>
  </p:notesMasterIdLst>
  <p:sldIdLst>
    <p:sldId id="257" r:id="rId3"/>
    <p:sldId id="582" r:id="rId4"/>
    <p:sldId id="581" r:id="rId5"/>
    <p:sldId id="583" r:id="rId6"/>
    <p:sldId id="584" r:id="rId7"/>
    <p:sldId id="586" r:id="rId8"/>
    <p:sldId id="585" r:id="rId9"/>
    <p:sldId id="587" r:id="rId10"/>
    <p:sldId id="588" r:id="rId11"/>
    <p:sldId id="589" r:id="rId12"/>
    <p:sldId id="590" r:id="rId13"/>
    <p:sldId id="592" r:id="rId14"/>
    <p:sldId id="591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3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10/08/2016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11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– DNS e Email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1939</a:t>
            </a:r>
          </a:p>
          <a:p>
            <a:r>
              <a:rPr lang="pt-BR" dirty="0" smtClean="0"/>
              <a:t>Porta 110</a:t>
            </a:r>
          </a:p>
          <a:p>
            <a:r>
              <a:rPr lang="pt-BR" dirty="0" smtClean="0"/>
              <a:t>Após enviar lista de mensagens, elas são deletadas no servidor</a:t>
            </a:r>
          </a:p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Após fim da sessão, servidor não guarda nenhuma preferência do usuário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IMAP (Internet Mail Access Protocol – RFC 2060)</a:t>
            </a:r>
          </a:p>
          <a:p>
            <a:pPr lvl="1"/>
            <a:r>
              <a:rPr lang="pt-BR" dirty="0" smtClean="0"/>
              <a:t> Mantém todas as msgs em um lugar: no servidor</a:t>
            </a:r>
          </a:p>
          <a:p>
            <a:pPr lvl="1"/>
            <a:r>
              <a:rPr lang="pt-BR" dirty="0" smtClean="0"/>
              <a:t> Permite usuários organzarem msgs em pastas</a:t>
            </a:r>
          </a:p>
          <a:p>
            <a:pPr lvl="1"/>
            <a:r>
              <a:rPr lang="pt-BR" dirty="0" smtClean="0"/>
              <a:t>Mantém “estado” do usuário através de sessões:</a:t>
            </a:r>
          </a:p>
          <a:p>
            <a:pPr lvl="1"/>
            <a:r>
              <a:rPr lang="pt-BR" dirty="0" smtClean="0"/>
              <a:t> Nome de pastas e mapeamento entre Ids de msgs e nome de pasta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Estados</a:t>
            </a:r>
          </a:p>
          <a:p>
            <a:pPr lvl="1"/>
            <a:r>
              <a:rPr lang="pt-BR" sz="2400" dirty="0" smtClean="0"/>
              <a:t>Não autenticado</a:t>
            </a:r>
          </a:p>
          <a:p>
            <a:pPr lvl="2"/>
            <a:r>
              <a:rPr lang="pt-BR" sz="2000" dirty="0" smtClean="0"/>
              <a:t>Deve fornecer login e senha</a:t>
            </a:r>
          </a:p>
          <a:p>
            <a:pPr lvl="1"/>
            <a:r>
              <a:rPr lang="pt-BR" sz="2400" dirty="0" smtClean="0"/>
              <a:t>Autenticado</a:t>
            </a:r>
          </a:p>
          <a:p>
            <a:pPr lvl="2"/>
            <a:r>
              <a:rPr lang="pt-BR" sz="2000" dirty="0" smtClean="0"/>
              <a:t>Deve escolher uma pasta para listar mensagens</a:t>
            </a:r>
          </a:p>
          <a:p>
            <a:pPr lvl="1"/>
            <a:r>
              <a:rPr lang="pt-BR" sz="2400" dirty="0" smtClean="0"/>
              <a:t>Selecionado</a:t>
            </a:r>
          </a:p>
          <a:p>
            <a:pPr lvl="2"/>
            <a:r>
              <a:rPr lang="pt-BR" sz="2000" dirty="0" smtClean="0"/>
              <a:t>Pode mandar comandos de alterar, mover, apagar,...</a:t>
            </a:r>
          </a:p>
          <a:p>
            <a:pPr lvl="1"/>
            <a:r>
              <a:rPr lang="pt-BR" sz="2400" dirty="0" smtClean="0"/>
              <a:t>Logout </a:t>
            </a:r>
          </a:p>
          <a:p>
            <a:pPr lvl="2"/>
            <a:r>
              <a:rPr lang="pt-BR" sz="2000" dirty="0" smtClean="0"/>
              <a:t>Para encerrar</a:t>
            </a:r>
          </a:p>
          <a:p>
            <a:r>
              <a:rPr lang="pt-BR" sz="2800" dirty="0" smtClean="0"/>
              <a:t>Comandos organizados por estado </a:t>
            </a:r>
          </a:p>
          <a:p>
            <a:pPr lvl="1"/>
            <a:r>
              <a:rPr lang="pt-BR" sz="2400" dirty="0" smtClean="0"/>
              <a:t>Ver RFC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Http-Webmail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de email é o browser</a:t>
            </a:r>
          </a:p>
          <a:p>
            <a:pPr lvl="1"/>
            <a:r>
              <a:rPr lang="pt-BR" dirty="0" smtClean="0"/>
              <a:t>Porta 80 e 443 mesmo!</a:t>
            </a:r>
          </a:p>
          <a:p>
            <a:r>
              <a:rPr lang="pt-BR" dirty="0" smtClean="0"/>
              <a:t>Leitura com GET</a:t>
            </a:r>
          </a:p>
          <a:p>
            <a:r>
              <a:rPr lang="pt-BR" dirty="0" smtClean="0"/>
              <a:t>Envio com POST</a:t>
            </a:r>
          </a:p>
          <a:p>
            <a:r>
              <a:rPr lang="pt-BR" dirty="0" smtClean="0"/>
              <a:t>Mais populares atualmente</a:t>
            </a:r>
          </a:p>
          <a:p>
            <a:r>
              <a:rPr lang="pt-BR" dirty="0" smtClean="0"/>
              <a:t>Teste um envio com o inspetor do Chrome aberto (F12)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Domain Name System</a:t>
            </a:r>
          </a:p>
          <a:p>
            <a:r>
              <a:rPr lang="pt-BR" dirty="0" smtClean="0"/>
              <a:t>RFC 1034, RFC 1035 e outras</a:t>
            </a:r>
          </a:p>
          <a:p>
            <a:r>
              <a:rPr lang="pt-BR" dirty="0" smtClean="0"/>
              <a:t>Porta 53, sobre UDP</a:t>
            </a:r>
          </a:p>
          <a:p>
            <a:r>
              <a:rPr lang="pt-BR" dirty="0" smtClean="0"/>
              <a:t>Base de dados distribuída</a:t>
            </a:r>
          </a:p>
          <a:p>
            <a:r>
              <a:rPr lang="pt-BR" dirty="0" smtClean="0"/>
              <a:t>Hierárquica, com muitos servidores de nome</a:t>
            </a:r>
          </a:p>
          <a:p>
            <a:r>
              <a:rPr lang="pt-BR" dirty="0" smtClean="0"/>
              <a:t>Permite hosts e servidores de nome se comunicarem para resolução de endereços (traduçãoendereço/nome)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 Tradução do nome do host - endereço IP</a:t>
            </a:r>
          </a:p>
          <a:p>
            <a:pPr lvl="1"/>
            <a:r>
              <a:rPr lang="pt-BR" dirty="0" smtClean="0"/>
              <a:t> Host aliasing</a:t>
            </a:r>
          </a:p>
          <a:p>
            <a:pPr lvl="2"/>
            <a:r>
              <a:rPr lang="pt-BR" dirty="0" smtClean="0"/>
              <a:t> Nome canônico e alternativo</a:t>
            </a:r>
          </a:p>
          <a:p>
            <a:pPr lvl="1"/>
            <a:r>
              <a:rPr lang="pt-BR" dirty="0" smtClean="0"/>
              <a:t> Mail server aliasing</a:t>
            </a:r>
          </a:p>
          <a:p>
            <a:pPr lvl="1"/>
            <a:r>
              <a:rPr lang="pt-BR" dirty="0" smtClean="0"/>
              <a:t> Distribuição de carga</a:t>
            </a:r>
          </a:p>
          <a:p>
            <a:pPr lvl="1"/>
            <a:r>
              <a:rPr lang="pt-BR" dirty="0" smtClean="0"/>
              <a:t> Replicação de servidores: </a:t>
            </a:r>
          </a:p>
          <a:p>
            <a:pPr lvl="2"/>
            <a:r>
              <a:rPr lang="pt-BR" dirty="0" smtClean="0"/>
              <a:t>conjunto de endereços IP para um nome canônico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010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Hierarquia</a:t>
            </a:r>
          </a:p>
          <a:p>
            <a:pPr lvl="1"/>
            <a:r>
              <a:rPr lang="pt-BR" sz="2400" dirty="0" smtClean="0"/>
              <a:t>Servidor local</a:t>
            </a:r>
          </a:p>
          <a:p>
            <a:pPr lvl="2"/>
            <a:r>
              <a:rPr lang="pt-BR" sz="2000" dirty="0" smtClean="0"/>
              <a:t>Aquele que você configura</a:t>
            </a:r>
          </a:p>
          <a:p>
            <a:pPr lvl="2"/>
            <a:r>
              <a:rPr lang="pt-BR" sz="2000" dirty="0" smtClean="0"/>
              <a:t>Funciona como proxy para os servidores raiz</a:t>
            </a:r>
          </a:p>
          <a:p>
            <a:pPr lvl="1"/>
            <a:r>
              <a:rPr lang="pt-BR" sz="2400" dirty="0" smtClean="0"/>
              <a:t>Servidores raiz</a:t>
            </a:r>
          </a:p>
          <a:p>
            <a:pPr lvl="2"/>
            <a:r>
              <a:rPr lang="pt-BR" sz="2000" dirty="0" smtClean="0"/>
              <a:t>Contactado pelo DNS da rede local</a:t>
            </a:r>
          </a:p>
          <a:p>
            <a:pPr lvl="2"/>
            <a:r>
              <a:rPr lang="pt-BR" sz="2000" dirty="0" smtClean="0"/>
              <a:t>Guarda cache de mapeamentos</a:t>
            </a:r>
          </a:p>
          <a:p>
            <a:pPr lvl="1"/>
            <a:r>
              <a:rPr lang="pt-BR" sz="2400" dirty="0" smtClean="0"/>
              <a:t>Servidores Top-level domain (TLD)</a:t>
            </a:r>
          </a:p>
          <a:p>
            <a:pPr lvl="2"/>
            <a:r>
              <a:rPr lang="pt-BR" sz="2000" dirty="0" smtClean="0"/>
              <a:t>responsáveis por com, org, net, edu, etc, e todos os domínios de topo dos países br, uk, fr, ca, jp …</a:t>
            </a:r>
          </a:p>
          <a:p>
            <a:pPr lvl="1"/>
            <a:r>
              <a:rPr lang="pt-BR" sz="2400" dirty="0" smtClean="0"/>
              <a:t>Servidores DNS autorizados</a:t>
            </a:r>
          </a:p>
          <a:p>
            <a:pPr lvl="2"/>
            <a:r>
              <a:rPr lang="pt-BR" sz="2000" dirty="0" smtClean="0"/>
              <a:t>Provê mapeamento propriamente dito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1142984"/>
            <a:ext cx="3810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43E-6 L -0.5980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pt-BR" dirty="0" smtClean="0"/>
              <a:t>Busca interativa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0" y="2266972"/>
            <a:ext cx="3905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357430"/>
            <a:ext cx="4476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4" y="1617681"/>
            <a:ext cx="3686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recursiva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br>
              <a:rPr lang="pt-BR" dirty="0" smtClean="0"/>
            </a:b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Tipo=A</a:t>
            </a:r>
          </a:p>
          <a:p>
            <a:pPr lvl="1"/>
            <a:r>
              <a:rPr lang="pt-BR" sz="2000" dirty="0" smtClean="0"/>
              <a:t>nome é hostname</a:t>
            </a:r>
          </a:p>
          <a:p>
            <a:pPr lvl="1"/>
            <a:r>
              <a:rPr lang="pt-BR" sz="2000" dirty="0" smtClean="0"/>
              <a:t>valor é endereço IP</a:t>
            </a:r>
          </a:p>
          <a:p>
            <a:r>
              <a:rPr lang="pt-BR" sz="2400" dirty="0" smtClean="0"/>
              <a:t>Tipo=NS</a:t>
            </a:r>
          </a:p>
          <a:p>
            <a:pPr lvl="1"/>
            <a:r>
              <a:rPr lang="pt-BR" sz="2000" dirty="0" smtClean="0"/>
              <a:t>nome é domínio (e.g.foo.com)</a:t>
            </a:r>
          </a:p>
          <a:p>
            <a:pPr lvl="1"/>
            <a:r>
              <a:rPr lang="pt-BR" sz="2000" dirty="0" smtClean="0"/>
              <a:t>valor é hostname do servidor de nome autorizado para este domínio</a:t>
            </a:r>
          </a:p>
          <a:p>
            <a:r>
              <a:rPr lang="pt-BR" sz="2400" dirty="0" smtClean="0"/>
              <a:t>Tipo=CNAME</a:t>
            </a:r>
          </a:p>
          <a:p>
            <a:pPr lvl="1"/>
            <a:r>
              <a:rPr lang="pt-BR" sz="2000" dirty="0" smtClean="0"/>
              <a:t>name é “nome alternativo” para algum nome canônico (o real)</a:t>
            </a:r>
          </a:p>
          <a:p>
            <a:pPr lvl="2"/>
            <a:r>
              <a:rPr lang="pt-BR" sz="1800" dirty="0" smtClean="0"/>
              <a:t>www.ibm.com é na realidade servereast.backup2.ibm.com</a:t>
            </a:r>
          </a:p>
          <a:p>
            <a:pPr lvl="1"/>
            <a:r>
              <a:rPr lang="pt-BR" sz="2000" dirty="0" smtClean="0"/>
              <a:t>valor é o nome canônico</a:t>
            </a:r>
          </a:p>
          <a:p>
            <a:r>
              <a:rPr lang="pt-BR" sz="2400" dirty="0" smtClean="0"/>
              <a:t>Tipo=MX</a:t>
            </a:r>
          </a:p>
          <a:p>
            <a:pPr lvl="1"/>
            <a:r>
              <a:rPr lang="pt-BR" sz="2000" dirty="0" smtClean="0"/>
              <a:t>valor é nome do servidor de</a:t>
            </a:r>
          </a:p>
          <a:p>
            <a:pPr lvl="1"/>
            <a:r>
              <a:rPr lang="pt-BR" sz="2000" dirty="0" smtClean="0"/>
              <a:t>email associado com nome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071678"/>
            <a:ext cx="4162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357950" y="2643182"/>
            <a:ext cx="2000264" cy="857256"/>
          </a:xfrm>
          <a:prstGeom prst="wedgeRectCallout">
            <a:avLst>
              <a:gd name="adj1" fmla="val 20746"/>
              <a:gd name="adj2" fmla="val -79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Tempo de vida até remover do cache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Consulta e resposta com mesmo formato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000860" y="1428736"/>
            <a:ext cx="2143140" cy="1357322"/>
          </a:xfrm>
          <a:prstGeom prst="wedgeRectCallout">
            <a:avLst>
              <a:gd name="adj1" fmla="val -81967"/>
              <a:gd name="adj2" fmla="val 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query ou reply</a:t>
            </a:r>
          </a:p>
          <a:p>
            <a:r>
              <a:rPr lang="pt-BR" dirty="0" smtClean="0"/>
              <a:t> recursão desejada</a:t>
            </a:r>
          </a:p>
          <a:p>
            <a:r>
              <a:rPr lang="pt-BR" dirty="0" smtClean="0"/>
              <a:t> recursão disponível</a:t>
            </a:r>
          </a:p>
          <a:p>
            <a:r>
              <a:rPr lang="pt-BR" dirty="0" smtClean="0"/>
              <a:t> reply é de servidor</a:t>
            </a:r>
          </a:p>
          <a:p>
            <a:r>
              <a:rPr lang="pt-BR" dirty="0" smtClean="0"/>
              <a:t>“autorizado”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786082"/>
            <a:ext cx="818219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0" y="1571612"/>
            <a:ext cx="1714480" cy="1571636"/>
          </a:xfrm>
          <a:prstGeom prst="wedgeRectCallout">
            <a:avLst>
              <a:gd name="adj1" fmla="val 193299"/>
              <a:gd name="adj2" fmla="val 2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identificação: # de 16 bit</a:t>
            </a:r>
          </a:p>
          <a:p>
            <a:r>
              <a:rPr lang="pt-BR" dirty="0" smtClean="0"/>
              <a:t>para query. Reply ao</a:t>
            </a:r>
          </a:p>
          <a:p>
            <a:r>
              <a:rPr lang="pt-BR" dirty="0" smtClean="0"/>
              <a:t>query usa o mesmo #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 endereços dado um nome:</a:t>
            </a:r>
          </a:p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Tente acessar o endereço retornado!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28" y="2428868"/>
            <a:ext cx="6215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facipe.edu.br</a:t>
            </a:r>
          </a:p>
          <a:p>
            <a:r>
              <a:rPr lang="pt-BR" dirty="0" smtClean="0">
                <a:latin typeface="Courier" pitchFamily="49" charset="0"/>
              </a:rPr>
              <a:t>Servidor:  Link-One.Home</a:t>
            </a:r>
          </a:p>
          <a:p>
            <a:r>
              <a:rPr lang="pt-BR" dirty="0" smtClean="0">
                <a:latin typeface="Courier" pitchFamily="49" charset="0"/>
              </a:rPr>
              <a:t>Address:  192.168.1.1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Não é resposta autoritativa:</a:t>
            </a:r>
          </a:p>
          <a:p>
            <a:r>
              <a:rPr lang="pt-BR" dirty="0" smtClean="0">
                <a:latin typeface="Courier" pitchFamily="49" charset="0"/>
              </a:rPr>
              <a:t>Nome:    facipe.edu.br</a:t>
            </a:r>
          </a:p>
          <a:p>
            <a:r>
              <a:rPr lang="pt-BR" dirty="0" smtClean="0">
                <a:latin typeface="Courier" pitchFamily="49" charset="0"/>
              </a:rPr>
              <a:t>Address:  54.94.167.5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especificar a que servidor você vai consultar</a:t>
            </a:r>
          </a:p>
          <a:p>
            <a:r>
              <a:rPr lang="pt-BR" dirty="0" smtClean="0"/>
              <a:t>nslookup nome dnsServer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428728" y="3500438"/>
            <a:ext cx="6215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wikipedia.org NS1.WIKIMEDIA.ORG</a:t>
            </a:r>
          </a:p>
          <a:p>
            <a:r>
              <a:rPr lang="pt-BR" dirty="0" smtClean="0">
                <a:latin typeface="Courier" pitchFamily="49" charset="0"/>
              </a:rPr>
              <a:t>Servidor:  ns1.wikimedia.org</a:t>
            </a:r>
          </a:p>
          <a:p>
            <a:r>
              <a:rPr lang="pt-BR" dirty="0" smtClean="0">
                <a:latin typeface="Courier" pitchFamily="49" charset="0"/>
              </a:rPr>
              <a:t>Address:  208.80.153.231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Nome:    wikipedia.org</a:t>
            </a:r>
          </a:p>
          <a:p>
            <a:r>
              <a:rPr lang="pt-BR" dirty="0" smtClean="0">
                <a:latin typeface="Courier" pitchFamily="49" charset="0"/>
              </a:rPr>
              <a:t>Addresses:  2620:0:861:ed1a::1</a:t>
            </a:r>
          </a:p>
          <a:p>
            <a:r>
              <a:rPr lang="pt-BR" dirty="0" smtClean="0">
                <a:latin typeface="Courier" pitchFamily="49" charset="0"/>
              </a:rPr>
              <a:t>          208.80.154.224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Kurose, cap2.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Aplicativos de correio eletrônico</a:t>
            </a:r>
          </a:p>
          <a:p>
            <a:pPr lvl="1"/>
            <a:r>
              <a:rPr lang="pt-BR" dirty="0" smtClean="0"/>
              <a:t>Outlook, thunderbird, etc</a:t>
            </a:r>
          </a:p>
          <a:p>
            <a:pPr lvl="2"/>
            <a:r>
              <a:rPr lang="pt-BR" dirty="0" smtClean="0"/>
              <a:t>clientes</a:t>
            </a:r>
          </a:p>
          <a:p>
            <a:r>
              <a:rPr lang="pt-BR" dirty="0" smtClean="0"/>
              <a:t>Protocolos para envio</a:t>
            </a:r>
          </a:p>
          <a:p>
            <a:r>
              <a:rPr lang="pt-BR" dirty="0" smtClean="0"/>
              <a:t>Protocolos para leitura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4472004"/>
            <a:ext cx="6305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821</a:t>
            </a:r>
          </a:p>
          <a:p>
            <a:r>
              <a:rPr lang="pt-BR" dirty="0" smtClean="0"/>
              <a:t>Porta 25, sobre TCP</a:t>
            </a:r>
          </a:p>
          <a:p>
            <a:r>
              <a:rPr lang="pt-BR" dirty="0" smtClean="0"/>
              <a:t>Transfere mensagens de servidores do rementente para o servidor do destinatário</a:t>
            </a:r>
          </a:p>
          <a:p>
            <a:r>
              <a:rPr lang="pt-BR" dirty="0" smtClean="0"/>
              <a:t>3 fases de transferência</a:t>
            </a:r>
          </a:p>
          <a:p>
            <a:pPr lvl="1"/>
            <a:r>
              <a:rPr lang="pt-BR" dirty="0" smtClean="0"/>
              <a:t> handshaking (cumprimento)</a:t>
            </a:r>
          </a:p>
          <a:p>
            <a:pPr lvl="1"/>
            <a:r>
              <a:rPr lang="pt-BR" dirty="0" smtClean="0"/>
              <a:t> Transferência de mensagens</a:t>
            </a:r>
          </a:p>
          <a:p>
            <a:pPr lvl="1"/>
            <a:r>
              <a:rPr lang="pt-BR" dirty="0" smtClean="0"/>
              <a:t> fechamento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14348" y="214290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</a:t>
            </a:r>
            <a:r>
              <a:rPr lang="pt-BR" dirty="0" smtClean="0"/>
              <a:t>Remetente</a:t>
            </a:r>
            <a:endParaRPr lang="pt-BR" dirty="0" smtClean="0"/>
          </a:p>
          <a:p>
            <a:pPr algn="ctr"/>
            <a:r>
              <a:rPr lang="pt-BR" dirty="0" smtClean="0"/>
              <a:t>(crepes.fr)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43570" y="21429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Destinatário</a:t>
            </a:r>
          </a:p>
          <a:p>
            <a:pPr algn="ctr"/>
            <a:r>
              <a:rPr lang="pt-BR" dirty="0" smtClean="0"/>
              <a:t>(hamburger.edu)</a:t>
            </a:r>
            <a:endParaRPr lang="pt-BR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-946574" y="3946915"/>
            <a:ext cx="57864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rot="5400000">
            <a:off x="4107665" y="3964773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8794" y="1142984"/>
            <a:ext cx="50720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handshake  TCP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000232" y="192880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149" y="1601260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220 hamburger.edu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928794" y="228440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86116" y="192880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HELO crepes.fr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214546" y="2285992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250 Hello crepes.fr, pleased to meet you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0233" y="264318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28795" y="299878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8463" y="2702478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MAIL FROM: &lt;alice@crepes.fr&gt;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000232" y="3428998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928795" y="3784602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25" y="3131106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alice@crepes.fr... Sender ok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582061" y="3488296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RCPT TO: &lt;bob@hamburger.edu&gt;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28795" y="414338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28795" y="449898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782801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250 bob@hamburger.edu ... Recipient ok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994687" y="414338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DATA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28795" y="478632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28795" y="514192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928795" y="6070617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28795" y="6427808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0232" y="4488428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354 Enter mail, end with "." on a line by itself</a:t>
            </a:r>
            <a:endParaRPr lang="pt-BR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928795" y="542767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928795" y="578486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28795" y="6713559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8065" y="4774180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Você foi ao cinema?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3357554" y="51313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 filme era bom?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4214810" y="54292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2434235" y="57743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Message accepted for delivery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000496" y="61315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QUIT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2338023" y="6417254"/>
            <a:ext cx="446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221 hamburger.edu closing connection</a:t>
            </a:r>
            <a:endParaRPr lang="pt-BR" dirty="0"/>
          </a:p>
        </p:txBody>
      </p:sp>
      <p:sp>
        <p:nvSpPr>
          <p:cNvPr id="52" name="Rectangular Callout 51"/>
          <p:cNvSpPr/>
          <p:nvPr/>
        </p:nvSpPr>
        <p:spPr>
          <a:xfrm>
            <a:off x="-142908" y="4071942"/>
            <a:ext cx="1928794" cy="1143008"/>
          </a:xfrm>
          <a:prstGeom prst="wedgeRectCallout">
            <a:avLst>
              <a:gd name="adj1" fmla="val 60935"/>
              <a:gd name="adj2" fmla="val 14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tiver mais mensagens, envia</a:t>
            </a:r>
          </a:p>
          <a:p>
            <a:pPr algn="ctr"/>
            <a:r>
              <a:rPr lang="pt-BR" dirty="0" smtClean="0"/>
              <a:t>(conexão persistente)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Formato texto</a:t>
            </a:r>
          </a:p>
          <a:p>
            <a:pPr lvl="1"/>
            <a:r>
              <a:rPr lang="pt-BR" dirty="0" smtClean="0"/>
              <a:t>RFC 822: padrão para mensagem no formato texto:</a:t>
            </a:r>
          </a:p>
          <a:p>
            <a:r>
              <a:rPr lang="pt-BR" dirty="0" smtClean="0"/>
              <a:t> Linhas de cabeçalho, e.g.,</a:t>
            </a:r>
          </a:p>
          <a:p>
            <a:pPr lvl="1"/>
            <a:r>
              <a:rPr lang="pt-BR" dirty="0" smtClean="0"/>
              <a:t> To:</a:t>
            </a:r>
          </a:p>
          <a:p>
            <a:pPr lvl="1"/>
            <a:r>
              <a:rPr lang="pt-BR" dirty="0" smtClean="0"/>
              <a:t> From:</a:t>
            </a:r>
          </a:p>
          <a:p>
            <a:pPr lvl="1"/>
            <a:r>
              <a:rPr lang="pt-BR" dirty="0" smtClean="0"/>
              <a:t> Subject:</a:t>
            </a:r>
          </a:p>
          <a:p>
            <a:pPr lvl="2"/>
            <a:r>
              <a:rPr lang="pt-BR" dirty="0" smtClean="0"/>
              <a:t>diferente de comandos SMTP!</a:t>
            </a:r>
          </a:p>
          <a:p>
            <a:pPr lvl="1"/>
            <a:r>
              <a:rPr lang="pt-BR" dirty="0" smtClean="0"/>
              <a:t> corpo</a:t>
            </a:r>
          </a:p>
          <a:p>
            <a:pPr lvl="2"/>
            <a:r>
              <a:rPr lang="pt-BR" dirty="0" smtClean="0"/>
              <a:t>a “mensagem”, caracteres</a:t>
            </a:r>
          </a:p>
          <a:p>
            <a:pPr lvl="2"/>
            <a:r>
              <a:rPr lang="pt-BR" dirty="0" smtClean="0"/>
              <a:t>ASCII somente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Inclusão de extensões multimídia (anexos)</a:t>
            </a:r>
          </a:p>
          <a:p>
            <a:r>
              <a:rPr lang="pt-BR" sz="2800" dirty="0" smtClean="0"/>
              <a:t>MIME: multimedia mail extension, RFC 2045, 2056</a:t>
            </a:r>
          </a:p>
          <a:p>
            <a:pPr lvl="1"/>
            <a:r>
              <a:rPr lang="pt-BR" sz="2400" dirty="0" smtClean="0"/>
              <a:t> Msgs adicionais no cabeçalho declaram conteúdo do tipo MIME</a:t>
            </a:r>
          </a:p>
          <a:p>
            <a:pPr lvl="1"/>
            <a:r>
              <a:rPr lang="pt-BR" sz="2400" dirty="0" smtClean="0"/>
              <a:t>Texto + anexos: multipart/mixed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3929066"/>
            <a:ext cx="6848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e-mail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POP: Post Office Protocol [RFC 1939]</a:t>
            </a:r>
          </a:p>
          <a:p>
            <a:pPr lvl="1"/>
            <a:r>
              <a:rPr lang="pt-BR" dirty="0" smtClean="0"/>
              <a:t>autorização (agente &lt;--&gt;servidor) e download</a:t>
            </a:r>
          </a:p>
          <a:p>
            <a:r>
              <a:rPr lang="fr-FR" dirty="0" smtClean="0"/>
              <a:t> IMAP: Internet Mail Access Protocol [RFC 1730]</a:t>
            </a:r>
          </a:p>
          <a:p>
            <a:pPr lvl="1"/>
            <a:r>
              <a:rPr lang="pt-BR" dirty="0" smtClean="0"/>
              <a:t>mais possibilidades (mais complexo)</a:t>
            </a:r>
          </a:p>
          <a:p>
            <a:pPr lvl="1"/>
            <a:r>
              <a:rPr lang="pt-BR" dirty="0" smtClean="0"/>
              <a:t>manipulação de msgs armazenadas no servidor</a:t>
            </a:r>
          </a:p>
          <a:p>
            <a:r>
              <a:rPr lang="fr-FR" dirty="0" smtClean="0"/>
              <a:t> HTTP (</a:t>
            </a:r>
            <a:r>
              <a:rPr lang="fr-FR" dirty="0" err="1" smtClean="0"/>
              <a:t>Webmail</a:t>
            </a:r>
            <a:r>
              <a:rPr lang="fr-FR" dirty="0" smtClean="0"/>
              <a:t>): Hotmail , Yahoo! Mail, etc.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pt-BR" sz="2800" dirty="0" smtClean="0"/>
              <a:t>Fase de autorização</a:t>
            </a:r>
          </a:p>
          <a:p>
            <a:pPr lvl="1"/>
            <a:r>
              <a:rPr lang="pt-BR" sz="2400" dirty="0" smtClean="0"/>
              <a:t> comandos do cliente: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user: username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pass: password</a:t>
            </a:r>
          </a:p>
          <a:p>
            <a:pPr lvl="1"/>
            <a:r>
              <a:rPr lang="pt-BR" sz="2400" dirty="0" smtClean="0"/>
              <a:t> respostas do servidor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+OK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-ERR</a:t>
            </a:r>
          </a:p>
          <a:p>
            <a:r>
              <a:rPr lang="pt-BR" sz="2800" dirty="0" smtClean="0"/>
              <a:t>Fase de transação, cliente: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list: lista números de msgs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retr: recupera msg pelo </a:t>
            </a:r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dele: deleta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quit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7206</TotalTime>
  <Words>851</Words>
  <Application>Microsoft Office PowerPoint</Application>
  <PresentationFormat>On-screen Show (4:3)</PresentationFormat>
  <Paragraphs>195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Tema do Office</vt:lpstr>
      <vt:lpstr>Custom Design</vt:lpstr>
      <vt:lpstr>Slide 1</vt:lpstr>
      <vt:lpstr>E-mail</vt:lpstr>
      <vt:lpstr>E-mail</vt:lpstr>
      <vt:lpstr>SMTP</vt:lpstr>
      <vt:lpstr>SMTP</vt:lpstr>
      <vt:lpstr>Mensagens</vt:lpstr>
      <vt:lpstr>Mensagem</vt:lpstr>
      <vt:lpstr>Acesso ao e-mail</vt:lpstr>
      <vt:lpstr>POP3</vt:lpstr>
      <vt:lpstr>POP3</vt:lpstr>
      <vt:lpstr>IMAP</vt:lpstr>
      <vt:lpstr>IMAP</vt:lpstr>
      <vt:lpstr>Http-Webmail</vt:lpstr>
      <vt:lpstr>dns</vt:lpstr>
      <vt:lpstr>DNS</vt:lpstr>
      <vt:lpstr>DNS</vt:lpstr>
      <vt:lpstr>DNS</vt:lpstr>
      <vt:lpstr>DNS</vt:lpstr>
      <vt:lpstr>DNS</vt:lpstr>
      <vt:lpstr>Registros DNS</vt:lpstr>
      <vt:lpstr>DNS</vt:lpstr>
      <vt:lpstr>Nslookup</vt:lpstr>
      <vt:lpstr>Nslookup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372</cp:revision>
  <dcterms:created xsi:type="dcterms:W3CDTF">2010-11-12T14:56:26Z</dcterms:created>
  <dcterms:modified xsi:type="dcterms:W3CDTF">2016-08-11T02:11:25Z</dcterms:modified>
</cp:coreProperties>
</file>