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2" r:id="rId1"/>
    <p:sldMasterId id="2147483674" r:id="rId2"/>
  </p:sldMasterIdLst>
  <p:notesMasterIdLst>
    <p:notesMasterId r:id="rId18"/>
  </p:notesMasterIdLst>
  <p:sldIdLst>
    <p:sldId id="264" r:id="rId3"/>
    <p:sldId id="319" r:id="rId4"/>
    <p:sldId id="320" r:id="rId5"/>
    <p:sldId id="322" r:id="rId6"/>
    <p:sldId id="321" r:id="rId7"/>
    <p:sldId id="323" r:id="rId8"/>
    <p:sldId id="324" r:id="rId9"/>
    <p:sldId id="325" r:id="rId10"/>
    <p:sldId id="326" r:id="rId11"/>
    <p:sldId id="327" r:id="rId12"/>
    <p:sldId id="328" r:id="rId13"/>
    <p:sldId id="329" r:id="rId14"/>
    <p:sldId id="330" r:id="rId15"/>
    <p:sldId id="331" r:id="rId16"/>
    <p:sldId id="304" r:id="rId17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uario" initials="U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50" autoAdjust="0"/>
    <p:restoredTop sz="94660"/>
  </p:normalViewPr>
  <p:slideViewPr>
    <p:cSldViewPr>
      <p:cViewPr>
        <p:scale>
          <a:sx n="75" d="100"/>
          <a:sy n="75" d="100"/>
        </p:scale>
        <p:origin x="-528" y="3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commentAuthors" Target="comment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BAEBF-E35F-4E7A-900B-23ECEB9F0BAF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73BAC2-83D8-4666-A0C0-00F5CA9AAB85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3.png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6304"/>
            <a:ext cx="8814816" cy="2505456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64234" y="381001"/>
            <a:ext cx="8229600" cy="2209800"/>
          </a:xfrm>
        </p:spPr>
        <p:txBody>
          <a:bodyPr lIns="45720" rIns="228600" anchor="b">
            <a:normAutofit/>
          </a:bodyPr>
          <a:lstStyle>
            <a:lvl1pPr marL="0" algn="r">
              <a:defRPr sz="480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133600" y="2819400"/>
            <a:ext cx="6560234" cy="1752600"/>
          </a:xfrm>
        </p:spPr>
        <p:txBody>
          <a:bodyPr lIns="45720" rIns="246888"/>
          <a:lstStyle>
            <a:lvl1pPr marL="0" indent="0" algn="r">
              <a:spcBef>
                <a:spcPts val="0"/>
              </a:spcBef>
              <a:buNone/>
              <a:defRPr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1720" y="253536"/>
            <a:ext cx="663508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6779096" cy="4526280"/>
          </a:xfrm>
        </p:spPr>
        <p:txBody>
          <a:bodyPr/>
          <a:lstStyle>
            <a:lvl1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2pPr>
            <a:lvl3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3pPr>
            <a:lvl4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4pPr>
            <a:lvl5pPr>
              <a:defRPr>
                <a:solidFill>
                  <a:schemeClr val="accent5">
                    <a:lumMod val="20000"/>
                    <a:lumOff val="80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04/11/2018</a:t>
            </a:fld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pic>
        <p:nvPicPr>
          <p:cNvPr id="10" name="Picture 3"/>
          <p:cNvPicPr>
            <a:picLocks noChangeAspect="1" noChangeArrowheads="1"/>
          </p:cNvPicPr>
          <p:nvPr userDrawn="1"/>
        </p:nvPicPr>
        <p:blipFill>
          <a:blip r:embed="rId2" cstate="print">
            <a:lum bright="23000" contrast="-36000"/>
          </a:blip>
          <a:srcRect/>
          <a:stretch>
            <a:fillRect/>
          </a:stretch>
        </p:blipFill>
        <p:spPr bwMode="auto">
          <a:xfrm>
            <a:off x="0" y="111363"/>
            <a:ext cx="1763688" cy="67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 userDrawn="1"/>
        </p:nvSpPr>
        <p:spPr>
          <a:xfrm>
            <a:off x="0" y="1628800"/>
            <a:ext cx="16561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Katherine Johnson</a:t>
            </a:r>
            <a:endParaRPr lang="pt-BR" b="1" dirty="0" smtClean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1918-)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-36512" y="6211669"/>
            <a:ext cx="1656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Mary Jackson</a:t>
            </a:r>
            <a:endParaRPr lang="pt-BR" b="1" dirty="0" smtClean="0">
              <a:solidFill>
                <a:schemeClr val="bg1"/>
              </a:solidFill>
              <a:latin typeface="Book Antiqua" pitchFamily="18" charset="0"/>
            </a:endParaRP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</a:t>
            </a:r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1921-2005)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-36512" y="3861048"/>
            <a:ext cx="1338828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Dorothy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Vaughan</a:t>
            </a:r>
          </a:p>
          <a:p>
            <a:r>
              <a:rPr lang="pt-BR" b="1" dirty="0" smtClean="0">
                <a:solidFill>
                  <a:schemeClr val="bg1"/>
                </a:solidFill>
                <a:latin typeface="Book Antiqua" pitchFamily="18" charset="0"/>
              </a:rPr>
              <a:t>(1910-2008)</a:t>
            </a:r>
            <a:endParaRPr lang="pt-BR" b="1" dirty="0">
              <a:solidFill>
                <a:schemeClr val="bg1"/>
              </a:solidFill>
              <a:latin typeface="Book Antiqua" pitchFamily="18" charset="0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0128" y="3267456"/>
            <a:ext cx="74066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498231"/>
            <a:ext cx="7772400" cy="2731008"/>
          </a:xfrm>
        </p:spPr>
        <p:txBody>
          <a:bodyPr rIns="100584"/>
          <a:lstStyle>
            <a:lvl1pPr algn="r">
              <a:buNone/>
              <a:defRPr sz="4000" b="1" cap="none">
                <a:solidFill>
                  <a:schemeClr val="accent1">
                    <a:tint val="95000"/>
                    <a:satMod val="200000"/>
                  </a:schemeClr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287713"/>
            <a:ext cx="7772400" cy="1509712"/>
          </a:xfrm>
        </p:spPr>
        <p:txBody>
          <a:bodyPr rIns="128016" anchor="t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45920"/>
            <a:ext cx="4038600" cy="45262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Rectangle 9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616744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4800600" y="216521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b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948"/>
            <a:ext cx="8229600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7" y="1535113"/>
            <a:ext cx="4041775" cy="639763"/>
          </a:xfrm>
        </p:spPr>
        <p:txBody>
          <a:bodyPr anchor="b">
            <a:noAutofit/>
          </a:bodyPr>
          <a:lstStyle>
            <a:lvl1pPr marL="91440" indent="0" algn="l">
              <a:spcBef>
                <a:spcPts val="0"/>
              </a:spcBef>
              <a:buNone/>
              <a:defRPr sz="2200" b="0" cap="all" baseline="0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362201"/>
            <a:ext cx="4040188" cy="3941763"/>
          </a:xfrm>
        </p:spPr>
        <p:txBody>
          <a:bodyPr lIns="9144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362201"/>
            <a:ext cx="4041775" cy="3941763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41080" y="6514568"/>
            <a:ext cx="464288" cy="274320"/>
          </a:xfrm>
        </p:spPr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3219"/>
            <a:ext cx="8229600" cy="114300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7" name="Rectangle 6"/>
          <p:cNvSpPr/>
          <p:nvPr/>
        </p:nvSpPr>
        <p:spPr>
          <a:xfrm>
            <a:off x="588392" y="1424588"/>
            <a:ext cx="800100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5057552" y="1057656"/>
            <a:ext cx="3749040" cy="9144"/>
          </a:xfrm>
          <a:prstGeom prst="rect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>
            <a:outerShdw blurRad="12700" dist="12900" dir="5400000" algn="tl" rotWithShape="0">
              <a:srgbClr val="000000">
                <a:alpha val="7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3136" y="304800"/>
            <a:ext cx="3931920" cy="762000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963136" y="1107560"/>
            <a:ext cx="3931920" cy="1066800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228600" y="2209800"/>
            <a:ext cx="8666456" cy="3977640"/>
          </a:xfrm>
        </p:spPr>
        <p:txBody>
          <a:bodyPr/>
          <a:lstStyle>
            <a:lvl1pPr marL="292608">
              <a:defRPr sz="3200"/>
            </a:lvl1pPr>
            <a:lvl2pPr marL="594360">
              <a:defRPr sz="2800"/>
            </a:lvl2pPr>
            <a:lvl3pPr marL="822960">
              <a:defRPr sz="2400"/>
            </a:lvl3pPr>
            <a:lvl4pPr marL="1051560">
              <a:defRPr sz="2000"/>
            </a:lvl4pPr>
            <a:lvl5pPr marL="1261872"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>
          <a:xfrm>
            <a:off x="5562600" y="6513671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>
          <a:xfrm>
            <a:off x="8638952" y="6513671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>
          <a:xfrm>
            <a:off x="1600200" y="6513671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0443" y="4724400"/>
            <a:ext cx="5486400" cy="664536"/>
          </a:xfrm>
        </p:spPr>
        <p:txBody>
          <a:bodyPr anchor="b"/>
          <a:lstStyle>
            <a:lvl1pPr marL="0" algn="r">
              <a:buNone/>
              <a:defRPr sz="20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0443" y="5388938"/>
            <a:ext cx="5486400" cy="912255"/>
          </a:xfrm>
        </p:spPr>
        <p:txBody>
          <a:bodyPr/>
          <a:lstStyle>
            <a:lvl1pPr marL="0" indent="0" algn="r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Picture Placeholder 12"/>
          <p:cNvSpPr>
            <a:spLocks noGrp="1"/>
          </p:cNvSpPr>
          <p:nvPr>
            <p:ph type="pic" idx="1"/>
          </p:nvPr>
        </p:nvSpPr>
        <p:spPr>
          <a:xfrm>
            <a:off x="304800" y="249864"/>
            <a:ext cx="8534400" cy="4343400"/>
          </a:xfrm>
          <a:prstGeom prst="round2DiagRect">
            <a:avLst>
              <a:gd name="adj1" fmla="val 11403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t"/>
          <a:lstStyle>
            <a:lvl1pPr indent="0">
              <a:buNone/>
              <a:defRPr sz="3200"/>
            </a:lvl1pPr>
            <a:extLst/>
          </a:lstStyle>
          <a:p>
            <a:pPr marL="0" algn="l" rtl="0" eaLnBrk="1" latinLnBrk="0" hangingPunct="1"/>
            <a:r>
              <a:rPr kumimoji="0" lang="en-US" smtClean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Click icon to add picture</a:t>
            </a:r>
            <a:endParaRPr kumimoji="0" lang="en-US" dirty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62600" y="6509004"/>
            <a:ext cx="3002280" cy="274320"/>
          </a:xfrm>
        </p:spPr>
        <p:txBody>
          <a:bodyPr vert="horz" rtlCol="0"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>
          <a:xfrm>
            <a:off x="8638952" y="6509004"/>
            <a:ext cx="464288" cy="274320"/>
          </a:xfrm>
        </p:spPr>
        <p:txBody>
          <a:bodyPr vert="horz" rtlCol="0"/>
          <a:lstStyle>
            <a:lvl1pPr>
              <a:defRPr>
                <a:solidFill>
                  <a:schemeClr val="tx2">
                    <a:shade val="90000"/>
                  </a:schemeClr>
                </a:solidFill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>
          <a:xfrm>
            <a:off x="1600200" y="6509004"/>
            <a:ext cx="3907464" cy="274320"/>
          </a:xfrm>
        </p:spPr>
        <p:txBody>
          <a:bodyPr vert="horz" rtlCol="0"/>
          <a:lstStyle>
            <a:extLst/>
          </a:lstStyle>
          <a:p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>
            <a:lvl1pPr algn="l"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red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="" xmlns:a14="http://schemas.microsoft.com/office/drawing/2010/main">
                  <a14:imgLayer r:embed="rId3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44016"/>
            <a:ext cx="9252520" cy="67413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Imagem 9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0635" y="327986"/>
            <a:ext cx="6264695" cy="16608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sultado de imagem para ada lovelace"/>
          <p:cNvPicPr>
            <a:picLocks noChangeAspect="1" noChangeArrowheads="1"/>
          </p:cNvPicPr>
          <p:nvPr userDrawn="1"/>
        </p:nvPicPr>
        <p:blipFill>
          <a:blip r:embed="rId2" cstate="print">
            <a:lum bright="8000" contrast="-66000"/>
          </a:blip>
          <a:srcRect/>
          <a:stretch>
            <a:fillRect/>
          </a:stretch>
        </p:blipFill>
        <p:spPr bwMode="auto">
          <a:xfrm>
            <a:off x="-396552" y="0"/>
            <a:ext cx="2447925" cy="6858000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9" descr="rede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BEBA8EAE-BF5A-486C-A8C5-ECC9F3942E4B}">
                <a14:imgProps xmlns="" xmlns:a14="http://schemas.microsoft.com/office/drawing/2010/main">
                  <a14:imgLayer r:embed="rId14">
                    <a14:imgEffect>
                      <a14:saturation sat="305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-108520" y="171400"/>
            <a:ext cx="9252520" cy="6713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9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1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pt-BR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03/11/2018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  <p:pic>
        <p:nvPicPr>
          <p:cNvPr id="10" name="Picture 11" descr="titulo3"/>
          <p:cNvPicPr>
            <a:picLocks noChangeAspect="1" noChangeArrowheads="1"/>
          </p:cNvPicPr>
          <p:nvPr userDrawn="1"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2" y="1"/>
            <a:ext cx="914082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Imagem 9"/>
          <p:cNvPicPr>
            <a:picLocks noChangeAspect="1" noChangeArrowheads="1"/>
          </p:cNvPicPr>
          <p:nvPr userDrawn="1"/>
        </p:nvPicPr>
        <p:blipFill rotWithShape="1">
          <a:blip r:embed="rId1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r="37271"/>
          <a:stretch/>
        </p:blipFill>
        <p:spPr bwMode="auto">
          <a:xfrm>
            <a:off x="6964201" y="6073602"/>
            <a:ext cx="2072297" cy="73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/>
        </p:nvSpPr>
        <p:spPr>
          <a:xfrm>
            <a:off x="164592" y="147085"/>
            <a:ext cx="8810846" cy="6565392"/>
          </a:xfrm>
          <a:prstGeom prst="round2DiagRect">
            <a:avLst>
              <a:gd name="adj1" fmla="val 11807"/>
              <a:gd name="adj2" fmla="val 0"/>
            </a:avLst>
          </a:prstGeom>
          <a:solidFill>
            <a:schemeClr val="bg2">
              <a:tint val="85000"/>
              <a:shade val="90000"/>
              <a:satMod val="150000"/>
              <a:alpha val="65000"/>
            </a:schemeClr>
          </a:solidFill>
          <a:ln w="11000" cap="rnd" cmpd="sng" algn="ctr">
            <a:solidFill>
              <a:schemeClr val="bg2">
                <a:tint val="78000"/>
                <a:satMod val="180000"/>
                <a:alpha val="88000"/>
              </a:schemeClr>
            </a:solidFill>
            <a:prstDash val="solid"/>
          </a:ln>
          <a:effectLst>
            <a:innerShdw blurRad="114300">
              <a:srgbClr val="000000">
                <a:alpha val="10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295400" y="6400800"/>
            <a:ext cx="4212264" cy="274320"/>
          </a:xfrm>
          <a:prstGeom prst="rect">
            <a:avLst/>
          </a:prstGeom>
        </p:spPr>
        <p:txBody>
          <a:bodyPr/>
          <a:lstStyle>
            <a:lvl1pPr algn="r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endParaRPr lang="pt-BR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562600" y="6400800"/>
            <a:ext cx="3002280" cy="274320"/>
          </a:xfrm>
          <a:prstGeom prst="rect">
            <a:avLst/>
          </a:prstGeom>
        </p:spPr>
        <p:txBody>
          <a:bodyPr/>
          <a:lstStyle>
            <a:lvl1pPr algn="l" eaLnBrk="1" latinLnBrk="0" hangingPunct="1">
              <a:defRPr kumimoji="0" sz="1300">
                <a:solidFill>
                  <a:schemeClr val="bg2">
                    <a:tint val="60000"/>
                    <a:satMod val="155000"/>
                  </a:schemeClr>
                </a:solidFill>
              </a:defRPr>
            </a:lvl1pPr>
            <a:extLst/>
          </a:lstStyle>
          <a:p>
            <a:fld id="{2E700DB3-DBF0-4086-B675-117E7A9610B8}" type="datetimeFigureOut">
              <a:rPr lang="pt-BR" smtClean="0"/>
              <a:pPr/>
              <a:t>03/11/2018</a:t>
            </a:fld>
            <a:endParaRPr lang="pt-BR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638952" y="6514568"/>
            <a:ext cx="464288" cy="274320"/>
          </a:xfrm>
          <a:prstGeom prst="rect">
            <a:avLst/>
          </a:prstGeom>
        </p:spPr>
        <p:txBody>
          <a:bodyPr anchor="ctr"/>
          <a:lstStyle>
            <a:lvl1pPr algn="r" eaLnBrk="1" latinLnBrk="0" hangingPunct="1">
              <a:defRPr kumimoji="0" sz="1600">
                <a:solidFill>
                  <a:schemeClr val="tx2">
                    <a:shade val="90000"/>
                  </a:schemeClr>
                </a:solidFill>
                <a:effectLst/>
              </a:defRPr>
            </a:lvl1pPr>
            <a:extLst/>
          </a:lstStyle>
          <a:p>
            <a:fld id="{2119D8CF-8DEC-4D9F-84EE-ADF04DFF3391}" type="slidenum">
              <a:rPr lang="pt-BR" smtClean="0"/>
              <a:pPr/>
              <a:t>‹#›</a:t>
            </a:fld>
            <a:endParaRPr lang="pt-BR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53536"/>
            <a:ext cx="8229600" cy="1143000"/>
          </a:xfrm>
          <a:prstGeom prst="rect">
            <a:avLst/>
          </a:prstGeom>
        </p:spPr>
        <p:txBody>
          <a:bodyPr rIns="91440" anchor="b">
            <a:normAutofit/>
            <a:scene3d>
              <a:camera prst="orthographicFront"/>
              <a:lightRig rig="soft" dir="t">
                <a:rot lat="0" lon="0" rev="2400000"/>
              </a:lightRig>
            </a:scene3d>
            <a:sp3d>
              <a:bevelT w="19050" h="127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46237"/>
            <a:ext cx="8229600" cy="4526280"/>
          </a:xfrm>
          <a:prstGeom prst="rect">
            <a:avLst/>
          </a:prstGeom>
        </p:spPr>
        <p:txBody>
          <a:bodyPr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58" r:id="rId13"/>
  </p:sldLayoutIdLst>
  <p:txStyles>
    <p:titleStyle>
      <a:lvl1pPr marL="54864" algn="r" rtl="0" eaLnBrk="1" latinLnBrk="0" hangingPunct="1">
        <a:spcBef>
          <a:spcPct val="0"/>
        </a:spcBef>
        <a:buNone/>
        <a:defRPr kumimoji="0" sz="4600" kern="1200">
          <a:solidFill>
            <a:schemeClr val="tx2">
              <a:tint val="100000"/>
              <a:shade val="90000"/>
              <a:satMod val="250000"/>
              <a:alpha val="100000"/>
            </a:schemeClr>
          </a:solidFill>
          <a:effectLst>
            <a:outerShdw blurRad="38100" dist="25500" dir="5400000" algn="tl" rotWithShape="0">
              <a:srgbClr val="000000">
                <a:satMod val="180000"/>
                <a:alpha val="7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92100" indent="-292100" algn="l" rtl="0" eaLnBrk="1" latinLnBrk="0" hangingPunct="1">
        <a:spcBef>
          <a:spcPts val="0"/>
        </a:spcBef>
        <a:buClr>
          <a:schemeClr val="accent1"/>
        </a:buClr>
        <a:buSzPct val="70000"/>
        <a:buFont typeface="Wingdings 2"/>
        <a:buChar char="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28600" algn="l" rtl="0" eaLnBrk="1" latinLnBrk="0" hangingPunct="1">
        <a:spcBef>
          <a:spcPts val="400"/>
        </a:spcBef>
        <a:buClr>
          <a:schemeClr val="accent2"/>
        </a:buClr>
        <a:buSzPct val="90000"/>
        <a:buFontTx/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192024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82880" algn="l" rtl="0" eaLnBrk="1" latinLnBrk="0" hangingPunct="1">
        <a:spcBef>
          <a:spcPts val="400"/>
        </a:spcBef>
        <a:buClr>
          <a:schemeClr val="accent3"/>
        </a:buClr>
        <a:buSzPct val="100000"/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73736" algn="l" rtl="0" eaLnBrk="1" latinLnBrk="0" hangingPunct="1">
        <a:spcBef>
          <a:spcPts val="400"/>
        </a:spcBef>
        <a:buClr>
          <a:schemeClr val="accent4"/>
        </a:buClr>
        <a:buFont typeface="Wingdings 2"/>
        <a:buChar char="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-course.eu/tkinter_canvas.php" TargetMode="External"/><Relationship Id="rId2" Type="http://schemas.openxmlformats.org/officeDocument/2006/relationships/hyperlink" Target="https://panda.ime.usp.br/pensepy/static/pensepy/13-Classes/classesintro.html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www.tutorialspoint.com/python/tk_canvas.ht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/>
          <p:cNvSpPr>
            <a:spLocks noChangeArrowheads="1"/>
          </p:cNvSpPr>
          <p:nvPr/>
        </p:nvSpPr>
        <p:spPr bwMode="auto">
          <a:xfrm>
            <a:off x="251520" y="4293097"/>
            <a:ext cx="741928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Recife-PE,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cs typeface="Arial" pitchFamily="34" charset="0"/>
              </a:rPr>
              <a:t>7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novembro </a:t>
            </a:r>
            <a:r>
              <a:rPr lang="pt-BR" sz="22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5">
                    <a:lumMod val="20000"/>
                    <a:lumOff val="80000"/>
                  </a:schemeClr>
                </a:solidFill>
                <a:latin typeface="+mn-lt"/>
                <a:cs typeface="Arial" pitchFamily="34" charset="0"/>
              </a:rPr>
              <a:t>2018</a:t>
            </a:r>
            <a:endParaRPr lang="pt-BR" sz="2200" b="1" dirty="0">
              <a:solidFill>
                <a:schemeClr val="accent5">
                  <a:lumMod val="20000"/>
                  <a:lumOff val="80000"/>
                </a:schemeClr>
              </a:solidFill>
              <a:latin typeface="+mn-lt"/>
              <a:cs typeface="Arial" pitchFamily="34" charset="0"/>
            </a:endParaRPr>
          </a:p>
        </p:txBody>
      </p:sp>
      <p:sp>
        <p:nvSpPr>
          <p:cNvPr id="3" name="Retângulo 2"/>
          <p:cNvSpPr>
            <a:spLocks noChangeArrowheads="1"/>
          </p:cNvSpPr>
          <p:nvPr/>
        </p:nvSpPr>
        <p:spPr bwMode="auto">
          <a:xfrm>
            <a:off x="251521" y="2795094"/>
            <a:ext cx="8927405" cy="1384995"/>
          </a:xfrm>
          <a:prstGeom prst="rect">
            <a:avLst/>
          </a:prstGeom>
          <a:noFill/>
          <a:ln>
            <a:noFill/>
          </a:ln>
        </p:spPr>
        <p:txBody>
          <a:bodyPr wrap="squar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Lógica de Programação: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Python – </a:t>
            </a: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Orientação a Objetos</a:t>
            </a:r>
            <a:endParaRPr lang="pt-BR" altLang="pt-BR" sz="2800" b="1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Nivia Cruz Quental, Dra</a:t>
            </a:r>
          </a:p>
        </p:txBody>
      </p:sp>
      <p:sp>
        <p:nvSpPr>
          <p:cNvPr id="5" name="Rectangle 4"/>
          <p:cNvSpPr/>
          <p:nvPr/>
        </p:nvSpPr>
        <p:spPr>
          <a:xfrm>
            <a:off x="1403648" y="5229200"/>
            <a:ext cx="514806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 smtClean="0">
                <a:solidFill>
                  <a:schemeClr val="bg1"/>
                </a:solidFill>
              </a:rPr>
              <a:t>“Faça todos os cursos em seu currículo. Faça a pesquisa. Pergunte. </a:t>
            </a:r>
            <a:endParaRPr lang="pt-BR" dirty="0" smtClean="0">
              <a:solidFill>
                <a:schemeClr val="bg1"/>
              </a:solidFill>
            </a:endParaRPr>
          </a:p>
          <a:p>
            <a:r>
              <a:rPr lang="pt-BR" dirty="0" smtClean="0">
                <a:solidFill>
                  <a:schemeClr val="bg1"/>
                </a:solidFill>
              </a:rPr>
              <a:t>Encontre </a:t>
            </a:r>
            <a:r>
              <a:rPr lang="pt-BR" dirty="0" smtClean="0">
                <a:solidFill>
                  <a:schemeClr val="bg1"/>
                </a:solidFill>
              </a:rPr>
              <a:t>alguém fazendo o que </a:t>
            </a:r>
            <a:r>
              <a:rPr lang="pt-BR" dirty="0" smtClean="0">
                <a:solidFill>
                  <a:schemeClr val="bg1"/>
                </a:solidFill>
              </a:rPr>
              <a:t>te interessa! </a:t>
            </a:r>
          </a:p>
          <a:p>
            <a:r>
              <a:rPr lang="pt-BR" dirty="0" smtClean="0">
                <a:solidFill>
                  <a:schemeClr val="bg1"/>
                </a:solidFill>
              </a:rPr>
              <a:t>Seja </a:t>
            </a:r>
            <a:r>
              <a:rPr lang="pt-BR" dirty="0" smtClean="0">
                <a:solidFill>
                  <a:schemeClr val="bg1"/>
                </a:solidFill>
              </a:rPr>
              <a:t>curioso!”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380313" y="111363"/>
            <a:ext cx="1763688" cy="6702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 smtClean="0"/>
              <a:t>Crie uma classe Ponto, capaz de armazenar as coordenadas de um ponto</a:t>
            </a:r>
          </a:p>
          <a:p>
            <a:pPr lvl="1"/>
            <a:r>
              <a:rPr lang="pt-BR" sz="2800" dirty="0" smtClean="0"/>
              <a:t>Deve ter dois atributos: x e y</a:t>
            </a:r>
          </a:p>
          <a:p>
            <a:pPr lvl="1"/>
            <a:r>
              <a:rPr lang="pt-BR" sz="2800" dirty="0" smtClean="0"/>
              <a:t>Deve ter um construtor</a:t>
            </a:r>
          </a:p>
          <a:p>
            <a:pPr lvl="1"/>
            <a:r>
              <a:rPr lang="pt-BR" sz="2800" dirty="0" smtClean="0"/>
              <a:t>Deve ter os métodos</a:t>
            </a:r>
          </a:p>
          <a:p>
            <a:pPr lvl="2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ndaParaCima</a:t>
            </a:r>
            <a:r>
              <a:rPr lang="pt-BR" sz="2400" dirty="0" smtClean="0"/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self, delta)</a:t>
            </a:r>
            <a:r>
              <a:rPr lang="pt-BR" sz="2400" dirty="0" smtClean="0"/>
              <a:t>, que desloca y para mais </a:t>
            </a:r>
            <a:r>
              <a:rPr lang="pt-BR" sz="2400" i="1" dirty="0" smtClean="0"/>
              <a:t>delta</a:t>
            </a:r>
            <a:r>
              <a:rPr lang="pt-BR" sz="2400" dirty="0" smtClean="0"/>
              <a:t> unidades</a:t>
            </a:r>
          </a:p>
          <a:p>
            <a:pPr lvl="2"/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andaParaBaixo</a:t>
            </a:r>
            <a:r>
              <a:rPr lang="pt-BR" sz="2400" dirty="0" smtClean="0"/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(self, delta)</a:t>
            </a:r>
            <a:r>
              <a:rPr lang="pt-BR" sz="2400" dirty="0" smtClean="0"/>
              <a:t>, que desloca y para </a:t>
            </a:r>
            <a:r>
              <a:rPr lang="pt-BR" sz="2400" dirty="0" smtClean="0"/>
              <a:t>menos </a:t>
            </a:r>
            <a:r>
              <a:rPr lang="pt-BR" sz="2400" i="1" dirty="0" smtClean="0"/>
              <a:t>delta</a:t>
            </a:r>
            <a:r>
              <a:rPr lang="pt-BR" sz="2400" dirty="0" smtClean="0"/>
              <a:t> unidades</a:t>
            </a:r>
            <a:endParaRPr lang="pt-BR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andaParaEsquerda</a:t>
            </a:r>
            <a:r>
              <a:rPr lang="pt-BR" sz="2400" dirty="0" smtClean="0"/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(self, delta)</a:t>
            </a:r>
            <a:r>
              <a:rPr lang="pt-BR" sz="2400" dirty="0" smtClean="0"/>
              <a:t>, que desloca </a:t>
            </a:r>
            <a:r>
              <a:rPr lang="pt-BR" sz="2400" dirty="0" smtClean="0"/>
              <a:t>x </a:t>
            </a:r>
            <a:r>
              <a:rPr lang="pt-BR" sz="2400" dirty="0" smtClean="0"/>
              <a:t>para menos </a:t>
            </a:r>
            <a:r>
              <a:rPr lang="pt-BR" sz="2400" i="1" dirty="0" smtClean="0"/>
              <a:t>delta</a:t>
            </a:r>
            <a:r>
              <a:rPr lang="pt-BR" sz="2400" dirty="0" smtClean="0"/>
              <a:t> unidades</a:t>
            </a:r>
          </a:p>
          <a:p>
            <a:pPr marL="474980" lvl="2" indent="-292100">
              <a:spcBef>
                <a:spcPts val="0"/>
              </a:spcBef>
              <a:buClr>
                <a:schemeClr val="accent1"/>
              </a:buClr>
              <a:buSzPct val="70000"/>
              <a:buFont typeface="Wingdings 2"/>
              <a:buChar char=""/>
            </a:pP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andaParaDireita</a:t>
            </a:r>
            <a:r>
              <a:rPr lang="pt-BR" sz="2400" dirty="0" smtClean="0"/>
              <a:t> </a:t>
            </a:r>
            <a:r>
              <a:rPr lang="pt-BR" sz="2400" dirty="0" smtClean="0">
                <a:latin typeface="Courier New" pitchFamily="49" charset="0"/>
                <a:cs typeface="Courier New" pitchFamily="49" charset="0"/>
              </a:rPr>
              <a:t>(self, delta)</a:t>
            </a:r>
            <a:r>
              <a:rPr lang="pt-BR" sz="2400" dirty="0" smtClean="0"/>
              <a:t>, que desloca x para </a:t>
            </a:r>
            <a:r>
              <a:rPr lang="pt-BR" sz="2400" dirty="0" smtClean="0"/>
              <a:t>mais </a:t>
            </a:r>
            <a:r>
              <a:rPr lang="pt-BR" sz="2400" i="1" dirty="0" smtClean="0"/>
              <a:t>delta</a:t>
            </a:r>
            <a:r>
              <a:rPr lang="pt-BR" sz="2400" dirty="0" smtClean="0"/>
              <a:t> unidades</a:t>
            </a:r>
          </a:p>
          <a:p>
            <a:endParaRPr lang="pt-BR" dirty="0" smtClean="0"/>
          </a:p>
          <a:p>
            <a:r>
              <a:rPr lang="pt-BR" dirty="0" smtClean="0"/>
              <a:t>Acrescente a sua classe Ponto o método 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distancia (self, Ponto) </a:t>
            </a:r>
            <a:r>
              <a:rPr lang="pt-BR" dirty="0" smtClean="0"/>
              <a:t>que calcula a distância de um ponto a outro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BR" dirty="0" smtClean="0"/>
              <a:t>Sobrescrevendo métodos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6"/>
            <a:ext cx="6779096" cy="4951115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Se você executar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Vai aparecer </a:t>
            </a:r>
          </a:p>
          <a:p>
            <a:endParaRPr lang="pt-BR" sz="2800" dirty="0" smtClean="0"/>
          </a:p>
          <a:p>
            <a:r>
              <a:rPr lang="pt-BR" sz="2800" dirty="0" smtClean="0"/>
              <a:t>Toda classe pode sobrescrever um método especial, o __str__</a:t>
            </a:r>
          </a:p>
          <a:p>
            <a:endParaRPr lang="pt-BR" sz="2800" dirty="0" smtClean="0"/>
          </a:p>
          <a:p>
            <a:endParaRPr lang="pt-BR" sz="2800" dirty="0" smtClean="0"/>
          </a:p>
          <a:p>
            <a:r>
              <a:rPr lang="pt-BR" sz="2800" dirty="0" smtClean="0"/>
              <a:t>Experimente executar o print novamente</a:t>
            </a:r>
            <a:endParaRPr lang="pt-BR" sz="2800" dirty="0"/>
          </a:p>
        </p:txBody>
      </p:sp>
      <p:sp>
        <p:nvSpPr>
          <p:cNvPr id="4" name="Rectangle 3"/>
          <p:cNvSpPr/>
          <p:nvPr/>
        </p:nvSpPr>
        <p:spPr>
          <a:xfrm>
            <a:off x="1619672" y="4941168"/>
            <a:ext cx="7848872" cy="6155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700" b="1" dirty="0" smtClean="0">
                <a:latin typeface="Courier New" pitchFamily="49" charset="0"/>
                <a:cs typeface="Courier New" pitchFamily="49" charset="0"/>
              </a:rPr>
              <a:t> def __str__(self):</a:t>
            </a:r>
          </a:p>
          <a:p>
            <a:r>
              <a:rPr lang="pt-BR" sz="1700" b="1" dirty="0" smtClean="0">
                <a:latin typeface="Courier New" pitchFamily="49" charset="0"/>
                <a:cs typeface="Courier New" pitchFamily="49" charset="0"/>
              </a:rPr>
              <a:t>        return "x=" + str(self.x) + ", y=" + str(self.y)</a:t>
            </a:r>
            <a:endParaRPr lang="pt-BR" sz="17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347864" y="2276872"/>
            <a:ext cx="31683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meuPonto = Ponto()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print (meuPonto)</a:t>
            </a:r>
            <a:endParaRPr lang="pt-BR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843808" y="3356992"/>
            <a:ext cx="5285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&lt;__main__.Ponto object at 0x039B4730&gt;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Herança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Classes podem herdar características de outras classes</a:t>
            </a:r>
          </a:p>
          <a:p>
            <a:pPr lvl="1"/>
            <a:r>
              <a:rPr lang="pt-BR" dirty="0" smtClean="0"/>
              <a:t>Garante reuso</a:t>
            </a:r>
          </a:p>
          <a:p>
            <a:pPr lvl="1"/>
            <a:r>
              <a:rPr lang="pt-BR" dirty="0" smtClean="0"/>
              <a:t>Permite extensões</a:t>
            </a:r>
          </a:p>
          <a:p>
            <a:r>
              <a:rPr lang="pt-BR" dirty="0" smtClean="0"/>
              <a:t>Crie a classe Ponto3D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1691680" y="4365104"/>
            <a:ext cx="78488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class Ponto3D(Ponto):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def __init__(self, initialX, initialY, initialZ):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   super().__init__(initialX, initialY)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   self.z = initialZ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4932040" y="4077072"/>
            <a:ext cx="2088232" cy="288032"/>
          </a:xfrm>
          <a:prstGeom prst="wedgeRectCallout">
            <a:avLst>
              <a:gd name="adj1" fmla="val -85372"/>
              <a:gd name="adj2" fmla="val 6550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Herda de Ponto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5724128" y="5301208"/>
            <a:ext cx="2376264" cy="576064"/>
          </a:xfrm>
          <a:prstGeom prst="wedgeRectCallout">
            <a:avLst>
              <a:gd name="adj1" fmla="val -76286"/>
              <a:gd name="adj2" fmla="val -6456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Reaproveita construtor de Ponto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323528" y="4941168"/>
            <a:ext cx="2088232" cy="288032"/>
          </a:xfrm>
          <a:prstGeom prst="wedgeRectCallout">
            <a:avLst>
              <a:gd name="adj1" fmla="val 67887"/>
              <a:gd name="adj2" fmla="val 377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Menciona Ponto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2411760" y="5949280"/>
            <a:ext cx="2592288" cy="432048"/>
          </a:xfrm>
          <a:prstGeom prst="wedgeRectCallout">
            <a:avLst>
              <a:gd name="adj1" fmla="val -296"/>
              <a:gd name="adj2" fmla="val -16671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Adiciona novas funcionalidades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Exercícios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Adicione à classe Ponto3D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andaParaFrente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(self, delta)</a:t>
            </a:r>
            <a:r>
              <a:rPr lang="pt-BR" sz="2800" dirty="0" smtClean="0"/>
              <a:t>, que desloca </a:t>
            </a:r>
            <a:r>
              <a:rPr lang="pt-BR" sz="2800" dirty="0" smtClean="0"/>
              <a:t>z </a:t>
            </a:r>
            <a:r>
              <a:rPr lang="pt-BR" sz="2800" dirty="0" smtClean="0"/>
              <a:t>para mais </a:t>
            </a:r>
            <a:r>
              <a:rPr lang="pt-BR" sz="2800" i="1" dirty="0" smtClean="0"/>
              <a:t>delta</a:t>
            </a:r>
            <a:r>
              <a:rPr lang="pt-BR" sz="2800" dirty="0" smtClean="0"/>
              <a:t> unidades</a:t>
            </a:r>
          </a:p>
          <a:p>
            <a:pPr lvl="1"/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andaParaTras</a:t>
            </a:r>
            <a:r>
              <a:rPr lang="pt-BR" sz="2800" dirty="0" smtClean="0"/>
              <a:t> </a:t>
            </a:r>
            <a:r>
              <a:rPr lang="pt-BR" sz="2800" dirty="0" smtClean="0">
                <a:latin typeface="Courier New" pitchFamily="49" charset="0"/>
                <a:cs typeface="Courier New" pitchFamily="49" charset="0"/>
              </a:rPr>
              <a:t>(self, delta)</a:t>
            </a:r>
            <a:r>
              <a:rPr lang="pt-BR" sz="2800" dirty="0" smtClean="0"/>
              <a:t>, que desloca z para </a:t>
            </a:r>
            <a:r>
              <a:rPr lang="pt-BR" sz="2800" dirty="0" smtClean="0"/>
              <a:t>menos </a:t>
            </a:r>
            <a:r>
              <a:rPr lang="pt-BR" sz="2800" i="1" dirty="0" smtClean="0"/>
              <a:t>delta</a:t>
            </a:r>
            <a:r>
              <a:rPr lang="pt-BR" sz="2800" dirty="0" smtClean="0"/>
              <a:t> unidades</a:t>
            </a:r>
          </a:p>
          <a:p>
            <a:r>
              <a:rPr lang="pt-BR" dirty="0" smtClean="0"/>
              <a:t>Readeque o método __str__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Referências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pt-BR" dirty="0" smtClean="0"/>
              <a:t>Aprendendo com Python: Edição interativa (usando Python 3.x)</a:t>
            </a:r>
          </a:p>
          <a:p>
            <a:pPr lvl="2"/>
            <a:r>
              <a:rPr lang="pt-BR" dirty="0" smtClean="0">
                <a:hlinkClick r:id="rId2"/>
              </a:rPr>
              <a:t>https</a:t>
            </a:r>
            <a:r>
              <a:rPr lang="pt-BR" dirty="0" smtClean="0">
                <a:hlinkClick r:id="rId2"/>
              </a:rPr>
              <a:t>://panda.ime.usp.br/pensepy/static/pensepy/13-Classes/classesintro.html</a:t>
            </a:r>
            <a:endParaRPr lang="pt-BR" dirty="0" smtClean="0"/>
          </a:p>
          <a:p>
            <a:pPr lvl="1"/>
            <a:r>
              <a:rPr lang="pt-BR" dirty="0" smtClean="0"/>
              <a:t>Canvas</a:t>
            </a:r>
          </a:p>
          <a:p>
            <a:pPr lvl="2"/>
            <a:r>
              <a:rPr lang="pt-BR" dirty="0" smtClean="0">
                <a:hlinkClick r:id="rId3"/>
              </a:rPr>
              <a:t>https://</a:t>
            </a:r>
            <a:r>
              <a:rPr lang="pt-BR" dirty="0" smtClean="0">
                <a:hlinkClick r:id="rId3"/>
              </a:rPr>
              <a:t>www.python-course.eu/tkinter_canvas.php</a:t>
            </a:r>
            <a:endParaRPr lang="pt-BR" dirty="0" smtClean="0"/>
          </a:p>
          <a:p>
            <a:pPr lvl="2"/>
            <a:r>
              <a:rPr lang="pt-BR" dirty="0" smtClean="0">
                <a:hlinkClick r:id="rId4"/>
              </a:rPr>
              <a:t>http://</a:t>
            </a:r>
            <a:r>
              <a:rPr lang="pt-BR" dirty="0" smtClean="0">
                <a:hlinkClick r:id="rId4"/>
              </a:rPr>
              <a:t>www.tutorialspoint.com/python/tk_canvas.htm</a:t>
            </a:r>
            <a:endParaRPr lang="pt-BR" dirty="0" smtClean="0"/>
          </a:p>
          <a:p>
            <a:pPr lvl="2"/>
            <a:endParaRPr lang="pt-BR" dirty="0" smtClean="0"/>
          </a:p>
          <a:p>
            <a:pPr lvl="1"/>
            <a:endParaRPr lang="pt-B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Crise do Software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 smtClean="0"/>
              <a:t>Anos 70</a:t>
            </a:r>
          </a:p>
          <a:p>
            <a:pPr lvl="1"/>
            <a:r>
              <a:rPr lang="pt-BR" dirty="0" smtClean="0"/>
              <a:t>Novas demandas de requisitos</a:t>
            </a:r>
          </a:p>
          <a:p>
            <a:pPr lvl="1"/>
            <a:r>
              <a:rPr lang="pt-BR" dirty="0" smtClean="0"/>
              <a:t>Programas cada vez maiores</a:t>
            </a:r>
          </a:p>
          <a:p>
            <a:pPr lvl="2"/>
            <a:r>
              <a:rPr lang="pt-BR" dirty="0" smtClean="0"/>
              <a:t>Difícil manutenção</a:t>
            </a:r>
          </a:p>
          <a:p>
            <a:pPr lvl="1"/>
            <a:r>
              <a:rPr lang="pt-BR" dirty="0" smtClean="0"/>
              <a:t>Modularidade já não é suficiente</a:t>
            </a:r>
          </a:p>
          <a:p>
            <a:pPr lvl="1"/>
            <a:r>
              <a:rPr lang="pt-BR" dirty="0" smtClean="0"/>
              <a:t>Baixa produtividade</a:t>
            </a:r>
          </a:p>
          <a:p>
            <a:pPr lvl="1"/>
            <a:r>
              <a:rPr lang="pt-BR" dirty="0" smtClean="0"/>
              <a:t>Erros de custo e estimativa</a:t>
            </a:r>
          </a:p>
          <a:p>
            <a:r>
              <a:rPr lang="pt-BR" dirty="0" smtClean="0"/>
              <a:t>Engenharia de Software</a:t>
            </a:r>
          </a:p>
          <a:p>
            <a:pPr lvl="1"/>
            <a:r>
              <a:rPr lang="pt-BR" dirty="0" smtClean="0"/>
              <a:t>Processos sistematizados para desenvolvimento</a:t>
            </a:r>
          </a:p>
          <a:p>
            <a:pPr lvl="1"/>
            <a:r>
              <a:rPr lang="pt-BR" dirty="0" smtClean="0"/>
              <a:t>Treinamento e cultura</a:t>
            </a:r>
          </a:p>
          <a:p>
            <a:r>
              <a:rPr lang="pt-BR" dirty="0" smtClean="0"/>
              <a:t>Orientação a Objeto</a:t>
            </a:r>
          </a:p>
          <a:p>
            <a:pPr lvl="1"/>
            <a:r>
              <a:rPr lang="pt-BR" dirty="0" smtClean="0"/>
              <a:t>Técnicas revolucionárias de reuso e arquitetura de software</a:t>
            </a:r>
          </a:p>
          <a:p>
            <a:pPr lvl="1">
              <a:buNone/>
            </a:pPr>
            <a:endParaRPr lang="pt-BR" dirty="0" smtClean="0"/>
          </a:p>
          <a:p>
            <a:pPr lvl="1"/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Programação procedural</a:t>
            </a:r>
          </a:p>
          <a:p>
            <a:pPr lvl="1"/>
            <a:r>
              <a:rPr lang="pt-BR" dirty="0" smtClean="0"/>
              <a:t>Baseado na escrita de funções</a:t>
            </a:r>
          </a:p>
          <a:p>
            <a:pPr lvl="1"/>
            <a:r>
              <a:rPr lang="pt-BR" dirty="0" smtClean="0"/>
              <a:t>Funções operam sobre dados</a:t>
            </a:r>
          </a:p>
          <a:p>
            <a:r>
              <a:rPr lang="pt-BR" dirty="0" smtClean="0"/>
              <a:t>OO = Orientação a Objetos</a:t>
            </a:r>
          </a:p>
          <a:p>
            <a:pPr lvl="1"/>
            <a:r>
              <a:rPr lang="pt-BR" dirty="0" smtClean="0"/>
              <a:t>Dados poderosos que carregam consigo</a:t>
            </a:r>
          </a:p>
          <a:p>
            <a:pPr lvl="2"/>
            <a:r>
              <a:rPr lang="pt-BR" dirty="0" smtClean="0"/>
              <a:t>Atributos – dados que compõem o objeto</a:t>
            </a:r>
          </a:p>
          <a:p>
            <a:pPr lvl="2"/>
            <a:r>
              <a:rPr lang="pt-BR" dirty="0" smtClean="0"/>
              <a:t>Métodos – funções que operam sobre os atributos</a:t>
            </a:r>
          </a:p>
          <a:p>
            <a:pPr lvl="2"/>
            <a:r>
              <a:rPr lang="pt-BR" dirty="0" smtClean="0"/>
              <a:t>Tipos definidos pelo usuário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627784" y="5661248"/>
            <a:ext cx="540060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200" b="1" dirty="0" smtClean="0"/>
              <a:t>Qual é a diferença?</a:t>
            </a:r>
            <a:endParaRPr lang="pt-BR" sz="32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6"/>
            <a:ext cx="6779096" cy="5211764"/>
          </a:xfrm>
        </p:spPr>
        <p:txBody>
          <a:bodyPr>
            <a:normAutofit/>
          </a:bodyPr>
          <a:lstStyle/>
          <a:p>
            <a:r>
              <a:rPr lang="pt-BR" sz="2800" dirty="0" smtClean="0"/>
              <a:t>Supondo uma variável ‘cachorro’, do tipo ‘Cachorro’</a:t>
            </a:r>
          </a:p>
          <a:p>
            <a:r>
              <a:rPr lang="pt-BR" sz="2800" dirty="0" smtClean="0"/>
              <a:t>Programação procedural</a:t>
            </a:r>
          </a:p>
          <a:p>
            <a:pPr lvl="1"/>
            <a:r>
              <a:rPr lang="pt-BR" sz="2000" dirty="0" smtClean="0"/>
              <a:t>Chama função para fazer o cachorro latir</a:t>
            </a:r>
          </a:p>
          <a:p>
            <a:pPr lvl="2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late(cachorro) </a:t>
            </a:r>
          </a:p>
          <a:p>
            <a:r>
              <a:rPr lang="pt-BR" sz="2800" dirty="0" smtClean="0"/>
              <a:t>Programação OO</a:t>
            </a:r>
          </a:p>
          <a:p>
            <a:pPr lvl="1"/>
            <a:r>
              <a:rPr lang="pt-BR" sz="2000" dirty="0" smtClean="0"/>
              <a:t>O cachorro late</a:t>
            </a:r>
          </a:p>
          <a:p>
            <a:pPr lvl="2"/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cachorro.late()</a:t>
            </a:r>
          </a:p>
          <a:p>
            <a:r>
              <a:rPr lang="pt-BR" sz="2800" dirty="0" smtClean="0"/>
              <a:t>Objetos correspondem a conceitos do mundo real</a:t>
            </a:r>
          </a:p>
          <a:p>
            <a:r>
              <a:rPr lang="pt-BR" sz="2800" dirty="0" smtClean="0"/>
              <a:t>Métodos definem como os objetos </a:t>
            </a:r>
            <a:r>
              <a:rPr lang="pt-BR" sz="2800" dirty="0" smtClean="0"/>
              <a:t>interagem</a:t>
            </a:r>
          </a:p>
          <a:p>
            <a:pPr lvl="1"/>
            <a:endParaRPr lang="pt-BR" sz="2000" dirty="0"/>
          </a:p>
        </p:txBody>
      </p:sp>
      <p:sp>
        <p:nvSpPr>
          <p:cNvPr id="4" name="Rectangular Callout 3"/>
          <p:cNvSpPr/>
          <p:nvPr/>
        </p:nvSpPr>
        <p:spPr>
          <a:xfrm>
            <a:off x="7020272" y="3356992"/>
            <a:ext cx="1656184" cy="792088"/>
          </a:xfrm>
          <a:prstGeom prst="wedgeRectCallout">
            <a:avLst>
              <a:gd name="adj1" fmla="val -179566"/>
              <a:gd name="adj2" fmla="val -32099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Função é o agente da ação</a:t>
            </a:r>
            <a:endParaRPr lang="pt-BR" dirty="0"/>
          </a:p>
        </p:txBody>
      </p:sp>
      <p:sp>
        <p:nvSpPr>
          <p:cNvPr id="5" name="Rectangular Callout 4"/>
          <p:cNvSpPr/>
          <p:nvPr/>
        </p:nvSpPr>
        <p:spPr>
          <a:xfrm>
            <a:off x="6876256" y="4221088"/>
            <a:ext cx="1944216" cy="504056"/>
          </a:xfrm>
          <a:prstGeom prst="wedgeRectCallout">
            <a:avLst>
              <a:gd name="adj1" fmla="val -164229"/>
              <a:gd name="adj2" fmla="val -1606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 é o agente da ação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OO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Estado de um objeto</a:t>
            </a:r>
          </a:p>
          <a:p>
            <a:pPr lvl="1"/>
            <a:r>
              <a:rPr lang="pt-BR" dirty="0" smtClean="0"/>
              <a:t>Valor atual dos seus atributos</a:t>
            </a:r>
          </a:p>
          <a:p>
            <a:r>
              <a:rPr lang="pt-BR" dirty="0" smtClean="0"/>
              <a:t>Classe</a:t>
            </a:r>
          </a:p>
          <a:p>
            <a:pPr lvl="1"/>
            <a:r>
              <a:rPr lang="pt-BR" dirty="0" smtClean="0"/>
              <a:t>É a entidade que define como serão os objetos</a:t>
            </a:r>
          </a:p>
          <a:p>
            <a:pPr lvl="2"/>
            <a:r>
              <a:rPr lang="pt-BR" dirty="0" smtClean="0"/>
              <a:t>Como um molde</a:t>
            </a:r>
          </a:p>
          <a:p>
            <a:pPr lvl="1"/>
            <a:r>
              <a:rPr lang="pt-BR" dirty="0" smtClean="0"/>
              <a:t>Ex: str  é uma classe</a:t>
            </a:r>
          </a:p>
          <a:p>
            <a:pPr lvl="1"/>
            <a:r>
              <a:rPr lang="pt-BR" dirty="0" smtClean="0"/>
              <a:t>O objeto é a instância (exemplar) de uma classe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27784" y="5805264"/>
            <a:ext cx="51619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Cachorro buggy = Cachorro()</a:t>
            </a:r>
          </a:p>
          <a:p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b</a:t>
            </a:r>
            <a:r>
              <a:rPr lang="pt-BR" sz="2400" b="1" dirty="0" smtClean="0">
                <a:latin typeface="Courier New" pitchFamily="49" charset="0"/>
                <a:cs typeface="Courier New" pitchFamily="49" charset="0"/>
              </a:rPr>
              <a:t>uggy.late()</a:t>
            </a:r>
            <a:endParaRPr lang="pt-BR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5364088" y="5301208"/>
            <a:ext cx="1080120" cy="504056"/>
          </a:xfrm>
          <a:prstGeom prst="wedgeRectCallout">
            <a:avLst>
              <a:gd name="adj1" fmla="val -92505"/>
              <a:gd name="adj2" fmla="val 6204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Objeto</a:t>
            </a:r>
            <a:endParaRPr lang="pt-BR" dirty="0"/>
          </a:p>
        </p:txBody>
      </p:sp>
      <p:sp>
        <p:nvSpPr>
          <p:cNvPr id="6" name="Rectangular Callout 5"/>
          <p:cNvSpPr/>
          <p:nvPr/>
        </p:nvSpPr>
        <p:spPr>
          <a:xfrm>
            <a:off x="1259632" y="5733256"/>
            <a:ext cx="1080120" cy="504056"/>
          </a:xfrm>
          <a:prstGeom prst="wedgeRectCallout">
            <a:avLst>
              <a:gd name="adj1" fmla="val 81513"/>
              <a:gd name="adj2" fmla="val 661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Classe</a:t>
            </a:r>
            <a:endParaRPr lang="pt-BR" dirty="0"/>
          </a:p>
        </p:txBody>
      </p:sp>
      <p:sp>
        <p:nvSpPr>
          <p:cNvPr id="7" name="Rectangular Callout 6"/>
          <p:cNvSpPr/>
          <p:nvPr/>
        </p:nvSpPr>
        <p:spPr>
          <a:xfrm>
            <a:off x="7236296" y="5301208"/>
            <a:ext cx="1584176" cy="504056"/>
          </a:xfrm>
          <a:prstGeom prst="wedgeRectCallout">
            <a:avLst>
              <a:gd name="adj1" fmla="val -94054"/>
              <a:gd name="adj2" fmla="val 8219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Chamada ao construtor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5292080" y="6165304"/>
            <a:ext cx="1584176" cy="504056"/>
          </a:xfrm>
          <a:prstGeom prst="wedgeRectCallout">
            <a:avLst>
              <a:gd name="adj1" fmla="val -81227"/>
              <a:gd name="adj2" fmla="val 91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Chamada a método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7"/>
            <a:ext cx="7236296" cy="4526280"/>
          </a:xfrm>
        </p:spPr>
        <p:txBody>
          <a:bodyPr>
            <a:normAutofit/>
          </a:bodyPr>
          <a:lstStyle/>
          <a:p>
            <a:r>
              <a:rPr lang="pt-BR" sz="2400" dirty="0" smtClean="0"/>
              <a:t>Criando uma classe Cachorro:</a:t>
            </a:r>
          </a:p>
          <a:p>
            <a:pPr lvl="1"/>
            <a:r>
              <a:rPr lang="pt-BR" sz="2000" dirty="0" smtClean="0"/>
              <a:t>Explicando para python o que é um cachorro </a:t>
            </a:r>
          </a:p>
          <a:p>
            <a:pPr lvl="1"/>
            <a:r>
              <a:rPr lang="pt-BR" sz="2000" dirty="0" smtClean="0"/>
              <a:t>Construtor (__init__)</a:t>
            </a:r>
          </a:p>
          <a:p>
            <a:pPr lvl="2"/>
            <a:r>
              <a:rPr lang="pt-BR" sz="1800" dirty="0" smtClean="0"/>
              <a:t> a primeira coisa a ser chamada durante a instanciação do </a:t>
            </a:r>
            <a:r>
              <a:rPr lang="pt-BR" sz="1800" dirty="0" smtClean="0"/>
              <a:t>objeto</a:t>
            </a:r>
          </a:p>
          <a:p>
            <a:pPr lvl="2"/>
            <a:r>
              <a:rPr lang="pt-BR" sz="1800" dirty="0" smtClean="0"/>
              <a:t>Inicializa os atributos</a:t>
            </a:r>
          </a:p>
          <a:p>
            <a:pPr lvl="1"/>
            <a:r>
              <a:rPr lang="pt-BR" sz="2100" dirty="0" smtClean="0"/>
              <a:t>Self - </a:t>
            </a:r>
            <a:r>
              <a:rPr lang="pt-BR" sz="1800" dirty="0" smtClean="0"/>
              <a:t>parâmetro definido </a:t>
            </a:r>
            <a:r>
              <a:rPr lang="pt-BR" sz="1800" dirty="0" smtClean="0"/>
              <a:t>automaticamente para referenciar o objeto recém-criado que precisa ser inicializado.</a:t>
            </a:r>
            <a:endParaRPr lang="pt-BR" sz="1800" dirty="0"/>
          </a:p>
        </p:txBody>
      </p:sp>
      <p:sp>
        <p:nvSpPr>
          <p:cNvPr id="4" name="Rectangle 3"/>
          <p:cNvSpPr/>
          <p:nvPr/>
        </p:nvSpPr>
        <p:spPr>
          <a:xfrm>
            <a:off x="2051720" y="4293096"/>
            <a:ext cx="631844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class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Cachorro: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def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__init__</a:t>
            </a:r>
            <a:r>
              <a:rPr lang="pt-BR" dirty="0" smtClean="0">
                <a:latin typeface="Courier New" pitchFamily="49" charset="0"/>
                <a:cs typeface="Courier New" pitchFamily="49" charset="0"/>
              </a:rPr>
              <a:t> (self):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self.nomeResponsavel=''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self.endereco='Canil de doacoes'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self.idade=5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self.doencas=[]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self.vacinas=['raiva']</a:t>
            </a:r>
          </a:p>
          <a:p>
            <a:r>
              <a:rPr lang="pt-BR" dirty="0" smtClean="0">
                <a:latin typeface="Courier New" pitchFamily="49" charset="0"/>
                <a:cs typeface="Courier New" pitchFamily="49" charset="0"/>
              </a:rPr>
              <a:t>        self.doente=False</a:t>
            </a:r>
            <a:endParaRPr lang="pt-BR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ular Callout 4"/>
          <p:cNvSpPr/>
          <p:nvPr/>
        </p:nvSpPr>
        <p:spPr>
          <a:xfrm>
            <a:off x="611560" y="3284984"/>
            <a:ext cx="1656184" cy="504056"/>
          </a:xfrm>
          <a:prstGeom prst="wedgeRectCallout">
            <a:avLst>
              <a:gd name="adj1" fmla="val 64848"/>
              <a:gd name="adj2" fmla="val 1703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 algn="ctr"/>
            <a:r>
              <a:rPr lang="pt-BR" dirty="0" smtClean="0"/>
              <a:t>Inicio da</a:t>
            </a:r>
            <a:endParaRPr lang="pt-BR" dirty="0" smtClean="0"/>
          </a:p>
          <a:p>
            <a:pPr algn="ctr"/>
            <a:r>
              <a:rPr lang="pt-BR" dirty="0" smtClean="0"/>
              <a:t> definição</a:t>
            </a:r>
            <a:endParaRPr lang="pt-BR" dirty="0"/>
          </a:p>
        </p:txBody>
      </p:sp>
      <p:sp>
        <p:nvSpPr>
          <p:cNvPr id="6" name="Left Brace 5"/>
          <p:cNvSpPr/>
          <p:nvPr/>
        </p:nvSpPr>
        <p:spPr>
          <a:xfrm rot="16200000">
            <a:off x="2195736" y="4653136"/>
            <a:ext cx="360040" cy="648072"/>
          </a:xfrm>
          <a:prstGeom prst="leftBrac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ctangular Callout 6"/>
          <p:cNvSpPr/>
          <p:nvPr/>
        </p:nvSpPr>
        <p:spPr>
          <a:xfrm>
            <a:off x="1187624" y="5589240"/>
            <a:ext cx="1656184" cy="1296144"/>
          </a:xfrm>
          <a:prstGeom prst="wedgeRectCallout">
            <a:avLst>
              <a:gd name="adj1" fmla="val 21905"/>
              <a:gd name="adj2" fmla="val -9669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Tudo que diz respeito à classe tem que estar na definição</a:t>
            </a:r>
            <a:endParaRPr lang="pt-BR" dirty="0"/>
          </a:p>
        </p:txBody>
      </p:sp>
      <p:sp>
        <p:nvSpPr>
          <p:cNvPr id="8" name="Rectangular Callout 7"/>
          <p:cNvSpPr/>
          <p:nvPr/>
        </p:nvSpPr>
        <p:spPr>
          <a:xfrm>
            <a:off x="6012160" y="4293096"/>
            <a:ext cx="1656184" cy="504056"/>
          </a:xfrm>
          <a:prstGeom prst="wedgeRectCallout">
            <a:avLst>
              <a:gd name="adj1" fmla="val -164434"/>
              <a:gd name="adj2" fmla="val 2172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Construtor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Crie um Cachorro e verifique o seu tipo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Métodos</a:t>
            </a:r>
          </a:p>
          <a:p>
            <a:pPr lvl="1"/>
            <a:r>
              <a:rPr lang="pt-BR" dirty="0" smtClean="0"/>
              <a:t>São como funções, mas operam apenas no objeto que as invocou</a:t>
            </a:r>
          </a:p>
          <a:p>
            <a:pPr lvl="1"/>
            <a:r>
              <a:rPr lang="pt-BR" dirty="0" smtClean="0"/>
              <a:t>Podem alterar estado do objeto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3059832" y="2708920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buggy = Cachorro()</a:t>
            </a: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type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(buggy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Classes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7704" y="1646236"/>
            <a:ext cx="6779096" cy="4879107"/>
          </a:xfrm>
        </p:spPr>
        <p:txBody>
          <a:bodyPr>
            <a:normAutofit/>
          </a:bodyPr>
          <a:lstStyle/>
          <a:p>
            <a:r>
              <a:rPr lang="pt-BR" dirty="0" smtClean="0"/>
              <a:t>Vamos acrescentar um método a nossa classe</a:t>
            </a:r>
          </a:p>
          <a:p>
            <a:pPr lvl="1"/>
            <a:r>
              <a:rPr lang="pt-BR" dirty="0" smtClean="0"/>
              <a:t>Respeite a identação!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Esse método não afeta em nada o cachorro. Vamos acrescentar outro:</a:t>
            </a:r>
          </a:p>
          <a:p>
            <a:pPr lvl="1"/>
            <a:endParaRPr lang="pt-BR" dirty="0" smtClean="0"/>
          </a:p>
          <a:p>
            <a:pPr lvl="1"/>
            <a:endParaRPr lang="pt-BR" dirty="0" smtClean="0"/>
          </a:p>
          <a:p>
            <a:pPr lvl="1"/>
            <a:r>
              <a:rPr lang="pt-BR" dirty="0" smtClean="0"/>
              <a:t>O </a:t>
            </a:r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self</a:t>
            </a:r>
            <a:r>
              <a:rPr lang="pt-BR" dirty="0" smtClean="0"/>
              <a:t> está sempre presente!</a:t>
            </a:r>
            <a:endParaRPr lang="pt-BR" dirty="0"/>
          </a:p>
        </p:txBody>
      </p:sp>
      <p:sp>
        <p:nvSpPr>
          <p:cNvPr id="4" name="Rectangle 3"/>
          <p:cNvSpPr/>
          <p:nvPr/>
        </p:nvSpPr>
        <p:spPr>
          <a:xfrm>
            <a:off x="2267744" y="3284984"/>
            <a:ext cx="4572000" cy="70788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def </a:t>
            </a:r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late(self):</a:t>
            </a:r>
            <a:endParaRPr lang="pt-BR" sz="200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pt-BR" sz="2000" b="1" dirty="0" smtClean="0">
                <a:latin typeface="Courier New" pitchFamily="49" charset="0"/>
                <a:cs typeface="Courier New" pitchFamily="49" charset="0"/>
              </a:rPr>
              <a:t>        print("Au, au, au!")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483768" y="5013176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def fazAniversario(self):</a:t>
            </a:r>
          </a:p>
          <a:p>
            <a:r>
              <a:rPr lang="pt-BR" b="1" dirty="0" smtClean="0">
                <a:latin typeface="Courier New" pitchFamily="49" charset="0"/>
                <a:cs typeface="Courier New" pitchFamily="49" charset="0"/>
              </a:rPr>
              <a:t>        self.idade += 1</a:t>
            </a:r>
            <a:endParaRPr lang="pt-BR" b="1" dirty="0"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Criando objetos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 smtClean="0"/>
              <a:t>Execute o programa</a:t>
            </a:r>
          </a:p>
          <a:p>
            <a:r>
              <a:rPr lang="pt-BR" dirty="0" smtClean="0"/>
              <a:t>No terminal, faça o cachorro latir e faça ele aniversariar</a:t>
            </a:r>
          </a:p>
          <a:p>
            <a:r>
              <a:rPr lang="pt-BR" dirty="0" smtClean="0"/>
              <a:t>Verifique a nova idade dele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Crie outro cachorro e verifique a idade dele</a:t>
            </a:r>
          </a:p>
        </p:txBody>
      </p:sp>
      <p:sp>
        <p:nvSpPr>
          <p:cNvPr id="4" name="Rectangle 3"/>
          <p:cNvSpPr/>
          <p:nvPr/>
        </p:nvSpPr>
        <p:spPr>
          <a:xfrm>
            <a:off x="2915816" y="3573016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pt-BR" dirty="0" smtClean="0"/>
              <a:t>buggy </a:t>
            </a:r>
            <a:r>
              <a:rPr lang="pt-BR" dirty="0" smtClean="0"/>
              <a:t>= Cachorro()</a:t>
            </a:r>
          </a:p>
          <a:p>
            <a:r>
              <a:rPr lang="pt-BR" dirty="0" smtClean="0"/>
              <a:t>buggy.late</a:t>
            </a:r>
            <a:r>
              <a:rPr lang="pt-BR" dirty="0" smtClean="0"/>
              <a:t>()</a:t>
            </a:r>
          </a:p>
          <a:p>
            <a:r>
              <a:rPr lang="pt-BR" dirty="0" smtClean="0"/>
              <a:t>buggy.fazAniversario</a:t>
            </a:r>
            <a:r>
              <a:rPr lang="pt-BR" dirty="0" smtClean="0"/>
              <a:t>()</a:t>
            </a:r>
          </a:p>
          <a:p>
            <a:r>
              <a:rPr lang="pt-BR" dirty="0" smtClean="0"/>
              <a:t>buggy.idade</a:t>
            </a:r>
            <a:endParaRPr lang="pt-BR" dirty="0"/>
          </a:p>
        </p:txBody>
      </p:sp>
      <p:sp>
        <p:nvSpPr>
          <p:cNvPr id="5" name="Rectangular Callout 4"/>
          <p:cNvSpPr/>
          <p:nvPr/>
        </p:nvSpPr>
        <p:spPr>
          <a:xfrm>
            <a:off x="6012160" y="3645024"/>
            <a:ext cx="2088232" cy="1152128"/>
          </a:xfrm>
          <a:prstGeom prst="wedgeRectCallout">
            <a:avLst>
              <a:gd name="adj1" fmla="val -84764"/>
              <a:gd name="adj2" fmla="val 1259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smtClean="0"/>
              <a:t>Não precisa passar </a:t>
            </a:r>
            <a:r>
              <a:rPr lang="pt-BR" i="1" dirty="0" smtClean="0"/>
              <a:t>self </a:t>
            </a:r>
            <a:r>
              <a:rPr lang="pt-BR" dirty="0" smtClean="0"/>
              <a:t>como parâmetro. Ele se embute sozinho</a:t>
            </a:r>
            <a:endParaRPr lang="pt-B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oundry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Foundry">
      <a:maj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400000"/>
              </a:schemeClr>
            </a:gs>
            <a:gs pos="20000">
              <a:schemeClr val="phClr">
                <a:tint val="80000"/>
                <a:satMod val="355000"/>
              </a:schemeClr>
            </a:gs>
            <a:gs pos="100000">
              <a:schemeClr val="phClr">
                <a:tint val="95000"/>
                <a:shade val="55000"/>
                <a:satMod val="355000"/>
              </a:schemeClr>
            </a:gs>
          </a:gsLst>
          <a:path path="circle">
            <a:fillToRect l="67500" t="35000" r="32500" b="65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0"/>
                <a:satMod val="120000"/>
              </a:schemeClr>
              <a:schemeClr val="phClr">
                <a:tint val="70000"/>
                <a:satMod val="250000"/>
              </a:schemeClr>
            </a:duotone>
          </a:blip>
          <a:tile tx="0" ty="0" sx="50000" sy="5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8473</TotalTime>
  <Words>767</Words>
  <Application>Microsoft Office PowerPoint</Application>
  <PresentationFormat>On-screen Show (4:3)</PresentationFormat>
  <Paragraphs>161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17" baseType="lpstr">
      <vt:lpstr>Custom Design</vt:lpstr>
      <vt:lpstr>Foundry</vt:lpstr>
      <vt:lpstr>Slide 1</vt:lpstr>
      <vt:lpstr>Crise do Software</vt:lpstr>
      <vt:lpstr>OO</vt:lpstr>
      <vt:lpstr>OO</vt:lpstr>
      <vt:lpstr>OO</vt:lpstr>
      <vt:lpstr>Classes</vt:lpstr>
      <vt:lpstr>Classes</vt:lpstr>
      <vt:lpstr>Classes</vt:lpstr>
      <vt:lpstr>Criando objetos</vt:lpstr>
      <vt:lpstr>Exercício</vt:lpstr>
      <vt:lpstr>Exercício</vt:lpstr>
      <vt:lpstr>Sobrescrevendo métodos</vt:lpstr>
      <vt:lpstr>Herança</vt:lpstr>
      <vt:lpstr>Exercícios</vt:lpstr>
      <vt:lpstr>Referências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Evandro Duarte de Sá</dc:creator>
  <cp:lastModifiedBy>Usuario</cp:lastModifiedBy>
  <cp:revision>249</cp:revision>
  <dcterms:created xsi:type="dcterms:W3CDTF">2011-01-18T08:59:35Z</dcterms:created>
  <dcterms:modified xsi:type="dcterms:W3CDTF">2018-11-06T01:36:42Z</dcterms:modified>
</cp:coreProperties>
</file>