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49"/>
  </p:notesMasterIdLst>
  <p:sldIdLst>
    <p:sldId id="257" r:id="rId3"/>
    <p:sldId id="581" r:id="rId4"/>
    <p:sldId id="583" r:id="rId5"/>
    <p:sldId id="584" r:id="rId6"/>
    <p:sldId id="593" r:id="rId7"/>
    <p:sldId id="594" r:id="rId8"/>
    <p:sldId id="595" r:id="rId9"/>
    <p:sldId id="597" r:id="rId10"/>
    <p:sldId id="599" r:id="rId11"/>
    <p:sldId id="600" r:id="rId12"/>
    <p:sldId id="601" r:id="rId13"/>
    <p:sldId id="598" r:id="rId14"/>
    <p:sldId id="603" r:id="rId15"/>
    <p:sldId id="604" r:id="rId16"/>
    <p:sldId id="605" r:id="rId17"/>
    <p:sldId id="602" r:id="rId18"/>
    <p:sldId id="606" r:id="rId19"/>
    <p:sldId id="607" r:id="rId20"/>
    <p:sldId id="608" r:id="rId21"/>
    <p:sldId id="609" r:id="rId22"/>
    <p:sldId id="611" r:id="rId23"/>
    <p:sldId id="612" r:id="rId24"/>
    <p:sldId id="613" r:id="rId25"/>
    <p:sldId id="615" r:id="rId26"/>
    <p:sldId id="616" r:id="rId27"/>
    <p:sldId id="617" r:id="rId28"/>
    <p:sldId id="618" r:id="rId29"/>
    <p:sldId id="619" r:id="rId30"/>
    <p:sldId id="620" r:id="rId31"/>
    <p:sldId id="624" r:id="rId32"/>
    <p:sldId id="625" r:id="rId33"/>
    <p:sldId id="621" r:id="rId34"/>
    <p:sldId id="622" r:id="rId35"/>
    <p:sldId id="623" r:id="rId36"/>
    <p:sldId id="627" r:id="rId37"/>
    <p:sldId id="629" r:id="rId38"/>
    <p:sldId id="630" r:id="rId39"/>
    <p:sldId id="631" r:id="rId40"/>
    <p:sldId id="632" r:id="rId41"/>
    <p:sldId id="633" r:id="rId42"/>
    <p:sldId id="634" r:id="rId43"/>
    <p:sldId id="636" r:id="rId44"/>
    <p:sldId id="637" r:id="rId45"/>
    <p:sldId id="638" r:id="rId46"/>
    <p:sldId id="639" r:id="rId47"/>
    <p:sldId id="582" r:id="rId48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9" autoAdjust="0"/>
    <p:restoredTop sz="94660"/>
  </p:normalViewPr>
  <p:slideViewPr>
    <p:cSldViewPr>
      <p:cViewPr>
        <p:scale>
          <a:sx n="70" d="100"/>
          <a:sy n="70" d="100"/>
        </p:scale>
        <p:origin x="-1710" y="-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4237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BAFFFA-5A56-4A84-A1F3-881CFABA4693}" type="slidenum">
              <a:rPr lang="en-US"/>
              <a:pPr/>
              <a:t>27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FC5713-AB45-479B-ACE9-92AF93C6EB65}" type="slidenum">
              <a:rPr lang="en-US"/>
              <a:pPr/>
              <a:t>29</a:t>
            </a:fld>
            <a:endParaRPr lang="en-US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D5C86-9996-4558-9550-F1F39A9E2F62}" type="slidenum">
              <a:rPr lang="en-US"/>
              <a:pPr/>
              <a:t>30</a:t>
            </a:fld>
            <a:endParaRPr lang="en-US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0D7F5-5A0D-4C32-A2B5-9EC9394E1741}" type="slidenum">
              <a:rPr lang="en-US"/>
              <a:pPr/>
              <a:t>31</a:t>
            </a:fld>
            <a:endParaRPr lang="en-US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5D663-05D4-4061-926B-DADA33537B36}" type="slidenum">
              <a:rPr lang="en-US" sz="1300"/>
              <a:pPr/>
              <a:t>32</a:t>
            </a:fld>
            <a:endParaRPr lang="en-US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2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7658B-B6FC-4962-AED4-1FE4372E03A6}" type="slidenum">
              <a:rPr lang="en-US" sz="1300"/>
              <a:pPr/>
              <a:t>33</a:t>
            </a:fld>
            <a:endParaRPr lang="en-US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82098-CB5C-404E-8DA7-75152A533FBE}" type="slidenum">
              <a:rPr lang="en-US" sz="1300"/>
              <a:pPr/>
              <a:t>34</a:t>
            </a:fld>
            <a:endParaRPr lang="en-US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847407-E782-48DE-B858-9BDB9B4D4AD8}" type="slidenum">
              <a:rPr lang="en-US"/>
              <a:pPr/>
              <a:t>35</a:t>
            </a:fld>
            <a:endParaRPr lang="en-US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B10003-681D-4873-B98E-9B30F080EE76}" type="slidenum">
              <a:rPr lang="en-US"/>
              <a:pPr/>
              <a:t>36</a:t>
            </a:fld>
            <a:endParaRPr lang="en-US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A7CA2E-7EFC-41A5-9FB0-D7B56D842DFF}" type="slidenum">
              <a:rPr lang="en-US"/>
              <a:pPr/>
              <a:t>37</a:t>
            </a:fld>
            <a:endParaRPr lang="en-US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6718999-109B-4543-869F-71D870A56567}" type="slidenum">
              <a:rPr lang="pt-BR" smtClean="0"/>
              <a:pPr/>
              <a:t>7</a:t>
            </a:fld>
            <a:endParaRPr lang="pt-B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CB3DF2-9313-45EE-AA37-CA75ADDE71A1}" type="slidenum">
              <a:rPr lang="en-US"/>
              <a:pPr/>
              <a:t>38</a:t>
            </a:fld>
            <a:endParaRPr lang="en-US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77A53-4647-4E85-AF41-30611030700E}" type="slidenum">
              <a:rPr lang="en-US"/>
              <a:pPr/>
              <a:t>39</a:t>
            </a:fld>
            <a:endParaRPr lang="en-US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85A363-D981-4FF9-B5B1-84FA426C86B3}" type="slidenum">
              <a:rPr lang="en-US"/>
              <a:pPr/>
              <a:t>40</a:t>
            </a:fld>
            <a:endParaRPr lang="en-US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D76A08-DE70-4891-A117-1C9F4EF3BC75}" type="slidenum">
              <a:rPr lang="en-US"/>
              <a:pPr/>
              <a:t>41</a:t>
            </a:fld>
            <a:endParaRPr lang="en-US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fld id="{37F30DAB-856F-40B2-B708-CBC9F8A28FC9}" type="slidenum">
              <a:rPr lang="en-US"/>
              <a:pPr/>
              <a:t>42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 defTabSz="966788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fld id="{B8F3EC95-FB32-46CB-A6EA-7BA18A566A45}" type="slidenum">
              <a:rPr lang="en-US" altLang="en-US" sz="1200" i="0">
                <a:latin typeface="Times New Roman" pitchFamily="18" charset="0"/>
              </a:rPr>
              <a:pPr/>
              <a:t>15</a:t>
            </a:fld>
            <a:endParaRPr lang="en-US" altLang="en-US" sz="1200" i="0">
              <a:latin typeface="Times New Roman" pitchFamily="18" charset="0"/>
            </a:endParaRPr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9DF4B6-B09B-4275-912E-880354783717}" type="slidenum">
              <a:rPr lang="en-US"/>
              <a:pPr/>
              <a:t>21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FAF5D-87D9-4658-BCA3-0D82E6DB9E2D}" type="slidenum">
              <a:rPr lang="en-US"/>
              <a:pPr/>
              <a:t>22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AC8CDC-96C0-4637-9726-34453513453E}" type="slidenum">
              <a:rPr lang="en-US"/>
              <a:pPr/>
              <a:t>23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5FFD00-23C1-4A4E-9050-31225AE893A1}" type="slidenum">
              <a:rPr lang="en-US"/>
              <a:pPr/>
              <a:t>24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F9098-0CF2-459A-A7A8-FEC8940C99C6}" type="slidenum">
              <a:rPr lang="en-US"/>
              <a:pPr/>
              <a:t>25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96182C-A734-4AB6-9969-35C19246FFEE}" type="slidenum">
              <a:rPr lang="en-US"/>
              <a:pPr/>
              <a:t>26</a:t>
            </a:fld>
            <a:endParaRPr lang="en-US"/>
          </a:p>
        </p:txBody>
      </p:sp>
      <p:sp>
        <p:nvSpPr>
          <p:cNvPr id="48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15/09/2016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15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setembro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	  Redes multimídia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Compressão de Vídeo</a:t>
            </a:r>
          </a:p>
          <a:p>
            <a:pPr lvl="1"/>
            <a:r>
              <a:rPr lang="pt-BR" dirty="0" smtClean="0"/>
              <a:t>Vídeo -Sequencia de imagens a uma taxa constante</a:t>
            </a:r>
          </a:p>
          <a:p>
            <a:pPr lvl="2"/>
            <a:r>
              <a:rPr lang="pt-BR" dirty="0" smtClean="0"/>
              <a:t>24 FPS, 30 FPS</a:t>
            </a:r>
          </a:p>
          <a:p>
            <a:pPr lvl="1"/>
            <a:r>
              <a:rPr lang="pt-BR" dirty="0" smtClean="0"/>
              <a:t>Imagem - Conjunto de pixels</a:t>
            </a:r>
          </a:p>
          <a:p>
            <a:pPr lvl="2"/>
            <a:r>
              <a:rPr lang="pt-BR" dirty="0" smtClean="0"/>
              <a:t>Pixel pode ter vários tamanhos (em bits)</a:t>
            </a:r>
          </a:p>
          <a:p>
            <a:pPr lvl="3"/>
            <a:r>
              <a:rPr lang="pt-BR" dirty="0" smtClean="0"/>
              <a:t>Cor e luminancia</a:t>
            </a:r>
          </a:p>
          <a:p>
            <a:pPr lvl="1"/>
            <a:r>
              <a:rPr lang="pt-BR" dirty="0" smtClean="0"/>
              <a:t>Redundância espacial</a:t>
            </a:r>
          </a:p>
          <a:p>
            <a:pPr lvl="2"/>
            <a:r>
              <a:rPr lang="pt-BR" dirty="0" smtClean="0"/>
              <a:t>Pixels repetidos em uma imagem</a:t>
            </a:r>
          </a:p>
          <a:p>
            <a:pPr lvl="1"/>
            <a:r>
              <a:rPr lang="pt-BR" dirty="0" smtClean="0"/>
              <a:t>Redundância temporal</a:t>
            </a:r>
          </a:p>
          <a:p>
            <a:pPr lvl="2"/>
            <a:r>
              <a:rPr lang="pt-BR" dirty="0" smtClean="0"/>
              <a:t>Pixels repetidos ao longo do tempo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Compressão de Vídeo</a:t>
            </a:r>
          </a:p>
          <a:p>
            <a:pPr lvl="1"/>
            <a:r>
              <a:rPr lang="pt-BR" dirty="0" smtClean="0"/>
              <a:t>MPEG-1 – CD-Rom</a:t>
            </a:r>
          </a:p>
          <a:p>
            <a:pPr lvl="1"/>
            <a:r>
              <a:rPr lang="pt-BR" dirty="0" smtClean="0"/>
              <a:t>MPEG-2- DVD</a:t>
            </a:r>
          </a:p>
          <a:p>
            <a:pPr lvl="1"/>
            <a:r>
              <a:rPr lang="pt-BR" dirty="0" smtClean="0"/>
              <a:t>MPEG-4, </a:t>
            </a:r>
            <a:r>
              <a:rPr lang="pt-BR" dirty="0"/>
              <a:t>H 261 – </a:t>
            </a:r>
            <a:r>
              <a:rPr lang="pt-BR" dirty="0" smtClean="0"/>
              <a:t>populares </a:t>
            </a:r>
            <a:r>
              <a:rPr lang="pt-BR" dirty="0"/>
              <a:t>na </a:t>
            </a:r>
            <a:r>
              <a:rPr lang="pt-BR" dirty="0" smtClean="0"/>
              <a:t>Internet</a:t>
            </a:r>
          </a:p>
          <a:p>
            <a:pPr lvl="2"/>
            <a:r>
              <a:rPr lang="pt-BR" dirty="0" smtClean="0"/>
              <a:t>MPEG aproveita conceitos do JPEG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Desafios em redes multimídia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Internet de melhor esforço</a:t>
            </a:r>
          </a:p>
          <a:p>
            <a:pPr lvl="1"/>
            <a:r>
              <a:rPr lang="pt-BR" dirty="0" smtClean="0"/>
              <a:t>Mudar o núcleo da rede</a:t>
            </a:r>
          </a:p>
          <a:p>
            <a:r>
              <a:rPr lang="pt-BR" dirty="0" smtClean="0"/>
              <a:t>Variação de atraso – jitter</a:t>
            </a:r>
          </a:p>
          <a:p>
            <a:r>
              <a:rPr lang="pt-BR" dirty="0" smtClean="0"/>
              <a:t>Ausência de classes de serviço</a:t>
            </a:r>
          </a:p>
          <a:p>
            <a:pPr lvl="1"/>
            <a:r>
              <a:rPr lang="pt-BR" dirty="0" smtClean="0"/>
              <a:t>Usar UDP ao invés de TCP?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aplicação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/>
          <a:lstStyle/>
          <a:p>
            <a:r>
              <a:rPr lang="pt-BR" sz="2800" dirty="0" smtClean="0"/>
              <a:t>Streaming armazenado</a:t>
            </a:r>
          </a:p>
          <a:p>
            <a:pPr lvl="1"/>
            <a:r>
              <a:rPr lang="pt-BR" sz="2400" dirty="0" smtClean="0"/>
              <a:t>Toca antes de baixar tudo</a:t>
            </a:r>
          </a:p>
          <a:p>
            <a:pPr lvl="1"/>
            <a:r>
              <a:rPr lang="pt-BR" sz="2400" dirty="0" smtClean="0"/>
              <a:t>Transmissão mais rápida que reprodução</a:t>
            </a:r>
          </a:p>
          <a:p>
            <a:pPr lvl="2"/>
            <a:r>
              <a:rPr lang="pt-BR" sz="2000" dirty="0" smtClean="0"/>
              <a:t>Buffer no cliente</a:t>
            </a:r>
          </a:p>
          <a:p>
            <a:pPr lvl="2"/>
            <a:r>
              <a:rPr lang="pt-BR" sz="2000" dirty="0" err="1" smtClean="0"/>
              <a:t>Ex</a:t>
            </a:r>
            <a:r>
              <a:rPr lang="pt-BR" sz="2000" dirty="0" smtClean="0"/>
              <a:t>: </a:t>
            </a:r>
            <a:r>
              <a:rPr lang="en-US" sz="2000" dirty="0">
                <a:ea typeface="ＭＳ Ｐゴシック" charset="0"/>
              </a:rPr>
              <a:t>YouTube, Netflix, </a:t>
            </a:r>
            <a:r>
              <a:rPr lang="en-US" sz="2000" dirty="0" smtClean="0">
                <a:ea typeface="ＭＳ Ｐゴシック" charset="0"/>
              </a:rPr>
              <a:t>Hulu</a:t>
            </a:r>
          </a:p>
          <a:p>
            <a:pPr lvl="1"/>
            <a:r>
              <a:rPr lang="pt-BR" sz="2400" dirty="0" smtClean="0">
                <a:ea typeface="ＭＳ Ｐゴシック" charset="0"/>
              </a:rPr>
              <a:t>TCP ou UDP</a:t>
            </a:r>
            <a:endParaRPr lang="en-US" sz="2400" dirty="0" smtClean="0">
              <a:ea typeface="ＭＳ Ｐゴシック" charset="0"/>
            </a:endParaRPr>
          </a:p>
          <a:p>
            <a:r>
              <a:rPr lang="pt-BR" sz="2800" dirty="0" smtClean="0">
                <a:ea typeface="ＭＳ Ｐゴシック" charset="0"/>
              </a:rPr>
              <a:t>Conversação</a:t>
            </a:r>
          </a:p>
          <a:p>
            <a:pPr lvl="1"/>
            <a:r>
              <a:rPr lang="pt-BR" sz="2400" dirty="0" err="1" smtClean="0">
                <a:ea typeface="ＭＳ Ｐゴシック" charset="0"/>
              </a:rPr>
              <a:t>Voice</a:t>
            </a:r>
            <a:r>
              <a:rPr lang="pt-BR" sz="2400" dirty="0" smtClean="0">
                <a:ea typeface="ＭＳ Ｐゴシック" charset="0"/>
              </a:rPr>
              <a:t> over IP (VoIP)</a:t>
            </a:r>
          </a:p>
          <a:p>
            <a:pPr lvl="1"/>
            <a:r>
              <a:rPr lang="pt-BR" sz="2400" dirty="0" smtClean="0">
                <a:ea typeface="ＭＳ Ｐゴシック" charset="0"/>
              </a:rPr>
              <a:t>Interação humano-humano</a:t>
            </a:r>
          </a:p>
          <a:p>
            <a:pPr lvl="2"/>
            <a:r>
              <a:rPr lang="pt-BR" sz="2000" dirty="0" smtClean="0">
                <a:ea typeface="ＭＳ Ｐゴシック" charset="0"/>
              </a:rPr>
              <a:t>Tolerância a atrasos tem que ser menor</a:t>
            </a:r>
          </a:p>
          <a:p>
            <a:pPr lvl="2"/>
            <a:r>
              <a:rPr lang="pt-BR" sz="2000" dirty="0" err="1" smtClean="0">
                <a:ea typeface="ＭＳ Ｐゴシック" charset="0"/>
              </a:rPr>
              <a:t>Ex</a:t>
            </a:r>
            <a:r>
              <a:rPr lang="pt-BR" sz="2000" dirty="0" smtClean="0">
                <a:ea typeface="ＭＳ Ｐゴシック" charset="0"/>
              </a:rPr>
              <a:t>: Skype</a:t>
            </a:r>
          </a:p>
          <a:p>
            <a:pPr lvl="1"/>
            <a:r>
              <a:rPr lang="pt-BR" sz="2400" dirty="0" smtClean="0">
                <a:ea typeface="ＭＳ Ｐゴシック" charset="0"/>
              </a:rPr>
              <a:t>UDP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5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aplicação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Live </a:t>
            </a:r>
            <a:r>
              <a:rPr lang="pt-BR" dirty="0" err="1" smtClean="0"/>
              <a:t>streming</a:t>
            </a:r>
            <a:endParaRPr lang="pt-BR" dirty="0" smtClean="0"/>
          </a:p>
          <a:p>
            <a:pPr lvl="1"/>
            <a:r>
              <a:rPr lang="pt-BR" dirty="0" smtClean="0"/>
              <a:t>Transmissão de eventos</a:t>
            </a:r>
          </a:p>
          <a:p>
            <a:pPr lvl="2"/>
            <a:r>
              <a:rPr lang="pt-BR" dirty="0" smtClean="0"/>
              <a:t>Jogos, shows, votações, </a:t>
            </a:r>
            <a:r>
              <a:rPr lang="pt-BR" dirty="0" err="1" smtClean="0"/>
              <a:t>etc</a:t>
            </a:r>
            <a:endParaRPr lang="pt-BR" dirty="0" smtClean="0"/>
          </a:p>
          <a:p>
            <a:pPr lvl="1"/>
            <a:r>
              <a:rPr lang="pt-BR" dirty="0" smtClean="0"/>
              <a:t>UDP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3230563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1174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Streaming </a:t>
            </a:r>
            <a:r>
              <a:rPr lang="en-US" dirty="0" err="1" smtClean="0">
                <a:ea typeface="ＭＳ Ｐゴシック" charset="0"/>
              </a:rPr>
              <a:t>armazenado</a:t>
            </a:r>
            <a:r>
              <a:rPr lang="en-US" dirty="0" smtClean="0">
                <a:ea typeface="ＭＳ Ｐゴシック" charset="0"/>
              </a:rPr>
              <a:t>: </a:t>
            </a:r>
            <a:endParaRPr lang="en-US" dirty="0">
              <a:ea typeface="ＭＳ Ｐゴシック" charset="0"/>
            </a:endParaRP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2803525" y="4560888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5 h 438"/>
                <a:gd name="T4" fmla="*/ 114 w 1401"/>
                <a:gd name="T5" fmla="*/ 382 h 438"/>
                <a:gd name="T6" fmla="*/ 132 w 1401"/>
                <a:gd name="T7" fmla="*/ 358 h 438"/>
                <a:gd name="T8" fmla="*/ 210 w 1401"/>
                <a:gd name="T9" fmla="*/ 403 h 438"/>
                <a:gd name="T10" fmla="*/ 450 w 1401"/>
                <a:gd name="T11" fmla="*/ 385 h 438"/>
                <a:gd name="T12" fmla="*/ 486 w 1401"/>
                <a:gd name="T13" fmla="*/ 394 h 438"/>
                <a:gd name="T14" fmla="*/ 690 w 1401"/>
                <a:gd name="T15" fmla="*/ 418 h 438"/>
                <a:gd name="T16" fmla="*/ 1075 w 1401"/>
                <a:gd name="T17" fmla="*/ 439 h 438"/>
                <a:gd name="T18" fmla="*/ 1402 w 1401"/>
                <a:gd name="T19" fmla="*/ 421 h 438"/>
                <a:gd name="T20" fmla="*/ 1393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5 h 123"/>
                <a:gd name="T6" fmla="*/ 801 w 999"/>
                <a:gd name="T7" fmla="*/ 41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0 h 123"/>
                <a:gd name="T16" fmla="*/ 987 w 999"/>
                <a:gd name="T17" fmla="*/ 120 h 123"/>
                <a:gd name="T18" fmla="*/ 18 w 999"/>
                <a:gd name="T19" fmla="*/ 117 h 123"/>
                <a:gd name="T20" fmla="*/ 0 w 999"/>
                <a:gd name="T21" fmla="*/ 6 h 12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ea typeface="ＭＳ Ｐゴシック" charset="0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1498600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ea typeface="ＭＳ Ｐゴシック" charset="0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ea typeface="ＭＳ Ｐゴシック" charset="0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1028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3165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6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ea typeface="ＭＳ Ｐゴシック" charset="0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ea typeface="ＭＳ Ｐゴシック" charset="0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ea typeface="ＭＳ Ｐゴシック" charset="0"/>
                <a:cs typeface="Arial"/>
              </a:rPr>
              <a:t>Cumulative data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4451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ea typeface="ＭＳ Ｐゴシック" charset="0"/>
                  <a:cs typeface="Arial"/>
                </a:rPr>
                <a:t>streaming</a:t>
              </a:r>
              <a:r>
                <a:rPr lang="en-US" dirty="0">
                  <a:latin typeface="Arial"/>
                  <a:ea typeface="ＭＳ Ｐゴシック" charset="0"/>
                  <a:cs typeface="Arial"/>
                </a:rPr>
                <a:t>: </a:t>
              </a:r>
              <a:r>
                <a:rPr lang="en-US" i="0" dirty="0">
                  <a:latin typeface="Arial"/>
                  <a:ea typeface="ＭＳ Ｐゴシック" charset="0"/>
                  <a:cs typeface="Arial"/>
                </a:rPr>
                <a:t>at this time, client </a:t>
              </a:r>
            </a:p>
            <a:p>
              <a:pPr>
                <a:defRPr/>
              </a:pPr>
              <a:r>
                <a:rPr lang="en-US" i="0" dirty="0">
                  <a:latin typeface="Arial"/>
                  <a:ea typeface="ＭＳ Ｐゴシック" charset="0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i="0" dirty="0">
                  <a:latin typeface="Arial"/>
                  <a:ea typeface="ＭＳ Ｐゴシック" charset="0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i="0" dirty="0">
                  <a:latin typeface="Arial"/>
                  <a:ea typeface="ＭＳ Ｐゴシック" charset="0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3981450" y="3975100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ea typeface="ＭＳ Ｐゴシック" charset="0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ea typeface="ＭＳ Ｐゴシック" charset="0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 dirty="0">
                <a:latin typeface="Arial"/>
                <a:ea typeface="ＭＳ Ｐゴシック" charset="0"/>
                <a:cs typeface="Arial"/>
              </a:rPr>
              <a:t>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3278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7-</a:t>
            </a:r>
            <a:fld id="{9BFD669B-3DA2-4FF9-A37D-97B442B39CDE}" type="slidenum">
              <a:rPr lang="en-US" altLang="en-US" sz="1200" i="0">
                <a:latin typeface="Arial" pitchFamily="34" charset="0"/>
              </a:rPr>
              <a:pPr/>
              <a:t>15</a:t>
            </a:fld>
            <a:endParaRPr lang="en-US" altLang="en-US" sz="1200" i="0">
              <a:latin typeface="Arial" pitchFamily="34" charset="0"/>
            </a:endParaRP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3914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-36512" y="6322153"/>
            <a:ext cx="3641511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848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Streaming </a:t>
            </a:r>
            <a:r>
              <a:rPr lang="en-US" dirty="0" err="1">
                <a:ea typeface="ＭＳ Ｐゴシック" charset="0"/>
              </a:rPr>
              <a:t>armazenado</a:t>
            </a:r>
            <a:r>
              <a:rPr lang="en-US" dirty="0">
                <a:ea typeface="ＭＳ Ｐゴシック" charset="0"/>
              </a:rPr>
              <a:t>: 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Desafios</a:t>
            </a:r>
          </a:p>
          <a:p>
            <a:pPr lvl="1"/>
            <a:r>
              <a:rPr lang="pt-BR" dirty="0" smtClean="0"/>
              <a:t>Playback deve refletir timing original</a:t>
            </a:r>
          </a:p>
          <a:p>
            <a:pPr lvl="2"/>
            <a:r>
              <a:rPr lang="pt-BR" dirty="0" smtClean="0"/>
              <a:t>Buffer deve amenizar o </a:t>
            </a:r>
            <a:r>
              <a:rPr lang="pt-BR" dirty="0" err="1" smtClean="0"/>
              <a:t>jitter</a:t>
            </a:r>
            <a:endParaRPr lang="pt-BR" dirty="0" smtClean="0"/>
          </a:p>
          <a:p>
            <a:pPr lvl="1"/>
            <a:r>
              <a:rPr lang="pt-BR" dirty="0" smtClean="0"/>
              <a:t>Sincronização </a:t>
            </a:r>
            <a:r>
              <a:rPr lang="pt-BR" dirty="0" err="1" smtClean="0"/>
              <a:t>audio</a:t>
            </a:r>
            <a:r>
              <a:rPr lang="pt-BR" dirty="0" smtClean="0"/>
              <a:t>/vídeo/legendas</a:t>
            </a:r>
          </a:p>
          <a:p>
            <a:pPr lvl="1"/>
            <a:r>
              <a:rPr lang="pt-BR" dirty="0" smtClean="0"/>
              <a:t>Perdas</a:t>
            </a:r>
          </a:p>
          <a:p>
            <a:pPr lvl="1"/>
            <a:r>
              <a:rPr lang="pt-BR" dirty="0" smtClean="0"/>
              <a:t>Interações do usuário (RTSP)</a:t>
            </a:r>
          </a:p>
          <a:p>
            <a:pPr lvl="2"/>
            <a:r>
              <a:rPr lang="en-US" altLang="en-US" dirty="0">
                <a:latin typeface="Gill Sans MT" charset="0"/>
              </a:rPr>
              <a:t>pause, fast-forward, rewind, jump</a:t>
            </a:r>
            <a:endParaRPr lang="pt-BR" dirty="0" smtClean="0"/>
          </a:p>
          <a:p>
            <a:pPr lvl="1"/>
            <a:endParaRPr lang="pt-B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69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Client-side buffering, </a:t>
            </a:r>
            <a:r>
              <a:rPr lang="en-US" dirty="0" err="1" smtClean="0">
                <a:ea typeface="ＭＳ Ｐゴシック" charset="0"/>
              </a:rPr>
              <a:t>playout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/>
              <a:t>Multmedia Networking</a:t>
            </a:r>
            <a:endParaRPr lang="en-US" dirty="0"/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7-</a:t>
            </a:r>
            <a:fld id="{9DA6CDA3-32A8-4FFD-B83A-C3E11768CFE2}" type="slidenum">
              <a:rPr lang="en-US" altLang="en-US" sz="1200" i="0">
                <a:latin typeface="Arial" pitchFamily="34" charset="0"/>
              </a:rPr>
              <a:pPr/>
              <a:t>17</a:t>
            </a:fld>
            <a:endParaRPr lang="en-US" altLang="en-US" sz="1200" i="0">
              <a:latin typeface="Arial" pitchFamily="34" charset="0"/>
            </a:endParaRP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variable fill </a:t>
            </a:r>
          </a:p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rate, </a:t>
            </a:r>
            <a:r>
              <a:rPr lang="en-US" altLang="en-US" sz="1800" i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400" i="0">
                <a:latin typeface="Arial" pitchFamily="34" charset="0"/>
                <a:cs typeface="Arial" pitchFamily="34" charset="0"/>
              </a:rPr>
              <a:t>client  application </a:t>
            </a:r>
          </a:p>
          <a:p>
            <a:pPr algn="ctr"/>
            <a:r>
              <a:rPr lang="en-US" altLang="en-US" sz="1400" i="0">
                <a:latin typeface="Arial" pitchFamily="34" charset="0"/>
                <a:cs typeface="Arial" pitchFamily="34" charset="0"/>
              </a:rPr>
              <a:t>buffer, size B</a:t>
            </a:r>
          </a:p>
        </p:txBody>
      </p:sp>
      <p:cxnSp>
        <p:nvCxnSpPr>
          <p:cNvPr id="38924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playout rate,</a:t>
            </a:r>
          </a:p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e.g., CBR </a:t>
            </a:r>
            <a:r>
              <a:rPr lang="en-US" altLang="en-US" sz="18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400" i="0">
                <a:latin typeface="Arial" pitchFamily="34" charset="0"/>
                <a:cs typeface="Arial" pitchFamily="34" charset="0"/>
              </a:rPr>
              <a:t>buffer fill level, </a:t>
            </a:r>
            <a:r>
              <a:rPr lang="en-US" altLang="en-US" sz="1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Q(t)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video server</a:t>
            </a:r>
            <a:endParaRPr lang="en-US" altLang="en-US" sz="18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8933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-36512" y="6322153"/>
            <a:ext cx="3641511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88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Client-side buffering, </a:t>
            </a:r>
            <a:r>
              <a:rPr lang="en-US" dirty="0" err="1" smtClean="0">
                <a:ea typeface="ＭＳ Ｐゴシック" charset="0"/>
              </a:rPr>
              <a:t>playout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/>
              <a:t>Multmedia Networking</a:t>
            </a:r>
            <a:endParaRPr lang="en-US" dirty="0"/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7-</a:t>
            </a:r>
            <a:fld id="{C783632E-F8FB-4D97-9C6C-BA87D299AD8B}" type="slidenum">
              <a:rPr lang="en-US" altLang="en-US" sz="1200" i="0">
                <a:latin typeface="Arial" pitchFamily="34" charset="0"/>
              </a:rPr>
              <a:pPr/>
              <a:t>18</a:t>
            </a:fld>
            <a:endParaRPr lang="en-US" altLang="en-US" sz="1200" i="0">
              <a:latin typeface="Arial" pitchFamily="34" charset="0"/>
            </a:endParaRPr>
          </a:p>
        </p:txBody>
      </p:sp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942" name="Group 542"/>
          <p:cNvGrpSpPr>
            <a:grpSpLocks/>
          </p:cNvGrpSpPr>
          <p:nvPr/>
        </p:nvGrpSpPr>
        <p:grpSpPr bwMode="auto">
          <a:xfrm>
            <a:off x="4138613" y="3424238"/>
            <a:ext cx="1227137" cy="1069975"/>
            <a:chOff x="-44" y="1473"/>
            <a:chExt cx="981" cy="1105"/>
          </a:xfrm>
        </p:grpSpPr>
        <p:pic>
          <p:nvPicPr>
            <p:cNvPr id="3996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6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variable fill </a:t>
            </a:r>
          </a:p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rate, </a:t>
            </a:r>
            <a:r>
              <a:rPr lang="en-US" altLang="en-US" sz="1800" i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x(t)</a:t>
            </a:r>
          </a:p>
        </p:txBody>
      </p:sp>
      <p:sp>
        <p:nvSpPr>
          <p:cNvPr id="39947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400" i="0">
                <a:latin typeface="Arial" pitchFamily="34" charset="0"/>
                <a:cs typeface="Arial" pitchFamily="34" charset="0"/>
              </a:rPr>
              <a:t>client  application </a:t>
            </a:r>
          </a:p>
          <a:p>
            <a:pPr algn="ctr"/>
            <a:r>
              <a:rPr lang="en-US" altLang="en-US" sz="1400" i="0">
                <a:latin typeface="Arial" pitchFamily="34" charset="0"/>
                <a:cs typeface="Arial" pitchFamily="34" charset="0"/>
              </a:rPr>
              <a:t>buffer, size B</a:t>
            </a:r>
          </a:p>
        </p:txBody>
      </p:sp>
      <p:cxnSp>
        <p:nvCxnSpPr>
          <p:cNvPr id="39948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9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6673850" y="1882775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pitchFamily="66" charset="0"/>
                  <a:ea typeface="MS PGothic" pitchFamily="34" charset="-128"/>
                </a:defRPr>
              </a:lvl9pPr>
            </a:lstStyle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playout rate,</a:t>
              </a:r>
            </a:p>
            <a:p>
              <a:r>
                <a:rPr lang="en-US" altLang="en-US" sz="1800" i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e.g., CBR </a:t>
              </a:r>
              <a:r>
                <a:rPr lang="en-US" altLang="en-US" sz="1800">
                  <a:solidFill>
                    <a:srgbClr val="CC0000"/>
                  </a:solidFill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/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400" i="0">
                <a:latin typeface="Arial" pitchFamily="34" charset="0"/>
                <a:cs typeface="Arial" pitchFamily="34" charset="0"/>
              </a:rPr>
              <a:t>buffer fill level, </a:t>
            </a:r>
            <a:r>
              <a:rPr lang="en-US" altLang="en-US" sz="1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Q(t)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video server</a:t>
            </a:r>
            <a:endParaRPr lang="en-US" altLang="en-US" sz="18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9956" name="Picture 17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5295900" y="3760788"/>
            <a:ext cx="766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client</a:t>
            </a:r>
            <a:endParaRPr lang="en-US" altLang="en-US" sz="18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5922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5929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3" name="TextBox 2"/>
          <p:cNvSpPr txBox="1"/>
          <p:nvPr/>
        </p:nvSpPr>
        <p:spPr>
          <a:xfrm>
            <a:off x="827088" y="4608513"/>
            <a:ext cx="83937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+mn-lt"/>
                <a:ea typeface="ＭＳ Ｐゴシック" charset="0"/>
                <a:cs typeface="ＭＳ Ｐゴシック" charset="0"/>
              </a:rPr>
              <a:t>1. </a:t>
            </a:r>
            <a:r>
              <a:rPr lang="en-US" sz="2800" i="0" dirty="0" err="1" smtClean="0">
                <a:latin typeface="+mn-lt"/>
                <a:ea typeface="ＭＳ Ｐゴシック" charset="0"/>
                <a:cs typeface="ＭＳ Ｐゴシック" charset="0"/>
              </a:rPr>
              <a:t>Preenchimento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 do buffer </a:t>
            </a:r>
            <a:r>
              <a:rPr lang="en-US" sz="2800" i="0" dirty="0" err="1" smtClean="0">
                <a:latin typeface="+mn-lt"/>
                <a:ea typeface="ＭＳ Ｐゴシック" charset="0"/>
                <a:cs typeface="ＭＳ Ｐゴシック" charset="0"/>
              </a:rPr>
              <a:t>até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 o playout </a:t>
            </a:r>
            <a:r>
              <a:rPr lang="en-US" sz="2800" i="0" dirty="0" err="1" smtClean="0">
                <a:latin typeface="+mn-lt"/>
                <a:ea typeface="ＭＳ Ｐゴシック" charset="0"/>
                <a:cs typeface="ＭＳ Ｐゴシック" charset="0"/>
              </a:rPr>
              <a:t>começar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800" i="0" dirty="0" err="1" smtClean="0"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 err="1">
                <a:latin typeface="+mn-lt"/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latin typeface="+mn-lt"/>
                <a:ea typeface="ＭＳ Ｐゴシック" charset="0"/>
                <a:cs typeface="ＭＳ Ｐゴシック" charset="0"/>
              </a:rPr>
              <a:t>p</a:t>
            </a:r>
            <a:endParaRPr lang="en-US" sz="2800" baseline="-25000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50900" y="5089525"/>
            <a:ext cx="8024813" cy="1384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CC0000"/>
                </a:solidFill>
                <a:latin typeface="+mn-lt"/>
                <a:ea typeface="ＭＳ Ｐゴシック" charset="0"/>
                <a:cs typeface="ＭＳ Ｐゴシック" charset="0"/>
              </a:rPr>
              <a:t>2. </a:t>
            </a:r>
            <a:r>
              <a:rPr lang="en-US" sz="2800" i="0" dirty="0">
                <a:latin typeface="+mn-lt"/>
                <a:ea typeface="ＭＳ Ｐゴシック" charset="0"/>
                <a:cs typeface="ＭＳ Ｐゴシック" charset="0"/>
              </a:rPr>
              <a:t>playout </a:t>
            </a:r>
            <a:r>
              <a:rPr lang="en-US" sz="2800" i="0" dirty="0" err="1" smtClean="0">
                <a:latin typeface="+mn-lt"/>
                <a:ea typeface="ＭＳ Ｐゴシック" charset="0"/>
                <a:cs typeface="ＭＳ Ｐゴシック" charset="0"/>
              </a:rPr>
              <a:t>começa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800" i="0" dirty="0" err="1" smtClean="0">
                <a:latin typeface="+mn-lt"/>
                <a:ea typeface="ＭＳ Ｐゴシック" charset="0"/>
                <a:cs typeface="ＭＳ Ｐゴシック" charset="0"/>
              </a:rPr>
              <a:t>em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800" i="0" dirty="0" err="1">
                <a:latin typeface="+mn-lt"/>
                <a:ea typeface="ＭＳ Ｐゴシック" charset="0"/>
                <a:cs typeface="ＭＳ Ｐゴシック" charset="0"/>
              </a:rPr>
              <a:t>t</a:t>
            </a:r>
            <a:r>
              <a:rPr lang="en-US" sz="2800" i="0" baseline="-25000" dirty="0" err="1">
                <a:latin typeface="+mn-lt"/>
                <a:ea typeface="ＭＳ Ｐゴシック" charset="0"/>
                <a:cs typeface="ＭＳ Ｐゴシック" charset="0"/>
              </a:rPr>
              <a:t>p</a:t>
            </a:r>
            <a:r>
              <a:rPr lang="en-US" sz="2800" i="0" baseline="-25000" dirty="0">
                <a:latin typeface="+mn-lt"/>
                <a:ea typeface="ＭＳ Ｐゴシック" charset="0"/>
                <a:cs typeface="ＭＳ Ｐゴシック" charset="0"/>
              </a:rPr>
              <a:t>, </a:t>
            </a:r>
          </a:p>
          <a:p>
            <a:pPr>
              <a:defRPr/>
            </a:pPr>
            <a:r>
              <a:rPr lang="en-US" sz="2800" i="0" dirty="0" smtClean="0">
                <a:solidFill>
                  <a:srgbClr val="CC0000"/>
                </a:solidFill>
                <a:latin typeface="+mn-lt"/>
                <a:ea typeface="ＭＳ Ｐゴシック" charset="0"/>
                <a:cs typeface="ＭＳ Ｐゴシック" charset="0"/>
              </a:rPr>
              <a:t>3.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Nível do buffer </a:t>
            </a:r>
            <a:r>
              <a:rPr lang="en-US" sz="2800" i="0" dirty="0" err="1" smtClean="0">
                <a:latin typeface="+mn-lt"/>
                <a:ea typeface="ＭＳ Ｐゴシック" charset="0"/>
                <a:cs typeface="ＭＳ Ｐゴシック" charset="0"/>
              </a:rPr>
              <a:t>varia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 com a taxa de </a:t>
            </a:r>
            <a:r>
              <a:rPr lang="en-US" sz="2800" i="0" dirty="0" err="1" smtClean="0">
                <a:latin typeface="+mn-lt"/>
                <a:ea typeface="ＭＳ Ｐゴシック" charset="0"/>
                <a:cs typeface="ＭＳ Ｐゴシック" charset="0"/>
              </a:rPr>
              <a:t>preenchimento</a:t>
            </a:r>
            <a:r>
              <a:rPr lang="en-US" sz="2800" i="0" dirty="0" smtClean="0">
                <a:solidFill>
                  <a:srgbClr val="CC0000"/>
                </a:solidFill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solidFill>
                  <a:srgbClr val="CC0000"/>
                </a:solidFill>
                <a:latin typeface="+mn-lt"/>
                <a:ea typeface="ＭＳ Ｐゴシック" charset="0"/>
                <a:cs typeface="ＭＳ Ｐゴシック" charset="0"/>
              </a:rPr>
              <a:t>x(t) 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e a taxa de playout </a:t>
            </a:r>
            <a:r>
              <a:rPr lang="en-US" sz="2800" dirty="0">
                <a:solidFill>
                  <a:srgbClr val="CC0000"/>
                </a:solidFill>
                <a:latin typeface="+mn-lt"/>
                <a:ea typeface="ＭＳ Ｐゴシック" charset="0"/>
                <a:cs typeface="ＭＳ Ｐゴシック" charset="0"/>
              </a:rPr>
              <a:t>r</a:t>
            </a:r>
            <a:r>
              <a:rPr lang="en-US" sz="2800" i="0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800" i="0" dirty="0" smtClean="0">
                <a:latin typeface="+mn-lt"/>
                <a:ea typeface="ＭＳ Ｐゴシック" charset="0"/>
                <a:cs typeface="ＭＳ Ｐゴシック" charset="0"/>
              </a:rPr>
              <a:t>é </a:t>
            </a:r>
            <a:r>
              <a:rPr lang="en-US" sz="2800" i="0" dirty="0" err="1" smtClean="0">
                <a:latin typeface="+mn-lt"/>
                <a:ea typeface="ＭＳ Ｐゴシック" charset="0"/>
                <a:cs typeface="ＭＳ Ｐゴシック" charset="0"/>
              </a:rPr>
              <a:t>constante</a:t>
            </a:r>
            <a:endParaRPr lang="en-US" sz="2800" i="0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905500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5" name="Retângulo 64"/>
          <p:cNvSpPr/>
          <p:nvPr/>
        </p:nvSpPr>
        <p:spPr>
          <a:xfrm>
            <a:off x="-36512" y="6322153"/>
            <a:ext cx="3641511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035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ntent Placeholder 44"/>
          <p:cNvSpPr>
            <a:spLocks noGrp="1"/>
          </p:cNvSpPr>
          <p:nvPr>
            <p:ph idx="1"/>
          </p:nvPr>
        </p:nvSpPr>
        <p:spPr>
          <a:xfrm>
            <a:off x="1083631" y="3227388"/>
            <a:ext cx="7905750" cy="3033713"/>
          </a:xfrm>
        </p:spPr>
        <p:txBody>
          <a:bodyPr/>
          <a:lstStyle/>
          <a:p>
            <a:pPr marL="0" indent="0">
              <a:buFont typeface="Wingdings" charset="0"/>
              <a:buNone/>
              <a:defRPr/>
            </a:pPr>
            <a:r>
              <a:rPr lang="en-US" sz="2800" i="1" dirty="0" err="1">
                <a:solidFill>
                  <a:srgbClr val="CC0000"/>
                </a:solidFill>
                <a:ea typeface="ＭＳ Ｐゴシック" charset="0"/>
              </a:rPr>
              <a:t>p</a:t>
            </a:r>
            <a:r>
              <a:rPr lang="en-US" sz="2800" i="1" dirty="0" err="1" smtClean="0">
                <a:solidFill>
                  <a:srgbClr val="CC0000"/>
                </a:solidFill>
                <a:ea typeface="ＭＳ Ｐゴシック" charset="0"/>
              </a:rPr>
              <a:t>layout</a:t>
            </a:r>
            <a:r>
              <a:rPr lang="en-US" sz="2800" i="1" dirty="0" smtClean="0">
                <a:solidFill>
                  <a:srgbClr val="CC0000"/>
                </a:solidFill>
                <a:ea typeface="ＭＳ Ｐゴシック" charset="0"/>
              </a:rPr>
              <a:t> buffering: average fill rate (x), </a:t>
            </a:r>
            <a:r>
              <a:rPr lang="en-US" sz="2800" i="1" dirty="0" err="1" smtClean="0">
                <a:solidFill>
                  <a:srgbClr val="CC0000"/>
                </a:solidFill>
                <a:ea typeface="ＭＳ Ｐゴシック" charset="0"/>
              </a:rPr>
              <a:t>playout</a:t>
            </a:r>
            <a:r>
              <a:rPr lang="en-US" sz="2800" i="1" dirty="0" smtClean="0">
                <a:solidFill>
                  <a:srgbClr val="CC0000"/>
                </a:solidFill>
                <a:ea typeface="ＭＳ Ｐゴシック" charset="0"/>
              </a:rPr>
              <a:t> rate (r):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 dirty="0" smtClean="0">
                <a:solidFill>
                  <a:srgbClr val="000099"/>
                </a:solidFill>
                <a:ea typeface="ＭＳ Ｐゴシック" charset="0"/>
              </a:rPr>
              <a:t>x &lt; r: </a:t>
            </a:r>
            <a:r>
              <a:rPr lang="en-US" sz="2000" dirty="0" smtClean="0">
                <a:ea typeface="ＭＳ Ｐゴシック" charset="0"/>
              </a:rPr>
              <a:t>buffer </a:t>
            </a:r>
            <a:r>
              <a:rPr lang="en-US" sz="2000" dirty="0" err="1" smtClean="0">
                <a:ea typeface="ＭＳ Ｐゴシック" charset="0"/>
              </a:rPr>
              <a:t>eventualmente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esvazia</a:t>
            </a:r>
            <a:r>
              <a:rPr lang="en-US" sz="2000" dirty="0" smtClean="0">
                <a:ea typeface="ＭＳ Ｐゴシック" charset="0"/>
              </a:rPr>
              <a:t> (video </a:t>
            </a:r>
            <a:r>
              <a:rPr lang="en-US" sz="2000" dirty="0" err="1" smtClean="0">
                <a:ea typeface="ＭＳ Ｐゴシック" charset="0"/>
              </a:rPr>
              <a:t>congela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até</a:t>
            </a:r>
            <a:r>
              <a:rPr lang="en-US" sz="2000" dirty="0" smtClean="0">
                <a:ea typeface="ＭＳ Ｐゴシック" charset="0"/>
              </a:rPr>
              <a:t> o buffer </a:t>
            </a:r>
            <a:r>
              <a:rPr lang="en-US" sz="2000" dirty="0" err="1" smtClean="0">
                <a:ea typeface="ＭＳ Ｐゴシック" charset="0"/>
              </a:rPr>
              <a:t>encher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denovo</a:t>
            </a:r>
            <a:r>
              <a:rPr lang="en-US" sz="2000" dirty="0" smtClean="0">
                <a:ea typeface="ＭＳ Ｐゴシック" charset="0"/>
              </a:rPr>
              <a:t>)</a:t>
            </a:r>
          </a:p>
          <a:p>
            <a:pPr>
              <a:buFont typeface="Wingdings" charset="0"/>
              <a:buChar char="v"/>
              <a:defRPr/>
            </a:pPr>
            <a:r>
              <a:rPr lang="en-US" sz="2000" dirty="0" smtClean="0">
                <a:solidFill>
                  <a:srgbClr val="000099"/>
                </a:solidFill>
                <a:ea typeface="ＭＳ Ｐゴシック" charset="0"/>
              </a:rPr>
              <a:t>x &gt; r: </a:t>
            </a:r>
            <a:r>
              <a:rPr lang="en-US" sz="2000" dirty="0" smtClean="0">
                <a:ea typeface="ＭＳ Ｐゴシック" charset="0"/>
              </a:rPr>
              <a:t>buffer </a:t>
            </a:r>
            <a:r>
              <a:rPr lang="en-US" sz="2000" dirty="0" err="1" smtClean="0">
                <a:ea typeface="ＭＳ Ｐゴシック" charset="0"/>
              </a:rPr>
              <a:t>não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esvazia</a:t>
            </a:r>
            <a:r>
              <a:rPr lang="en-US" sz="2000" dirty="0" smtClean="0">
                <a:ea typeface="ＭＳ Ｐゴシック" charset="0"/>
              </a:rPr>
              <a:t>, </a:t>
            </a:r>
            <a:r>
              <a:rPr lang="en-US" sz="2000" dirty="0" err="1" smtClean="0">
                <a:ea typeface="ＭＳ Ｐゴシック" charset="0"/>
              </a:rPr>
              <a:t>já</a:t>
            </a:r>
            <a:r>
              <a:rPr lang="en-US" sz="2000" dirty="0" smtClean="0">
                <a:ea typeface="ＭＳ Ｐゴシック" charset="0"/>
              </a:rPr>
              <a:t> que delay de playout </a:t>
            </a:r>
            <a:r>
              <a:rPr lang="en-US" sz="2000" dirty="0" err="1" smtClean="0">
                <a:ea typeface="ＭＳ Ｐゴシック" charset="0"/>
              </a:rPr>
              <a:t>abosorveu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variação</a:t>
            </a:r>
            <a:r>
              <a:rPr lang="en-US" sz="2000" dirty="0" smtClean="0">
                <a:ea typeface="ＭＳ Ｐゴシック" charset="0"/>
              </a:rPr>
              <a:t> de x(t)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i="1" dirty="0" smtClean="0">
                <a:solidFill>
                  <a:srgbClr val="CC0000"/>
                </a:solidFill>
                <a:ea typeface="ＭＳ Ｐゴシック" charset="0"/>
              </a:rPr>
              <a:t>initial playout delay tradeoff: </a:t>
            </a:r>
            <a:r>
              <a:rPr lang="en-US" sz="2400" dirty="0" err="1">
                <a:ea typeface="ＭＳ Ｐゴシック" charset="0"/>
              </a:rPr>
              <a:t>menos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400" dirty="0" err="1">
                <a:ea typeface="ＭＳ Ｐゴシック" charset="0"/>
              </a:rPr>
              <a:t>provável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400" dirty="0" err="1">
                <a:ea typeface="ＭＳ Ｐゴシック" charset="0"/>
              </a:rPr>
              <a:t>esgotar</a:t>
            </a:r>
            <a:r>
              <a:rPr lang="en-US" sz="2400" dirty="0">
                <a:ea typeface="ＭＳ Ｐゴシック" charset="0"/>
              </a:rPr>
              <a:t> o </a:t>
            </a:r>
            <a:r>
              <a:rPr lang="en-US" sz="2400" dirty="0" smtClean="0">
                <a:ea typeface="ＭＳ Ｐゴシック" charset="0"/>
              </a:rPr>
              <a:t>buffer; </a:t>
            </a:r>
            <a:r>
              <a:rPr lang="en-US" sz="2400" dirty="0" err="1" smtClean="0">
                <a:ea typeface="ＭＳ Ｐゴシック" charset="0"/>
              </a:rPr>
              <a:t>maior</a:t>
            </a:r>
            <a:r>
              <a:rPr lang="en-US" sz="2400" dirty="0" smtClean="0">
                <a:ea typeface="ＭＳ Ｐゴシック" charset="0"/>
              </a:rPr>
              <a:t> </a:t>
            </a:r>
            <a:r>
              <a:rPr lang="en-US" sz="2400" dirty="0" err="1" smtClean="0">
                <a:ea typeface="ＭＳ Ｐゴシック" charset="0"/>
              </a:rPr>
              <a:t>espera</a:t>
            </a:r>
            <a:r>
              <a:rPr lang="en-US" sz="2400" dirty="0" smtClean="0">
                <a:ea typeface="ＭＳ Ｐゴシック" charset="0"/>
              </a:rPr>
              <a:t> antes do </a:t>
            </a:r>
            <a:r>
              <a:rPr lang="en-US" sz="2400" dirty="0" err="1" smtClean="0">
                <a:ea typeface="ＭＳ Ｐゴシック" charset="0"/>
              </a:rPr>
              <a:t>vídeo</a:t>
            </a:r>
            <a:r>
              <a:rPr lang="en-US" sz="2400" dirty="0" smtClean="0">
                <a:ea typeface="ＭＳ Ｐゴシック" charset="0"/>
              </a:rPr>
              <a:t> </a:t>
            </a:r>
            <a:r>
              <a:rPr lang="en-US" sz="2400" dirty="0" err="1" smtClean="0">
                <a:ea typeface="ＭＳ Ｐゴシック" charset="0"/>
              </a:rPr>
              <a:t>começar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smtClean="0"/>
              <a:t>Multmedia Networking</a:t>
            </a:r>
            <a:endParaRPr lang="en-US" dirty="0"/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200" i="0">
                <a:latin typeface="Arial" pitchFamily="34" charset="0"/>
              </a:rPr>
              <a:t>7-</a:t>
            </a:r>
            <a:fld id="{BA054905-F762-4AB7-9C04-1ADE39016CE8}" type="slidenum">
              <a:rPr lang="en-US" altLang="en-US" sz="1200" i="0">
                <a:latin typeface="Arial" pitchFamily="34" charset="0"/>
              </a:rPr>
              <a:pPr/>
              <a:t>19</a:t>
            </a:fld>
            <a:endParaRPr lang="en-US" altLang="en-US" sz="1200" i="0">
              <a:latin typeface="Arial" pitchFamily="34" charset="0"/>
            </a:endParaRPr>
          </a:p>
        </p:txBody>
      </p:sp>
      <p:grpSp>
        <p:nvGrpSpPr>
          <p:cNvPr id="40964" name="Group 249"/>
          <p:cNvGrpSpPr>
            <a:grpSpLocks/>
          </p:cNvGrpSpPr>
          <p:nvPr/>
        </p:nvGrpSpPr>
        <p:grpSpPr bwMode="auto">
          <a:xfrm>
            <a:off x="703263" y="2027238"/>
            <a:ext cx="561975" cy="1038225"/>
            <a:chOff x="4140" y="429"/>
            <a:chExt cx="1425" cy="2396"/>
          </a:xfrm>
        </p:grpSpPr>
        <p:sp>
          <p:nvSpPr>
            <p:cNvPr id="40985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987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88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990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99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099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0996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997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0999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002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40965" name="Freeform 1287"/>
          <p:cNvSpPr>
            <a:spLocks/>
          </p:cNvSpPr>
          <p:nvPr/>
        </p:nvSpPr>
        <p:spPr bwMode="auto">
          <a:xfrm>
            <a:off x="1684338" y="1958975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66" name="Rectangle 43"/>
          <p:cNvSpPr>
            <a:spLocks noChangeArrowheads="1"/>
          </p:cNvSpPr>
          <p:nvPr/>
        </p:nvSpPr>
        <p:spPr bwMode="auto">
          <a:xfrm>
            <a:off x="5162550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sz="1800"/>
          </a:p>
        </p:txBody>
      </p:sp>
      <p:cxnSp>
        <p:nvCxnSpPr>
          <p:cNvPr id="40967" name="Straight Connector 45"/>
          <p:cNvCxnSpPr>
            <a:cxnSpLocks noChangeShapeType="1"/>
          </p:cNvCxnSpPr>
          <p:nvPr/>
        </p:nvCxnSpPr>
        <p:spPr bwMode="auto">
          <a:xfrm>
            <a:off x="1325563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8" name="Straight Connector 46"/>
          <p:cNvCxnSpPr>
            <a:cxnSpLocks noChangeShapeType="1"/>
          </p:cNvCxnSpPr>
          <p:nvPr/>
        </p:nvCxnSpPr>
        <p:spPr bwMode="auto">
          <a:xfrm>
            <a:off x="3879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TextBox 47"/>
          <p:cNvSpPr txBox="1">
            <a:spLocks noChangeArrowheads="1"/>
          </p:cNvSpPr>
          <p:nvPr/>
        </p:nvSpPr>
        <p:spPr bwMode="auto">
          <a:xfrm>
            <a:off x="3962400" y="1889125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variable fill </a:t>
            </a:r>
          </a:p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rate, </a:t>
            </a:r>
            <a:r>
              <a:rPr lang="en-US" altLang="en-US" sz="1800" i="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x(t)</a:t>
            </a:r>
          </a:p>
        </p:txBody>
      </p:sp>
      <p:sp>
        <p:nvSpPr>
          <p:cNvPr id="40970" name="TextBox 49"/>
          <p:cNvSpPr txBox="1">
            <a:spLocks noChangeArrowheads="1"/>
          </p:cNvSpPr>
          <p:nvPr/>
        </p:nvSpPr>
        <p:spPr bwMode="auto">
          <a:xfrm>
            <a:off x="5148263" y="2967038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400" i="0">
                <a:latin typeface="Arial" pitchFamily="34" charset="0"/>
                <a:cs typeface="Arial" pitchFamily="34" charset="0"/>
              </a:rPr>
              <a:t>client  application </a:t>
            </a:r>
          </a:p>
          <a:p>
            <a:pPr algn="ctr"/>
            <a:r>
              <a:rPr lang="en-US" altLang="en-US" sz="1400" i="0">
                <a:latin typeface="Arial" pitchFamily="34" charset="0"/>
                <a:cs typeface="Arial" pitchFamily="34" charset="0"/>
              </a:rPr>
              <a:t>buffer, size B</a:t>
            </a:r>
          </a:p>
        </p:txBody>
      </p:sp>
      <p:cxnSp>
        <p:nvCxnSpPr>
          <p:cNvPr id="40971" name="Straight Arrow Connector 51"/>
          <p:cNvCxnSpPr>
            <a:cxnSpLocks noChangeShapeType="1"/>
          </p:cNvCxnSpPr>
          <p:nvPr/>
        </p:nvCxnSpPr>
        <p:spPr bwMode="auto">
          <a:xfrm>
            <a:off x="6523038" y="3341688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2" name="Straight Arrow Connector 54"/>
          <p:cNvCxnSpPr>
            <a:cxnSpLocks noChangeShapeType="1"/>
          </p:cNvCxnSpPr>
          <p:nvPr/>
        </p:nvCxnSpPr>
        <p:spPr bwMode="auto">
          <a:xfrm flipH="1">
            <a:off x="5159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3" name="Straight Connector 55"/>
          <p:cNvCxnSpPr>
            <a:cxnSpLocks noChangeShapeType="1"/>
          </p:cNvCxnSpPr>
          <p:nvPr/>
        </p:nvCxnSpPr>
        <p:spPr bwMode="auto">
          <a:xfrm>
            <a:off x="6673850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4" name="TextBox 57"/>
          <p:cNvSpPr txBox="1">
            <a:spLocks noChangeArrowheads="1"/>
          </p:cNvSpPr>
          <p:nvPr/>
        </p:nvSpPr>
        <p:spPr bwMode="auto">
          <a:xfrm>
            <a:off x="6832600" y="1882775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playout rate,</a:t>
            </a:r>
          </a:p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e.g., CBR </a:t>
            </a:r>
            <a:r>
              <a:rPr lang="en-US" altLang="en-US" sz="18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40975" name="Rectangle 58"/>
          <p:cNvSpPr>
            <a:spLocks noChangeArrowheads="1"/>
          </p:cNvSpPr>
          <p:nvPr/>
        </p:nvSpPr>
        <p:spPr bwMode="auto">
          <a:xfrm>
            <a:off x="5943600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40976" name="TextBox 59"/>
          <p:cNvSpPr txBox="1">
            <a:spLocks noChangeArrowheads="1"/>
          </p:cNvSpPr>
          <p:nvPr/>
        </p:nvSpPr>
        <p:spPr bwMode="auto">
          <a:xfrm>
            <a:off x="5664200" y="1409700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sz="1400" i="0">
                <a:latin typeface="Arial" pitchFamily="34" charset="0"/>
                <a:cs typeface="Arial" pitchFamily="34" charset="0"/>
              </a:rPr>
              <a:t>buffer fill level, </a:t>
            </a:r>
            <a:r>
              <a:rPr lang="en-US" altLang="en-US" sz="1400">
                <a:solidFill>
                  <a:srgbClr val="CC0000"/>
                </a:solidFill>
                <a:latin typeface="Arial" pitchFamily="34" charset="0"/>
                <a:cs typeface="Arial" pitchFamily="34" charset="0"/>
              </a:rPr>
              <a:t>Q(t)</a:t>
            </a:r>
          </a:p>
        </p:txBody>
      </p:sp>
      <p:cxnSp>
        <p:nvCxnSpPr>
          <p:cNvPr id="40977" name="Straight Arrow Connector 60"/>
          <p:cNvCxnSpPr>
            <a:cxnSpLocks noChangeShapeType="1"/>
          </p:cNvCxnSpPr>
          <p:nvPr/>
        </p:nvCxnSpPr>
        <p:spPr bwMode="auto">
          <a:xfrm flipH="1">
            <a:off x="5978525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78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6589713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9" name="TextBox 64"/>
          <p:cNvSpPr txBox="1">
            <a:spLocks noChangeArrowheads="1"/>
          </p:cNvSpPr>
          <p:nvPr/>
        </p:nvSpPr>
        <p:spPr bwMode="auto">
          <a:xfrm>
            <a:off x="234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pitchFamily="66" charset="0"/>
                <a:ea typeface="MS PGothic" pitchFamily="34" charset="-128"/>
              </a:defRPr>
            </a:lvl9pPr>
          </a:lstStyle>
          <a:p>
            <a:r>
              <a:rPr lang="en-US" altLang="en-US" sz="1800" i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video server</a:t>
            </a:r>
            <a:endParaRPr lang="en-US" altLang="en-US" sz="1800">
              <a:solidFill>
                <a:srgbClr val="CC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2" name="Title 1"/>
          <p:cNvSpPr>
            <a:spLocks noGrp="1"/>
          </p:cNvSpPr>
          <p:nvPr>
            <p:ph type="title"/>
          </p:nvPr>
        </p:nvSpPr>
        <p:spPr>
          <a:xfrm>
            <a:off x="433388" y="11430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Client-side buffering, </a:t>
            </a:r>
            <a:r>
              <a:rPr lang="en-US" dirty="0" err="1" smtClean="0">
                <a:ea typeface="ＭＳ Ｐゴシック" charset="0"/>
              </a:rPr>
              <a:t>playout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40981" name="Picture 17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3" y="96520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0982" name="Straight Connector 52"/>
          <p:cNvCxnSpPr>
            <a:cxnSpLocks noChangeShapeType="1"/>
          </p:cNvCxnSpPr>
          <p:nvPr/>
        </p:nvCxnSpPr>
        <p:spPr bwMode="auto">
          <a:xfrm>
            <a:off x="1041400" y="4198938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3" name="Straight Connector 66"/>
          <p:cNvCxnSpPr>
            <a:cxnSpLocks noChangeShapeType="1"/>
          </p:cNvCxnSpPr>
          <p:nvPr/>
        </p:nvCxnSpPr>
        <p:spPr bwMode="auto">
          <a:xfrm>
            <a:off x="1042988" y="4887913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84" name="Straight Connector 68"/>
          <p:cNvCxnSpPr>
            <a:cxnSpLocks noChangeShapeType="1"/>
          </p:cNvCxnSpPr>
          <p:nvPr/>
        </p:nvCxnSpPr>
        <p:spPr bwMode="auto">
          <a:xfrm>
            <a:off x="5437188" y="3800475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Retângulo 57"/>
          <p:cNvSpPr/>
          <p:nvPr/>
        </p:nvSpPr>
        <p:spPr>
          <a:xfrm>
            <a:off x="-36512" y="6322153"/>
            <a:ext cx="3641511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302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Mídia Digital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Áudio</a:t>
            </a:r>
          </a:p>
          <a:p>
            <a:r>
              <a:rPr lang="pt-BR" dirty="0" smtClean="0"/>
              <a:t>Vídeo</a:t>
            </a:r>
          </a:p>
          <a:p>
            <a:r>
              <a:rPr lang="pt-BR" dirty="0" smtClean="0"/>
              <a:t>Imagens</a:t>
            </a:r>
          </a:p>
          <a:p>
            <a:r>
              <a:rPr lang="pt-BR" dirty="0" smtClean="0"/>
              <a:t>Streaming</a:t>
            </a:r>
          </a:p>
          <a:p>
            <a:pPr lvl="1"/>
            <a:r>
              <a:rPr lang="pt-BR" dirty="0" smtClean="0"/>
              <a:t>Armazenado</a:t>
            </a:r>
          </a:p>
          <a:p>
            <a:pPr lvl="1"/>
            <a:r>
              <a:rPr lang="pt-BR" dirty="0" smtClean="0"/>
              <a:t>Ao vivo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Protocolos de controle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dirty="0" smtClean="0"/>
              <a:t>RTSP</a:t>
            </a:r>
          </a:p>
          <a:p>
            <a:pPr lvl="1"/>
            <a:r>
              <a:rPr lang="pt-BR" sz="1600" dirty="0" smtClean="0"/>
              <a:t>Real Time Streaming Protocol</a:t>
            </a:r>
          </a:p>
          <a:p>
            <a:pPr lvl="1"/>
            <a:r>
              <a:rPr lang="pt-BR" sz="1600" dirty="0" smtClean="0"/>
              <a:t>RFC  2326</a:t>
            </a:r>
          </a:p>
          <a:p>
            <a:pPr lvl="1"/>
            <a:r>
              <a:rPr lang="pt-BR" sz="1600" dirty="0" smtClean="0"/>
              <a:t>Sobre UDP ou TCP</a:t>
            </a:r>
          </a:p>
          <a:p>
            <a:pPr lvl="1"/>
            <a:r>
              <a:rPr lang="pt-BR" sz="1600" dirty="0" smtClean="0"/>
              <a:t>Porta 544</a:t>
            </a:r>
          </a:p>
          <a:p>
            <a:pPr lvl="1"/>
            <a:r>
              <a:rPr lang="pt-BR" sz="1600" dirty="0" smtClean="0"/>
              <a:t>Controla interações do usuário</a:t>
            </a:r>
          </a:p>
          <a:p>
            <a:pPr lvl="2"/>
            <a:r>
              <a:rPr lang="pt-BR" sz="1400" dirty="0" smtClean="0"/>
              <a:t>Canal de controle </a:t>
            </a:r>
            <a:r>
              <a:rPr lang="pt-BR" sz="1400" dirty="0"/>
              <a:t>da </a:t>
            </a:r>
            <a:r>
              <a:rPr lang="pt-BR" sz="1400" dirty="0" smtClean="0"/>
              <a:t>transmissão</a:t>
            </a:r>
          </a:p>
          <a:p>
            <a:pPr lvl="1"/>
            <a:r>
              <a:rPr lang="pt-BR" sz="1600" dirty="0" smtClean="0"/>
              <a:t>Usado pela Real Networks</a:t>
            </a:r>
          </a:p>
          <a:p>
            <a:r>
              <a:rPr lang="pt-BR" sz="1800" dirty="0" smtClean="0"/>
              <a:t>RTMP</a:t>
            </a:r>
            <a:endParaRPr lang="pt-BR" sz="1800" dirty="0" smtClean="0"/>
          </a:p>
          <a:p>
            <a:pPr lvl="1"/>
            <a:r>
              <a:rPr lang="pt-BR" sz="1400" dirty="0" smtClean="0"/>
              <a:t>Real </a:t>
            </a:r>
            <a:r>
              <a:rPr lang="pt-BR" sz="1400" dirty="0" smtClean="0"/>
              <a:t>Time Messaging Protocol</a:t>
            </a:r>
          </a:p>
          <a:p>
            <a:pPr lvl="1"/>
            <a:r>
              <a:rPr lang="pt-BR" sz="1600" dirty="0" smtClean="0"/>
              <a:t>Sobre TCP</a:t>
            </a:r>
          </a:p>
          <a:p>
            <a:pPr lvl="1"/>
            <a:r>
              <a:rPr lang="pt-BR" sz="1600" dirty="0" smtClean="0"/>
              <a:t>Porta 1935</a:t>
            </a:r>
          </a:p>
          <a:p>
            <a:pPr lvl="1"/>
            <a:r>
              <a:rPr lang="pt-BR" sz="1600" dirty="0" smtClean="0"/>
              <a:t>Criado pela Adobe (flash)</a:t>
            </a:r>
          </a:p>
          <a:p>
            <a:r>
              <a:rPr lang="pt-BR" sz="1800" dirty="0" smtClean="0"/>
              <a:t>Usando UDP</a:t>
            </a:r>
          </a:p>
          <a:p>
            <a:pPr lvl="1"/>
            <a:r>
              <a:rPr lang="pt-BR" sz="1600" dirty="0" smtClean="0"/>
              <a:t>Mais eficiente</a:t>
            </a:r>
          </a:p>
          <a:p>
            <a:r>
              <a:rPr lang="pt-BR" sz="1800" dirty="0" smtClean="0"/>
              <a:t>Usando TCP</a:t>
            </a:r>
          </a:p>
          <a:p>
            <a:pPr lvl="1"/>
            <a:r>
              <a:rPr lang="pt-BR" sz="1600" dirty="0" smtClean="0"/>
              <a:t>Não é pego pelo firewall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5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Streaming </a:t>
            </a:r>
            <a:r>
              <a:rPr lang="en-US" dirty="0" smtClean="0">
                <a:ea typeface="ＭＳ Ｐゴシック" charset="0"/>
              </a:rPr>
              <a:t>multimedia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dirty="0" smtClean="0">
                <a:ea typeface="ＭＳ Ｐゴシック" charset="0"/>
              </a:rPr>
              <a:t>DASH</a:t>
            </a:r>
            <a:endParaRPr lang="en-US" dirty="0">
              <a:ea typeface="ＭＳ Ｐゴシック" charset="0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96" y="1544339"/>
            <a:ext cx="8543925" cy="5053013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800" i="1" dirty="0" smtClean="0">
                <a:solidFill>
                  <a:srgbClr val="CC0000"/>
                </a:solidFill>
                <a:ea typeface="ＭＳ Ｐゴシック" charset="0"/>
              </a:rPr>
              <a:t>DASH: D</a:t>
            </a:r>
            <a:r>
              <a:rPr lang="en-US" sz="2800" dirty="0" smtClean="0">
                <a:ea typeface="ＭＳ Ｐゴシック" charset="0"/>
              </a:rPr>
              <a:t>ynamic, </a:t>
            </a:r>
            <a:r>
              <a:rPr lang="en-US" sz="2800" i="1" dirty="0" smtClean="0">
                <a:solidFill>
                  <a:srgbClr val="CC0000"/>
                </a:solidFill>
                <a:ea typeface="ＭＳ Ｐゴシック" charset="0"/>
              </a:rPr>
              <a:t>A</a:t>
            </a:r>
            <a:r>
              <a:rPr lang="en-US" sz="2800" dirty="0" smtClean="0">
                <a:ea typeface="ＭＳ Ｐゴシック" charset="0"/>
              </a:rPr>
              <a:t>daptive </a:t>
            </a:r>
            <a:r>
              <a:rPr lang="en-US" sz="2800" i="1" dirty="0" smtClean="0">
                <a:solidFill>
                  <a:srgbClr val="CC0000"/>
                </a:solidFill>
                <a:ea typeface="ＭＳ Ｐゴシック" charset="0"/>
              </a:rPr>
              <a:t>S</a:t>
            </a:r>
            <a:r>
              <a:rPr lang="en-US" sz="2800" dirty="0" smtClean="0">
                <a:ea typeface="ＭＳ Ｐゴシック" charset="0"/>
              </a:rPr>
              <a:t>treaming over </a:t>
            </a:r>
            <a:r>
              <a:rPr lang="en-US" sz="2800" i="1" dirty="0" smtClean="0">
                <a:solidFill>
                  <a:srgbClr val="CC0000"/>
                </a:solidFill>
                <a:ea typeface="ＭＳ Ｐゴシック" charset="0"/>
              </a:rPr>
              <a:t>H</a:t>
            </a:r>
            <a:r>
              <a:rPr lang="en-US" sz="2800" dirty="0" smtClean="0">
                <a:ea typeface="ＭＳ Ｐゴシック" charset="0"/>
              </a:rPr>
              <a:t>TTP</a:t>
            </a:r>
          </a:p>
          <a:p>
            <a:pPr>
              <a:buFont typeface="Wingdings" charset="0"/>
              <a:buChar char="v"/>
              <a:defRPr/>
            </a:pPr>
            <a:r>
              <a:rPr lang="en-US" sz="2800" i="1" dirty="0" smtClean="0">
                <a:solidFill>
                  <a:srgbClr val="000099"/>
                </a:solidFill>
                <a:ea typeface="ＭＳ Ｐゴシック" charset="0"/>
              </a:rPr>
              <a:t>servidor: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dirty="0" smtClean="0">
                <a:ea typeface="ＭＳ Ｐゴシック" charset="0"/>
              </a:rPr>
              <a:t>divide video file em pedaços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dirty="0" smtClean="0">
                <a:ea typeface="ＭＳ Ｐゴシック" charset="0"/>
              </a:rPr>
              <a:t>Cada pedaço codificado em diferentes taxas 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99"/>
                </a:solidFill>
                <a:ea typeface="ＭＳ Ｐゴシック" charset="0"/>
              </a:rPr>
              <a:t>m</a:t>
            </a:r>
            <a:r>
              <a:rPr lang="en-US" sz="2400" i="1" dirty="0" smtClean="0">
                <a:solidFill>
                  <a:srgbClr val="000099"/>
                </a:solidFill>
                <a:ea typeface="ＭＳ Ｐゴシック" charset="0"/>
              </a:rPr>
              <a:t>anifest file: </a:t>
            </a:r>
            <a:r>
              <a:rPr lang="en-US" sz="2400" dirty="0" smtClean="0">
                <a:ea typeface="ＭＳ Ｐゴシック" charset="0"/>
              </a:rPr>
              <a:t>provê URLs para cada pedaço</a:t>
            </a:r>
          </a:p>
          <a:p>
            <a:pPr>
              <a:buFont typeface="Wingdings" charset="0"/>
              <a:buChar char="v"/>
              <a:defRPr/>
            </a:pPr>
            <a:r>
              <a:rPr lang="en-US" sz="2800" i="1" dirty="0">
                <a:solidFill>
                  <a:srgbClr val="000099"/>
                </a:solidFill>
                <a:ea typeface="ＭＳ Ｐゴシック" charset="0"/>
              </a:rPr>
              <a:t>c</a:t>
            </a:r>
            <a:r>
              <a:rPr lang="en-US" sz="2800" i="1" dirty="0" smtClean="0">
                <a:solidFill>
                  <a:srgbClr val="000099"/>
                </a:solidFill>
                <a:ea typeface="ＭＳ Ｐゴシック" charset="0"/>
              </a:rPr>
              <a:t>lient: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dirty="0" smtClean="0">
                <a:ea typeface="ＭＳ Ｐゴシック" charset="0"/>
              </a:rPr>
              <a:t>periodicamente mede banda server-to-client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sz="2400" dirty="0" smtClean="0">
                <a:ea typeface="ＭＳ Ｐゴシック" charset="0"/>
              </a:rPr>
              <a:t>consulta manifest, pede um pedaço por vez </a:t>
            </a:r>
          </a:p>
          <a:p>
            <a:pPr lvl="2">
              <a:defRPr/>
            </a:pPr>
            <a:r>
              <a:rPr lang="en-US" sz="2000" dirty="0" smtClean="0">
                <a:ea typeface="ＭＳ Ｐゴシック" charset="0"/>
              </a:rPr>
              <a:t>Escolhe a taxa de encoding máxima sustentável no momento</a:t>
            </a:r>
          </a:p>
          <a:p>
            <a:pPr lvl="3">
              <a:defRPr/>
            </a:pPr>
            <a:r>
              <a:rPr lang="en-US" sz="1800" dirty="0" smtClean="0">
                <a:ea typeface="ＭＳ Ｐゴシック" charset="0"/>
              </a:rPr>
              <a:t>Dependendo da rede, pode mudar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4608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F194B688-9450-4EC4-B20A-8E79BD53547C}" type="slidenum">
              <a:rPr lang="en-US"/>
              <a:pPr/>
              <a:t>21</a:t>
            </a:fld>
            <a:endParaRPr lang="en-US"/>
          </a:p>
        </p:txBody>
      </p:sp>
      <p:pic>
        <p:nvPicPr>
          <p:cNvPr id="46085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57"/>
          <p:cNvSpPr/>
          <p:nvPr/>
        </p:nvSpPr>
        <p:spPr>
          <a:xfrm>
            <a:off x="5502489" y="6294769"/>
            <a:ext cx="3641511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Streaming </a:t>
            </a:r>
            <a:r>
              <a:rPr lang="en-US" dirty="0" smtClean="0">
                <a:ea typeface="ＭＳ Ｐゴシック" charset="0"/>
              </a:rPr>
              <a:t>multimedia</a:t>
            </a:r>
            <a:r>
              <a:rPr lang="en-US" dirty="0">
                <a:ea typeface="ＭＳ Ｐゴシック" charset="0"/>
              </a:rPr>
              <a:t>: </a:t>
            </a:r>
            <a:r>
              <a:rPr lang="en-US" dirty="0" smtClean="0">
                <a:ea typeface="ＭＳ Ｐゴシック" charset="0"/>
              </a:rPr>
              <a:t>DASH</a:t>
            </a:r>
            <a:endParaRPr lang="en-US" dirty="0">
              <a:ea typeface="ＭＳ Ｐゴシック" charset="0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r>
              <a:rPr lang="en-US" altLang="en-US" i="1" dirty="0" smtClean="0">
                <a:solidFill>
                  <a:srgbClr val="000099"/>
                </a:solidFill>
              </a:rPr>
              <a:t>“</a:t>
            </a:r>
            <a:r>
              <a:rPr lang="en-US" i="1" dirty="0" smtClean="0">
                <a:solidFill>
                  <a:srgbClr val="000099"/>
                </a:solidFill>
              </a:rPr>
              <a:t>inteligência</a:t>
            </a:r>
            <a:r>
              <a:rPr lang="en-US" altLang="en-US" i="1" dirty="0" smtClean="0">
                <a:solidFill>
                  <a:srgbClr val="000099"/>
                </a:solidFill>
              </a:rPr>
              <a:t>”</a:t>
            </a:r>
            <a:r>
              <a:rPr lang="en-US" i="1" dirty="0" smtClean="0">
                <a:solidFill>
                  <a:srgbClr val="000099"/>
                </a:solidFill>
              </a:rPr>
              <a:t> </a:t>
            </a:r>
            <a:r>
              <a:rPr lang="en-US" dirty="0" smtClean="0">
                <a:solidFill>
                  <a:srgbClr val="000099"/>
                </a:solidFill>
              </a:rPr>
              <a:t>no client: </a:t>
            </a:r>
            <a:r>
              <a:rPr lang="en-US" dirty="0" smtClean="0"/>
              <a:t>cliente determina:</a:t>
            </a:r>
          </a:p>
          <a:p>
            <a:pPr lvl="1"/>
            <a:r>
              <a:rPr lang="en-US" i="1" dirty="0" smtClean="0">
                <a:solidFill>
                  <a:srgbClr val="CC0000"/>
                </a:solidFill>
              </a:rPr>
              <a:t>Quando</a:t>
            </a:r>
            <a:r>
              <a:rPr lang="en-US" i="1" dirty="0" smtClean="0">
                <a:solidFill>
                  <a:srgbClr val="8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pedir pedaços (mantendo o buffer cheio sem transbordar)</a:t>
            </a:r>
          </a:p>
          <a:p>
            <a:pPr lvl="1"/>
            <a:r>
              <a:rPr lang="en-US" i="1" dirty="0" smtClean="0">
                <a:solidFill>
                  <a:srgbClr val="CC0000"/>
                </a:solidFill>
              </a:rPr>
              <a:t>Qual a taxa de encoding </a:t>
            </a:r>
            <a:r>
              <a:rPr lang="en-US" dirty="0" smtClean="0"/>
              <a:t>(alta qualidade quando disponível) </a:t>
            </a:r>
            <a:endParaRPr lang="en-US" dirty="0" smtClean="0">
              <a:solidFill>
                <a:srgbClr val="000000"/>
              </a:solidFill>
            </a:endParaRPr>
          </a:p>
          <a:p>
            <a:pPr lvl="1"/>
            <a:r>
              <a:rPr lang="en-US" i="1" dirty="0" smtClean="0">
                <a:solidFill>
                  <a:srgbClr val="CC0000"/>
                </a:solidFill>
              </a:rPr>
              <a:t>Onde</a:t>
            </a:r>
            <a:r>
              <a:rPr lang="en-US" i="1" dirty="0" smtClean="0">
                <a:solidFill>
                  <a:srgbClr val="800000"/>
                </a:solidFill>
              </a:rPr>
              <a:t> </a:t>
            </a:r>
            <a:r>
              <a:rPr lang="en-US" dirty="0" smtClean="0"/>
              <a:t>pedir pedaços (máquina mais próxima ou com maior banda) 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desafio: </a:t>
            </a:r>
            <a:r>
              <a:rPr lang="en-US" dirty="0" smtClean="0">
                <a:solidFill>
                  <a:srgbClr val="000000"/>
                </a:solidFill>
              </a:rPr>
              <a:t>disponibilizar para milhões de usuários</a:t>
            </a:r>
          </a:p>
          <a:p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4813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ABA7D018-6C1F-4E83-99B4-DED25AED6D9F}" type="slidenum">
              <a:rPr lang="en-US"/>
              <a:pPr/>
              <a:t>22</a:t>
            </a:fld>
            <a:endParaRPr lang="en-US"/>
          </a:p>
        </p:txBody>
      </p:sp>
      <p:pic>
        <p:nvPicPr>
          <p:cNvPr id="48133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57"/>
          <p:cNvSpPr/>
          <p:nvPr/>
        </p:nvSpPr>
        <p:spPr>
          <a:xfrm>
            <a:off x="-36512" y="6322153"/>
            <a:ext cx="3641511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Content distribution networks</a:t>
            </a:r>
            <a:endParaRPr lang="en-US" dirty="0">
              <a:ea typeface="ＭＳ Ｐゴシック" charset="0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Armazena/serve múltiplas cópias do vídeo em múltiplos locais distribuídas geograficamente </a:t>
            </a:r>
            <a:r>
              <a:rPr lang="en-US" i="1" dirty="0" smtClean="0">
                <a:solidFill>
                  <a:srgbClr val="CC0000"/>
                </a:solidFill>
              </a:rPr>
              <a:t>(CDN)</a:t>
            </a:r>
          </a:p>
          <a:p>
            <a:pPr lvl="1"/>
            <a:r>
              <a:rPr lang="en-US" i="1" dirty="0" smtClean="0">
                <a:solidFill>
                  <a:srgbClr val="000099"/>
                </a:solidFill>
              </a:rPr>
              <a:t>enter deep: </a:t>
            </a:r>
            <a:r>
              <a:rPr lang="en-US" dirty="0" smtClean="0">
                <a:solidFill>
                  <a:srgbClr val="000000"/>
                </a:solidFill>
              </a:rPr>
              <a:t>instalar CDN servers nas redes de acesso 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Próxima aos usuários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Ex: Akamai, 1700 locations</a:t>
            </a:r>
          </a:p>
          <a:p>
            <a:pPr lvl="1"/>
            <a:r>
              <a:rPr lang="en-US" i="1" dirty="0" smtClean="0">
                <a:solidFill>
                  <a:srgbClr val="000099"/>
                </a:solidFill>
              </a:rPr>
              <a:t>bring home: </a:t>
            </a:r>
            <a:r>
              <a:rPr lang="en-US" dirty="0" smtClean="0">
                <a:solidFill>
                  <a:srgbClr val="000000"/>
                </a:solidFill>
              </a:rPr>
              <a:t>número menor (10</a:t>
            </a:r>
            <a:r>
              <a:rPr lang="en-US" altLang="en-US" dirty="0" smtClean="0">
                <a:solidFill>
                  <a:srgbClr val="000000"/>
                </a:solidFill>
              </a:rPr>
              <a:t>’</a:t>
            </a:r>
            <a:r>
              <a:rPr lang="en-US" dirty="0" smtClean="0">
                <a:solidFill>
                  <a:srgbClr val="000000"/>
                </a:solidFill>
              </a:rPr>
              <a:t>s) de clusteres maiores em POPs próximos à rede de acesso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Ex: Limelight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5018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66EAE92B-5825-4A40-A3A8-AC7C0BD3DDE7}" type="slidenum">
              <a:rPr lang="en-US"/>
              <a:pPr/>
              <a:t>23</a:t>
            </a:fld>
            <a:endParaRPr lang="en-US"/>
          </a:p>
        </p:txBody>
      </p:sp>
      <p:pic>
        <p:nvPicPr>
          <p:cNvPr id="50181" name="Picture 17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3" y="957263"/>
            <a:ext cx="68564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57"/>
          <p:cNvSpPr/>
          <p:nvPr/>
        </p:nvSpPr>
        <p:spPr>
          <a:xfrm>
            <a:off x="-36512" y="6322153"/>
            <a:ext cx="3641511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Freeform 1287"/>
          <p:cNvSpPr>
            <a:spLocks/>
          </p:cNvSpPr>
          <p:nvPr/>
        </p:nvSpPr>
        <p:spPr bwMode="auto">
          <a:xfrm rot="5400000">
            <a:off x="-230981" y="4423569"/>
            <a:ext cx="2554288" cy="1422400"/>
          </a:xfrm>
          <a:custGeom>
            <a:avLst/>
            <a:gdLst>
              <a:gd name="T0" fmla="*/ 1601298 w 10000"/>
              <a:gd name="T1" fmla="*/ 17928 h 10000"/>
              <a:gd name="T2" fmla="*/ 954649 w 10000"/>
              <a:gd name="T3" fmla="*/ 107567 h 10000"/>
              <a:gd name="T4" fmla="*/ 481922 w 10000"/>
              <a:gd name="T5" fmla="*/ 212715 h 10000"/>
              <a:gd name="T6" fmla="*/ 160641 w 10000"/>
              <a:gd name="T7" fmla="*/ 255115 h 10000"/>
              <a:gd name="T8" fmla="*/ 32690 w 10000"/>
              <a:gd name="T9" fmla="*/ 628469 h 10000"/>
              <a:gd name="T10" fmla="*/ 22730 w 10000"/>
              <a:gd name="T11" fmla="*/ 974362 h 10000"/>
              <a:gd name="T12" fmla="*/ 308256 w 10000"/>
              <a:gd name="T13" fmla="*/ 1038389 h 10000"/>
              <a:gd name="T14" fmla="*/ 1125250 w 10000"/>
              <a:gd name="T15" fmla="*/ 1038389 h 10000"/>
              <a:gd name="T16" fmla="*/ 1475901 w 10000"/>
              <a:gd name="T17" fmla="*/ 1179251 h 10000"/>
              <a:gd name="T18" fmla="*/ 1861796 w 10000"/>
              <a:gd name="T19" fmla="*/ 1397088 h 10000"/>
              <a:gd name="T20" fmla="*/ 2157538 w 10000"/>
              <a:gd name="T21" fmla="*/ 1405625 h 10000"/>
              <a:gd name="T22" fmla="*/ 2362872 w 10000"/>
              <a:gd name="T23" fmla="*/ 1281695 h 10000"/>
              <a:gd name="T24" fmla="*/ 2462985 w 10000"/>
              <a:gd name="T25" fmla="*/ 944624 h 10000"/>
              <a:gd name="T26" fmla="*/ 2528110 w 10000"/>
              <a:gd name="T27" fmla="*/ 615663 h 10000"/>
              <a:gd name="T28" fmla="*/ 2538325 w 10000"/>
              <a:gd name="T29" fmla="*/ 222817 h 10000"/>
              <a:gd name="T30" fmla="*/ 2317668 w 10000"/>
              <a:gd name="T31" fmla="*/ 30733 h 10000"/>
              <a:gd name="T32" fmla="*/ 1921813 w 10000"/>
              <a:gd name="T33" fmla="*/ 711 h 10000"/>
              <a:gd name="T34" fmla="*/ 1601298 w 10000"/>
              <a:gd name="T35" fmla="*/ 17928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54274" name="Freeform 1287"/>
          <p:cNvSpPr>
            <a:spLocks/>
          </p:cNvSpPr>
          <p:nvPr/>
        </p:nvSpPr>
        <p:spPr bwMode="auto">
          <a:xfrm>
            <a:off x="2822575" y="5299075"/>
            <a:ext cx="3133725" cy="1422400"/>
          </a:xfrm>
          <a:custGeom>
            <a:avLst/>
            <a:gdLst>
              <a:gd name="T0" fmla="*/ 1964395 w 10000"/>
              <a:gd name="T1" fmla="*/ 17928 h 10000"/>
              <a:gd name="T2" fmla="*/ 1171118 w 10000"/>
              <a:gd name="T3" fmla="*/ 107567 h 10000"/>
              <a:gd name="T4" fmla="*/ 591198 w 10000"/>
              <a:gd name="T5" fmla="*/ 212715 h 10000"/>
              <a:gd name="T6" fmla="*/ 197066 w 10000"/>
              <a:gd name="T7" fmla="*/ 255115 h 10000"/>
              <a:gd name="T8" fmla="*/ 40102 w 10000"/>
              <a:gd name="T9" fmla="*/ 628469 h 10000"/>
              <a:gd name="T10" fmla="*/ 27884 w 10000"/>
              <a:gd name="T11" fmla="*/ 974362 h 10000"/>
              <a:gd name="T12" fmla="*/ 378154 w 10000"/>
              <a:gd name="T13" fmla="*/ 1038389 h 10000"/>
              <a:gd name="T14" fmla="*/ 1380402 w 10000"/>
              <a:gd name="T15" fmla="*/ 1038389 h 10000"/>
              <a:gd name="T16" fmla="*/ 1810564 w 10000"/>
              <a:gd name="T17" fmla="*/ 1179251 h 10000"/>
              <a:gd name="T18" fmla="*/ 2283961 w 10000"/>
              <a:gd name="T19" fmla="*/ 1397088 h 10000"/>
              <a:gd name="T20" fmla="*/ 2646763 w 10000"/>
              <a:gd name="T21" fmla="*/ 1405625 h 10000"/>
              <a:gd name="T22" fmla="*/ 2898657 w 10000"/>
              <a:gd name="T23" fmla="*/ 1281695 h 10000"/>
              <a:gd name="T24" fmla="*/ 3021471 w 10000"/>
              <a:gd name="T25" fmla="*/ 944624 h 10000"/>
              <a:gd name="T26" fmla="*/ 3101363 w 10000"/>
              <a:gd name="T27" fmla="*/ 615663 h 10000"/>
              <a:gd name="T28" fmla="*/ 3113895 w 10000"/>
              <a:gd name="T29" fmla="*/ 222817 h 10000"/>
              <a:gd name="T30" fmla="*/ 2843203 w 10000"/>
              <a:gd name="T31" fmla="*/ 30733 h 10000"/>
              <a:gd name="T32" fmla="*/ 2357587 w 10000"/>
              <a:gd name="T33" fmla="*/ 711 h 10000"/>
              <a:gd name="T34" fmla="*/ 1964395 w 10000"/>
              <a:gd name="T35" fmla="*/ 17928 h 10000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000" h="10000">
                <a:moveTo>
                  <a:pt x="6270" y="126"/>
                </a:moveTo>
                <a:cubicBezTo>
                  <a:pt x="5642" y="245"/>
                  <a:pt x="4469" y="528"/>
                  <a:pt x="3738" y="756"/>
                </a:cubicBezTo>
                <a:cubicBezTo>
                  <a:pt x="3007" y="984"/>
                  <a:pt x="2405" y="1322"/>
                  <a:pt x="1887" y="1495"/>
                </a:cubicBezTo>
                <a:cubicBezTo>
                  <a:pt x="1369" y="1668"/>
                  <a:pt x="1195" y="1105"/>
                  <a:pt x="629" y="1793"/>
                </a:cubicBezTo>
                <a:cubicBezTo>
                  <a:pt x="63" y="2481"/>
                  <a:pt x="218" y="3574"/>
                  <a:pt x="128" y="4417"/>
                </a:cubicBezTo>
                <a:cubicBezTo>
                  <a:pt x="39" y="5260"/>
                  <a:pt x="-87" y="6368"/>
                  <a:pt x="89" y="6848"/>
                </a:cubicBezTo>
                <a:cubicBezTo>
                  <a:pt x="265" y="7328"/>
                  <a:pt x="491" y="7223"/>
                  <a:pt x="1207" y="7298"/>
                </a:cubicBezTo>
                <a:cubicBezTo>
                  <a:pt x="1924" y="7374"/>
                  <a:pt x="3641" y="7133"/>
                  <a:pt x="4406" y="7298"/>
                </a:cubicBezTo>
                <a:cubicBezTo>
                  <a:pt x="5171" y="7463"/>
                  <a:pt x="5298" y="7868"/>
                  <a:pt x="5779" y="8288"/>
                </a:cubicBezTo>
                <a:cubicBezTo>
                  <a:pt x="6260" y="8709"/>
                  <a:pt x="6848" y="9549"/>
                  <a:pt x="7290" y="9819"/>
                </a:cubicBezTo>
                <a:cubicBezTo>
                  <a:pt x="7731" y="10089"/>
                  <a:pt x="8124" y="10014"/>
                  <a:pt x="8448" y="9879"/>
                </a:cubicBezTo>
                <a:cubicBezTo>
                  <a:pt x="8771" y="9744"/>
                  <a:pt x="9056" y="9549"/>
                  <a:pt x="9252" y="9008"/>
                </a:cubicBezTo>
                <a:cubicBezTo>
                  <a:pt x="9448" y="8469"/>
                  <a:pt x="9537" y="7418"/>
                  <a:pt x="9644" y="6639"/>
                </a:cubicBezTo>
                <a:cubicBezTo>
                  <a:pt x="9752" y="5858"/>
                  <a:pt x="9851" y="5168"/>
                  <a:pt x="9899" y="4327"/>
                </a:cubicBezTo>
                <a:cubicBezTo>
                  <a:pt x="9949" y="3486"/>
                  <a:pt x="10076" y="2256"/>
                  <a:pt x="9939" y="1566"/>
                </a:cubicBezTo>
                <a:cubicBezTo>
                  <a:pt x="9802" y="876"/>
                  <a:pt x="9478" y="471"/>
                  <a:pt x="9075" y="216"/>
                </a:cubicBezTo>
                <a:cubicBezTo>
                  <a:pt x="8674" y="-39"/>
                  <a:pt x="7997" y="20"/>
                  <a:pt x="7525" y="5"/>
                </a:cubicBezTo>
                <a:cubicBezTo>
                  <a:pt x="7055" y="-9"/>
                  <a:pt x="6898" y="5"/>
                  <a:pt x="6270" y="126"/>
                </a:cubicBezTo>
                <a:close/>
              </a:path>
            </a:pathLst>
          </a:custGeom>
          <a:solidFill>
            <a:srgbClr val="00CCFF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470900" cy="871538"/>
          </a:xfrm>
        </p:spPr>
        <p:txBody>
          <a:bodyPr/>
          <a:lstStyle/>
          <a:p>
            <a:r>
              <a:rPr lang="en-US" sz="4000" smtClean="0"/>
              <a:t>CDN: </a:t>
            </a:r>
            <a:r>
              <a:rPr lang="en-US" altLang="en-US" sz="4000" smtClean="0"/>
              <a:t>“</a:t>
            </a:r>
            <a:r>
              <a:rPr lang="en-US" sz="4000" smtClean="0"/>
              <a:t>simple</a:t>
            </a:r>
            <a:r>
              <a:rPr lang="en-US" altLang="en-US" sz="4000" smtClean="0"/>
              <a:t>”</a:t>
            </a:r>
            <a:r>
              <a:rPr lang="en-US" sz="4000" smtClean="0"/>
              <a:t> content access scenario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5427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F2FEB9D4-2BCD-4695-9E25-3E1361E40545}" type="slidenum">
              <a:rPr lang="en-US"/>
              <a:pPr/>
              <a:t>24</a:t>
            </a:fld>
            <a:endParaRPr lang="en-US"/>
          </a:p>
        </p:txBody>
      </p:sp>
      <p:grpSp>
        <p:nvGrpSpPr>
          <p:cNvPr id="2" name="Group 249"/>
          <p:cNvGrpSpPr>
            <a:grpSpLocks/>
          </p:cNvGrpSpPr>
          <p:nvPr/>
        </p:nvGrpSpPr>
        <p:grpSpPr bwMode="auto">
          <a:xfrm>
            <a:off x="935038" y="4070350"/>
            <a:ext cx="463550" cy="638175"/>
            <a:chOff x="4140" y="429"/>
            <a:chExt cx="1425" cy="2396"/>
          </a:xfrm>
        </p:grpSpPr>
        <p:sp>
          <p:nvSpPr>
            <p:cNvPr id="5445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5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45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1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2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7" name="Rectangle 258"/>
            <p:cNvSpPr>
              <a:spLocks noChangeArrowheads="1"/>
            </p:cNvSpPr>
            <p:nvPr/>
          </p:nvSpPr>
          <p:spPr bwMode="auto">
            <a:xfrm>
              <a:off x="4223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9" name="AutoShape 26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0" name="AutoShape 261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9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" name="Rectangle 263"/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8" name="AutoShape 26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46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8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5" name="AutoShape 269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6" name="AutoShape 270"/>
              <p:cNvSpPr>
                <a:spLocks noChangeArrowheads="1"/>
              </p:cNvSpPr>
              <p:nvPr/>
            </p:nvSpPr>
            <p:spPr bwMode="auto">
              <a:xfrm>
                <a:off x="634" y="2588"/>
                <a:ext cx="687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2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6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46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6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0" name="AutoShape 277"/>
            <p:cNvSpPr>
              <a:spLocks noChangeArrowheads="1"/>
            </p:cNvSpPr>
            <p:nvPr/>
          </p:nvSpPr>
          <p:spPr bwMode="auto"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" name="Oval 278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2" name="Oval 279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3" name="Oval 280"/>
            <p:cNvSpPr>
              <a:spLocks noChangeArrowheads="1"/>
            </p:cNvSpPr>
            <p:nvPr/>
          </p:nvSpPr>
          <p:spPr bwMode="auto"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4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54279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93980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509588" y="1252538"/>
            <a:ext cx="8315325" cy="9540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latin typeface="+mn-lt"/>
                <a:ea typeface="ＭＳ Ｐゴシック" charset="0"/>
                <a:cs typeface="Arial"/>
              </a:rPr>
              <a:t>Bob (client) requests video </a:t>
            </a:r>
            <a:r>
              <a:rPr lang="en-US" sz="2400" i="0" dirty="0">
                <a:latin typeface="+mn-lt"/>
                <a:ea typeface="ＭＳ Ｐゴシック" charset="0"/>
                <a:cs typeface="Arial"/>
              </a:rPr>
              <a:t>http://</a:t>
            </a:r>
            <a:r>
              <a:rPr lang="en-US" sz="2400" i="0" dirty="0" err="1">
                <a:latin typeface="+mn-lt"/>
                <a:ea typeface="ＭＳ Ｐゴシック" charset="0"/>
                <a:cs typeface="Arial"/>
              </a:rPr>
              <a:t>netcinema.com</a:t>
            </a:r>
            <a:r>
              <a:rPr lang="en-US" sz="2800" i="0" dirty="0">
                <a:latin typeface="+mn-lt"/>
                <a:ea typeface="ＭＳ Ｐゴシック" charset="0"/>
                <a:cs typeface="Arial"/>
              </a:rPr>
              <a:t>/6Y7B23V</a:t>
            </a:r>
          </a:p>
          <a:p>
            <a:pPr marL="457200" indent="-457200">
              <a:buClr>
                <a:schemeClr val="accent6"/>
              </a:buClr>
              <a:buFont typeface="Wingdings" charset="2"/>
              <a:buChar char="§"/>
              <a:defRPr/>
            </a:pPr>
            <a:r>
              <a:rPr lang="en-US" sz="2400" i="0" dirty="0">
                <a:latin typeface="+mn-lt"/>
                <a:ea typeface="ＭＳ Ｐゴシック" charset="0"/>
                <a:cs typeface="Arial"/>
              </a:rPr>
              <a:t>video stored in CDN at http://</a:t>
            </a:r>
            <a:r>
              <a:rPr lang="en-US" sz="2400" i="0" dirty="0" err="1">
                <a:latin typeface="+mn-lt"/>
                <a:ea typeface="ＭＳ Ｐゴシック" charset="0"/>
                <a:cs typeface="Arial"/>
              </a:rPr>
              <a:t>KingCDN.com</a:t>
            </a:r>
            <a:r>
              <a:rPr lang="en-US" sz="2400" i="0" dirty="0">
                <a:latin typeface="+mn-lt"/>
                <a:ea typeface="ＭＳ Ｐゴシック" charset="0"/>
                <a:cs typeface="Arial"/>
              </a:rPr>
              <a:t>/NetC6y&amp;B</a:t>
            </a:r>
            <a:r>
              <a:rPr lang="en-US" sz="2800" i="0" dirty="0">
                <a:latin typeface="+mn-lt"/>
                <a:ea typeface="ＭＳ Ｐゴシック" charset="0"/>
                <a:cs typeface="Arial"/>
              </a:rPr>
              <a:t>23V</a:t>
            </a:r>
          </a:p>
        </p:txBody>
      </p:sp>
      <p:sp>
        <p:nvSpPr>
          <p:cNvPr id="54281" name="TextBox 4"/>
          <p:cNvSpPr txBox="1">
            <a:spLocks noChangeArrowheads="1"/>
          </p:cNvSpPr>
          <p:nvPr/>
        </p:nvSpPr>
        <p:spPr bwMode="auto">
          <a:xfrm>
            <a:off x="153988" y="4645025"/>
            <a:ext cx="16525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>
                <a:latin typeface="Arial Narrow" pitchFamily="34" charset="0"/>
              </a:rPr>
              <a:t>netcinema.com</a:t>
            </a:r>
            <a:endParaRPr lang="en-US" sz="2000">
              <a:latin typeface="Arial Narrow" pitchFamily="34" charset="0"/>
            </a:endParaRPr>
          </a:p>
        </p:txBody>
      </p:sp>
      <p:grpSp>
        <p:nvGrpSpPr>
          <p:cNvPr id="9" name="Group 542"/>
          <p:cNvGrpSpPr>
            <a:grpSpLocks/>
          </p:cNvGrpSpPr>
          <p:nvPr/>
        </p:nvGrpSpPr>
        <p:grpSpPr bwMode="auto">
          <a:xfrm>
            <a:off x="3009900" y="2457450"/>
            <a:ext cx="963613" cy="835025"/>
            <a:chOff x="-44" y="1473"/>
            <a:chExt cx="981" cy="1105"/>
          </a:xfrm>
        </p:grpSpPr>
        <p:pic>
          <p:nvPicPr>
            <p:cNvPr id="54450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4451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" name="Group 249"/>
          <p:cNvGrpSpPr>
            <a:grpSpLocks/>
          </p:cNvGrpSpPr>
          <p:nvPr/>
        </p:nvGrpSpPr>
        <p:grpSpPr bwMode="auto">
          <a:xfrm>
            <a:off x="3235325" y="5616575"/>
            <a:ext cx="463550" cy="636588"/>
            <a:chOff x="4140" y="429"/>
            <a:chExt cx="1425" cy="2396"/>
          </a:xfrm>
        </p:grpSpPr>
        <p:sp>
          <p:nvSpPr>
            <p:cNvPr id="5441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2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42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1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" name="AutoShape 256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3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8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3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0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" name="AutoShape 261"/>
              <p:cNvSpPr>
                <a:spLocks noChangeArrowheads="1"/>
              </p:cNvSpPr>
              <p:nvPr/>
            </p:nvSpPr>
            <p:spPr bwMode="auto">
              <a:xfrm>
                <a:off x="624" y="2589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1" name="Rectangle 263"/>
            <p:cNvSpPr>
              <a:spLocks noChangeArrowheads="1"/>
            </p:cNvSpPr>
            <p:nvPr/>
          </p:nvSpPr>
          <p:spPr bwMode="auto">
            <a:xfrm>
              <a:off x="4228" y="1654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4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8" name="AutoShape 265"/>
              <p:cNvSpPr>
                <a:spLocks noChangeArrowheads="1"/>
              </p:cNvSpPr>
              <p:nvPr/>
            </p:nvSpPr>
            <p:spPr bwMode="auto">
              <a:xfrm>
                <a:off x="614" y="2571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9" name="AutoShape 266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42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16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6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77" name="AutoShape 270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7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5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3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43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3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1" name="AutoShape 277"/>
            <p:cNvSpPr>
              <a:spLocks noChangeArrowheads="1"/>
            </p:cNvSpPr>
            <p:nvPr/>
          </p:nvSpPr>
          <p:spPr bwMode="auto">
            <a:xfrm>
              <a:off x="4203" y="2711"/>
              <a:ext cx="107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2" name="Oval 278"/>
            <p:cNvSpPr>
              <a:spLocks noChangeArrowheads="1"/>
            </p:cNvSpPr>
            <p:nvPr/>
          </p:nvSpPr>
          <p:spPr bwMode="auto">
            <a:xfrm>
              <a:off x="4306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3" name="Oval 279"/>
            <p:cNvSpPr>
              <a:spLocks noChangeArrowheads="1"/>
            </p:cNvSpPr>
            <p:nvPr/>
          </p:nvSpPr>
          <p:spPr bwMode="auto">
            <a:xfrm>
              <a:off x="4486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4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5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8" name="Group 249"/>
          <p:cNvGrpSpPr>
            <a:grpSpLocks/>
          </p:cNvGrpSpPr>
          <p:nvPr/>
        </p:nvGrpSpPr>
        <p:grpSpPr bwMode="auto">
          <a:xfrm>
            <a:off x="1000125" y="5335588"/>
            <a:ext cx="463550" cy="636587"/>
            <a:chOff x="4140" y="429"/>
            <a:chExt cx="1425" cy="2396"/>
          </a:xfrm>
        </p:grpSpPr>
        <p:sp>
          <p:nvSpPr>
            <p:cNvPr id="54386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388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389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1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15" name="AutoShape 256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6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91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13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4" name="AutoShape 261"/>
              <p:cNvSpPr>
                <a:spLocks noChangeArrowheads="1"/>
              </p:cNvSpPr>
              <p:nvPr/>
            </p:nvSpPr>
            <p:spPr bwMode="auto">
              <a:xfrm>
                <a:off x="624" y="2589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93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Rectangle 263"/>
            <p:cNvSpPr>
              <a:spLocks noChangeArrowheads="1"/>
            </p:cNvSpPr>
            <p:nvPr/>
          </p:nvSpPr>
          <p:spPr bwMode="auto">
            <a:xfrm>
              <a:off x="4228" y="1654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11" name="AutoShape 265"/>
              <p:cNvSpPr>
                <a:spLocks noChangeArrowheads="1"/>
              </p:cNvSpPr>
              <p:nvPr/>
            </p:nvSpPr>
            <p:spPr bwMode="auto">
              <a:xfrm>
                <a:off x="614" y="2571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2" name="AutoShape 266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397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25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9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10" name="AutoShape 270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7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98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00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401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1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403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3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4" name="AutoShape 277"/>
            <p:cNvSpPr>
              <a:spLocks noChangeArrowheads="1"/>
            </p:cNvSpPr>
            <p:nvPr/>
          </p:nvSpPr>
          <p:spPr bwMode="auto">
            <a:xfrm>
              <a:off x="4203" y="2711"/>
              <a:ext cx="107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5" name="Oval 278"/>
            <p:cNvSpPr>
              <a:spLocks noChangeArrowheads="1"/>
            </p:cNvSpPr>
            <p:nvPr/>
          </p:nvSpPr>
          <p:spPr bwMode="auto">
            <a:xfrm>
              <a:off x="4306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6" name="Oval 279"/>
            <p:cNvSpPr>
              <a:spLocks noChangeArrowheads="1"/>
            </p:cNvSpPr>
            <p:nvPr/>
          </p:nvSpPr>
          <p:spPr bwMode="auto">
            <a:xfrm>
              <a:off x="4486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7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08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26" name="Group 249"/>
          <p:cNvGrpSpPr>
            <a:grpSpLocks/>
          </p:cNvGrpSpPr>
          <p:nvPr/>
        </p:nvGrpSpPr>
        <p:grpSpPr bwMode="auto">
          <a:xfrm>
            <a:off x="5286375" y="5548313"/>
            <a:ext cx="463550" cy="638175"/>
            <a:chOff x="4140" y="429"/>
            <a:chExt cx="1425" cy="2396"/>
          </a:xfrm>
        </p:grpSpPr>
        <p:sp>
          <p:nvSpPr>
            <p:cNvPr id="54354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356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357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Rectangle 254"/>
            <p:cNvSpPr>
              <a:spLocks noChangeArrowheads="1"/>
            </p:cNvSpPr>
            <p:nvPr/>
          </p:nvSpPr>
          <p:spPr bwMode="auto">
            <a:xfrm>
              <a:off x="4213" y="69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8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8" name="AutoShape 256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9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24" name="Rectangle 258"/>
            <p:cNvSpPr>
              <a:spLocks noChangeArrowheads="1"/>
            </p:cNvSpPr>
            <p:nvPr/>
          </p:nvSpPr>
          <p:spPr bwMode="auto">
            <a:xfrm>
              <a:off x="4223" y="101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46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6" name="AutoShape 260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7" name="AutoShape 261"/>
              <p:cNvSpPr>
                <a:spLocks noChangeArrowheads="1"/>
              </p:cNvSpPr>
              <p:nvPr/>
            </p:nvSpPr>
            <p:spPr bwMode="auto">
              <a:xfrm>
                <a:off x="624" y="2588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26" name="Rectangle 262"/>
            <p:cNvSpPr>
              <a:spLocks noChangeArrowheads="1"/>
            </p:cNvSpPr>
            <p:nvPr/>
          </p:nvSpPr>
          <p:spPr bwMode="auto">
            <a:xfrm>
              <a:off x="4218" y="1359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7" name="Rectangle 263"/>
            <p:cNvSpPr>
              <a:spLocks noChangeArrowheads="1"/>
            </p:cNvSpPr>
            <p:nvPr/>
          </p:nvSpPr>
          <p:spPr bwMode="auto">
            <a:xfrm>
              <a:off x="4228" y="1657"/>
              <a:ext cx="595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465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4" name="AutoShape 265"/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1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5" name="AutoShape 266"/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87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365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54468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2" name="AutoShape 269"/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43" name="AutoShape 270"/>
              <p:cNvSpPr>
                <a:spLocks noChangeArrowheads="1"/>
              </p:cNvSpPr>
              <p:nvPr/>
            </p:nvSpPr>
            <p:spPr bwMode="auto">
              <a:xfrm>
                <a:off x="634" y="2588"/>
                <a:ext cx="687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31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368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369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4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371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36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7" name="AutoShape 277"/>
            <p:cNvSpPr>
              <a:spLocks noChangeArrowheads="1"/>
            </p:cNvSpPr>
            <p:nvPr/>
          </p:nvSpPr>
          <p:spPr bwMode="auto">
            <a:xfrm>
              <a:off x="4203" y="2712"/>
              <a:ext cx="1074" cy="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8" name="Oval 278"/>
            <p:cNvSpPr>
              <a:spLocks noChangeArrowheads="1"/>
            </p:cNvSpPr>
            <p:nvPr/>
          </p:nvSpPr>
          <p:spPr bwMode="auto">
            <a:xfrm>
              <a:off x="4306" y="2384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9" name="Oval 279"/>
            <p:cNvSpPr>
              <a:spLocks noChangeArrowheads="1"/>
            </p:cNvSpPr>
            <p:nvPr/>
          </p:nvSpPr>
          <p:spPr bwMode="auto">
            <a:xfrm>
              <a:off x="4486" y="2384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0" name="Oval 280"/>
            <p:cNvSpPr>
              <a:spLocks noChangeArrowheads="1"/>
            </p:cNvSpPr>
            <p:nvPr/>
          </p:nvSpPr>
          <p:spPr bwMode="auto">
            <a:xfrm>
              <a:off x="4662" y="2378"/>
              <a:ext cx="156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1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3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54470" name="Group 249"/>
          <p:cNvGrpSpPr>
            <a:grpSpLocks/>
          </p:cNvGrpSpPr>
          <p:nvPr/>
        </p:nvGrpSpPr>
        <p:grpSpPr bwMode="auto">
          <a:xfrm>
            <a:off x="4722813" y="3789363"/>
            <a:ext cx="463550" cy="636587"/>
            <a:chOff x="4140" y="429"/>
            <a:chExt cx="1425" cy="2396"/>
          </a:xfrm>
        </p:grpSpPr>
        <p:sp>
          <p:nvSpPr>
            <p:cNvPr id="54322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2" name="Rectangle 251"/>
            <p:cNvSpPr>
              <a:spLocks noChangeArrowheads="1"/>
            </p:cNvSpPr>
            <p:nvPr/>
          </p:nvSpPr>
          <p:spPr bwMode="auto">
            <a:xfrm>
              <a:off x="4203" y="429"/>
              <a:ext cx="1049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324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325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55" name="Rectangle 254"/>
            <p:cNvSpPr>
              <a:spLocks noChangeArrowheads="1"/>
            </p:cNvSpPr>
            <p:nvPr/>
          </p:nvSpPr>
          <p:spPr bwMode="auto">
            <a:xfrm>
              <a:off x="4213" y="692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471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81" name="AutoShape 256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5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2" name="AutoShape 257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8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7" name="Rectangle 258"/>
            <p:cNvSpPr>
              <a:spLocks noChangeArrowheads="1"/>
            </p:cNvSpPr>
            <p:nvPr/>
          </p:nvSpPr>
          <p:spPr bwMode="auto">
            <a:xfrm>
              <a:off x="4223" y="1021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472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9" name="AutoShape 260"/>
              <p:cNvSpPr>
                <a:spLocks noChangeArrowheads="1"/>
              </p:cNvSpPr>
              <p:nvPr/>
            </p:nvSpPr>
            <p:spPr bwMode="auto">
              <a:xfrm>
                <a:off x="612" y="2571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0" name="AutoShape 261"/>
              <p:cNvSpPr>
                <a:spLocks noChangeArrowheads="1"/>
              </p:cNvSpPr>
              <p:nvPr/>
            </p:nvSpPr>
            <p:spPr bwMode="auto">
              <a:xfrm>
                <a:off x="624" y="2589"/>
                <a:ext cx="694" cy="9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59" name="Rectangle 262"/>
            <p:cNvSpPr>
              <a:spLocks noChangeArrowheads="1"/>
            </p:cNvSpPr>
            <p:nvPr/>
          </p:nvSpPr>
          <p:spPr bwMode="auto">
            <a:xfrm>
              <a:off x="4218" y="1355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0" name="Rectangle 263"/>
            <p:cNvSpPr>
              <a:spLocks noChangeArrowheads="1"/>
            </p:cNvSpPr>
            <p:nvPr/>
          </p:nvSpPr>
          <p:spPr bwMode="auto">
            <a:xfrm>
              <a:off x="4228" y="1654"/>
              <a:ext cx="595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473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7" name="AutoShape 265"/>
              <p:cNvSpPr>
                <a:spLocks noChangeArrowheads="1"/>
              </p:cNvSpPr>
              <p:nvPr/>
            </p:nvSpPr>
            <p:spPr bwMode="auto">
              <a:xfrm>
                <a:off x="614" y="2571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78" name="AutoShape 266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54333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54474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5" name="AutoShape 269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3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76" name="AutoShape 270"/>
              <p:cNvSpPr>
                <a:spLocks noChangeArrowheads="1"/>
              </p:cNvSpPr>
              <p:nvPr/>
            </p:nvSpPr>
            <p:spPr bwMode="auto">
              <a:xfrm>
                <a:off x="634" y="2584"/>
                <a:ext cx="687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164" name="Rectangle 271"/>
            <p:cNvSpPr>
              <a:spLocks noChangeArrowheads="1"/>
            </p:cNvSpPr>
            <p:nvPr/>
          </p:nvSpPr>
          <p:spPr bwMode="auto">
            <a:xfrm>
              <a:off x="5248" y="429"/>
              <a:ext cx="68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336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54337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7" name="Oval 274"/>
            <p:cNvSpPr>
              <a:spLocks noChangeArrowheads="1"/>
            </p:cNvSpPr>
            <p:nvPr/>
          </p:nvSpPr>
          <p:spPr bwMode="auto">
            <a:xfrm>
              <a:off x="5516" y="2610"/>
              <a:ext cx="49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54339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69" name="AutoShape 276"/>
            <p:cNvSpPr>
              <a:spLocks noChangeArrowheads="1"/>
            </p:cNvSpPr>
            <p:nvPr/>
          </p:nvSpPr>
          <p:spPr bwMode="auto">
            <a:xfrm>
              <a:off x="4140" y="2682"/>
              <a:ext cx="1201" cy="143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0" name="AutoShape 277"/>
            <p:cNvSpPr>
              <a:spLocks noChangeArrowheads="1"/>
            </p:cNvSpPr>
            <p:nvPr/>
          </p:nvSpPr>
          <p:spPr bwMode="auto">
            <a:xfrm>
              <a:off x="4203" y="2711"/>
              <a:ext cx="107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1" name="Oval 278"/>
            <p:cNvSpPr>
              <a:spLocks noChangeArrowheads="1"/>
            </p:cNvSpPr>
            <p:nvPr/>
          </p:nvSpPr>
          <p:spPr bwMode="auto">
            <a:xfrm>
              <a:off x="4306" y="2383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2" name="Oval 279"/>
            <p:cNvSpPr>
              <a:spLocks noChangeArrowheads="1"/>
            </p:cNvSpPr>
            <p:nvPr/>
          </p:nvSpPr>
          <p:spPr bwMode="auto">
            <a:xfrm>
              <a:off x="4486" y="2383"/>
              <a:ext cx="161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solidFill>
                  <a:srgbClr val="FF0000"/>
                </a:solidFill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3" name="Oval 280"/>
            <p:cNvSpPr>
              <a:spLocks noChangeArrowheads="1"/>
            </p:cNvSpPr>
            <p:nvPr/>
          </p:nvSpPr>
          <p:spPr bwMode="auto">
            <a:xfrm>
              <a:off x="4662" y="2383"/>
              <a:ext cx="156" cy="13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4" name="Rectangle 281"/>
            <p:cNvSpPr>
              <a:spLocks noChangeArrowheads="1"/>
            </p:cNvSpPr>
            <p:nvPr/>
          </p:nvSpPr>
          <p:spPr bwMode="auto">
            <a:xfrm>
              <a:off x="5062" y="1833"/>
              <a:ext cx="83" cy="765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54287" name="TextBox 182"/>
          <p:cNvSpPr txBox="1">
            <a:spLocks noChangeArrowheads="1"/>
          </p:cNvSpPr>
          <p:nvPr/>
        </p:nvSpPr>
        <p:spPr bwMode="auto">
          <a:xfrm>
            <a:off x="2984500" y="6207125"/>
            <a:ext cx="1558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>
                <a:latin typeface="Arial Narrow" pitchFamily="34" charset="0"/>
              </a:rPr>
              <a:t>KingCDN.com</a:t>
            </a:r>
            <a:endParaRPr lang="en-US" sz="2000">
              <a:latin typeface="Arial Narrow" pitchFamily="34" charset="0"/>
            </a:endParaRPr>
          </a:p>
        </p:txBody>
      </p:sp>
      <p:pic>
        <p:nvPicPr>
          <p:cNvPr id="54288" name="Picture 7" descr="Bob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59238" y="2392363"/>
            <a:ext cx="533400" cy="54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4475" name="Group 61444"/>
          <p:cNvGrpSpPr>
            <a:grpSpLocks/>
          </p:cNvGrpSpPr>
          <p:nvPr/>
        </p:nvGrpSpPr>
        <p:grpSpPr bwMode="auto">
          <a:xfrm>
            <a:off x="1490663" y="3036888"/>
            <a:ext cx="1628775" cy="1063625"/>
            <a:chOff x="1490926" y="3037262"/>
            <a:chExt cx="1628976" cy="1063042"/>
          </a:xfrm>
        </p:grpSpPr>
        <p:cxnSp>
          <p:nvCxnSpPr>
            <p:cNvPr id="54318" name="Straight Arrow Connector 44"/>
            <p:cNvCxnSpPr>
              <a:cxnSpLocks noChangeShapeType="1"/>
            </p:cNvCxnSpPr>
            <p:nvPr/>
          </p:nvCxnSpPr>
          <p:spPr bwMode="auto">
            <a:xfrm flipH="1">
              <a:off x="1490926" y="3037262"/>
              <a:ext cx="1628976" cy="106304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54476" name="Group 61441"/>
            <p:cNvGrpSpPr>
              <a:grpSpLocks/>
            </p:cNvGrpSpPr>
            <p:nvPr/>
          </p:nvGrpSpPr>
          <p:grpSpPr bwMode="auto">
            <a:xfrm>
              <a:off x="2056927" y="3410016"/>
              <a:ext cx="317511" cy="369332"/>
              <a:chOff x="7454630" y="3313376"/>
              <a:chExt cx="317511" cy="369332"/>
            </a:xfrm>
          </p:grpSpPr>
          <p:sp>
            <p:nvSpPr>
              <p:cNvPr id="54320" name="Oval 61440"/>
              <p:cNvSpPr>
                <a:spLocks noChangeArrowheads="1"/>
              </p:cNvSpPr>
              <p:nvPr/>
            </p:nvSpPr>
            <p:spPr bwMode="auto">
              <a:xfrm>
                <a:off x="7468434" y="3354794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4321" name="TextBox 61439"/>
              <p:cNvSpPr txBox="1">
                <a:spLocks noChangeArrowheads="1"/>
              </p:cNvSpPr>
              <p:nvPr/>
            </p:nvSpPr>
            <p:spPr bwMode="auto">
              <a:xfrm>
                <a:off x="7454630" y="3313376"/>
                <a:ext cx="3130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</p:grpSp>
      <p:sp>
        <p:nvSpPr>
          <p:cNvPr id="61443" name="TextBox 61442"/>
          <p:cNvSpPr txBox="1">
            <a:spLocks noChangeArrowheads="1"/>
          </p:cNvSpPr>
          <p:nvPr/>
        </p:nvSpPr>
        <p:spPr bwMode="auto">
          <a:xfrm>
            <a:off x="263525" y="2462213"/>
            <a:ext cx="2862263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Arial Narrow" pitchFamily="34" charset="0"/>
              </a:rPr>
              <a:t>1. Bob gets URL for for video http://netcinema.com/6Y7B23V</a:t>
            </a:r>
          </a:p>
          <a:p>
            <a:r>
              <a:rPr lang="en-US" i="0">
                <a:latin typeface="Arial Narrow" pitchFamily="34" charset="0"/>
              </a:rPr>
              <a:t>from netcinema.com </a:t>
            </a:r>
          </a:p>
          <a:p>
            <a:r>
              <a:rPr lang="en-US" i="0">
                <a:latin typeface="Arial Narrow" pitchFamily="34" charset="0"/>
              </a:rPr>
              <a:t>web page</a:t>
            </a:r>
          </a:p>
        </p:txBody>
      </p:sp>
      <p:grpSp>
        <p:nvGrpSpPr>
          <p:cNvPr id="54477" name="Group 61447"/>
          <p:cNvGrpSpPr>
            <a:grpSpLocks/>
          </p:cNvGrpSpPr>
          <p:nvPr/>
        </p:nvGrpSpPr>
        <p:grpSpPr bwMode="auto">
          <a:xfrm>
            <a:off x="3919538" y="3225800"/>
            <a:ext cx="714375" cy="684213"/>
            <a:chOff x="3924463" y="3239045"/>
            <a:chExt cx="713539" cy="684908"/>
          </a:xfrm>
        </p:grpSpPr>
        <p:cxnSp>
          <p:nvCxnSpPr>
            <p:cNvPr id="54314" name="Straight Arrow Connector 193"/>
            <p:cNvCxnSpPr>
              <a:cxnSpLocks noChangeShapeType="1"/>
            </p:cNvCxnSpPr>
            <p:nvPr/>
          </p:nvCxnSpPr>
          <p:spPr bwMode="auto">
            <a:xfrm>
              <a:off x="3924463" y="3239045"/>
              <a:ext cx="713539" cy="68490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54478" name="Group 194"/>
            <p:cNvGrpSpPr>
              <a:grpSpLocks/>
            </p:cNvGrpSpPr>
            <p:nvPr/>
          </p:nvGrpSpPr>
          <p:grpSpPr bwMode="auto">
            <a:xfrm>
              <a:off x="4061324" y="3293627"/>
              <a:ext cx="322117" cy="369332"/>
              <a:chOff x="7408615" y="3244352"/>
              <a:chExt cx="322117" cy="369332"/>
            </a:xfrm>
          </p:grpSpPr>
          <p:sp>
            <p:nvSpPr>
              <p:cNvPr id="54316" name="Oval 195"/>
              <p:cNvSpPr>
                <a:spLocks noChangeArrowheads="1"/>
              </p:cNvSpPr>
              <p:nvPr/>
            </p:nvSpPr>
            <p:spPr bwMode="auto">
              <a:xfrm>
                <a:off x="7427025" y="3299570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54317" name="TextBox 196"/>
              <p:cNvSpPr txBox="1">
                <a:spLocks noChangeArrowheads="1"/>
              </p:cNvSpPr>
              <p:nvPr/>
            </p:nvSpPr>
            <p:spPr bwMode="auto">
              <a:xfrm>
                <a:off x="7408615" y="3244352"/>
                <a:ext cx="3130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</p:grpSp>
      </p:grpSp>
      <p:sp>
        <p:nvSpPr>
          <p:cNvPr id="201" name="TextBox 200"/>
          <p:cNvSpPr txBox="1">
            <a:spLocks noChangeArrowheads="1"/>
          </p:cNvSpPr>
          <p:nvPr/>
        </p:nvSpPr>
        <p:spPr bwMode="auto">
          <a:xfrm>
            <a:off x="4371975" y="2981325"/>
            <a:ext cx="38496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Arial Narrow" pitchFamily="34" charset="0"/>
              </a:rPr>
              <a:t>2. resolve http://netcinema.com/6Y7B23V</a:t>
            </a:r>
          </a:p>
          <a:p>
            <a:r>
              <a:rPr lang="en-US" i="0">
                <a:latin typeface="Arial Narrow" pitchFamily="34" charset="0"/>
              </a:rPr>
              <a:t>via Bob</a:t>
            </a:r>
            <a:r>
              <a:rPr lang="en-US" altLang="en-US" i="0">
                <a:latin typeface="Arial Narrow" pitchFamily="34" charset="0"/>
              </a:rPr>
              <a:t>’</a:t>
            </a:r>
            <a:r>
              <a:rPr lang="en-US" i="0">
                <a:latin typeface="Arial Narrow" pitchFamily="34" charset="0"/>
              </a:rPr>
              <a:t>s local DNS</a:t>
            </a:r>
          </a:p>
        </p:txBody>
      </p:sp>
      <p:sp>
        <p:nvSpPr>
          <p:cNvPr id="54293" name="TextBox 201"/>
          <p:cNvSpPr txBox="1">
            <a:spLocks noChangeArrowheads="1"/>
          </p:cNvSpPr>
          <p:nvPr/>
        </p:nvSpPr>
        <p:spPr bwMode="auto">
          <a:xfrm>
            <a:off x="377825" y="5895975"/>
            <a:ext cx="177006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i="0">
                <a:latin typeface="Arial Narrow" pitchFamily="34" charset="0"/>
              </a:rPr>
              <a:t>netcinema</a:t>
            </a:r>
            <a:r>
              <a:rPr lang="en-US" altLang="en-US" sz="2000" i="0">
                <a:latin typeface="Arial Narrow" pitchFamily="34" charset="0"/>
              </a:rPr>
              <a:t>’</a:t>
            </a:r>
            <a:r>
              <a:rPr lang="en-US" sz="2000" i="0">
                <a:latin typeface="Arial Narrow" pitchFamily="34" charset="0"/>
              </a:rPr>
              <a:t>s</a:t>
            </a:r>
          </a:p>
          <a:p>
            <a:r>
              <a:rPr lang="en-US" sz="2000" i="0">
                <a:latin typeface="Arial Narrow" pitchFamily="34" charset="0"/>
              </a:rPr>
              <a:t>authorative DNS</a:t>
            </a:r>
            <a:endParaRPr lang="en-US" sz="2000">
              <a:latin typeface="Arial Narrow" pitchFamily="34" charset="0"/>
            </a:endParaRPr>
          </a:p>
        </p:txBody>
      </p:sp>
      <p:cxnSp>
        <p:nvCxnSpPr>
          <p:cNvPr id="204" name="Straight Arrow Connector 203"/>
          <p:cNvCxnSpPr>
            <a:cxnSpLocks noChangeShapeType="1"/>
          </p:cNvCxnSpPr>
          <p:nvPr/>
        </p:nvCxnSpPr>
        <p:spPr bwMode="auto">
          <a:xfrm flipH="1">
            <a:off x="1612900" y="4159250"/>
            <a:ext cx="3100388" cy="137636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9" name="Straight Arrow Connector 208"/>
          <p:cNvCxnSpPr>
            <a:cxnSpLocks noChangeShapeType="1"/>
          </p:cNvCxnSpPr>
          <p:nvPr/>
        </p:nvCxnSpPr>
        <p:spPr bwMode="auto">
          <a:xfrm flipH="1">
            <a:off x="1593850" y="4268788"/>
            <a:ext cx="3100388" cy="13763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grpSp>
        <p:nvGrpSpPr>
          <p:cNvPr id="54479" name="Group 204"/>
          <p:cNvGrpSpPr>
            <a:grpSpLocks/>
          </p:cNvGrpSpPr>
          <p:nvPr/>
        </p:nvGrpSpPr>
        <p:grpSpPr bwMode="auto">
          <a:xfrm>
            <a:off x="1838325" y="5218113"/>
            <a:ext cx="317500" cy="368300"/>
            <a:chOff x="7454630" y="3313376"/>
            <a:chExt cx="317511" cy="369332"/>
          </a:xfrm>
        </p:grpSpPr>
        <p:sp>
          <p:nvSpPr>
            <p:cNvPr id="54312" name="Oval 205"/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4313" name="TextBox 206"/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</p:grpSp>
      <p:sp>
        <p:nvSpPr>
          <p:cNvPr id="210" name="TextBox 209"/>
          <p:cNvSpPr txBox="1">
            <a:spLocks noChangeArrowheads="1"/>
          </p:cNvSpPr>
          <p:nvPr/>
        </p:nvSpPr>
        <p:spPr bwMode="auto">
          <a:xfrm>
            <a:off x="1808163" y="4592638"/>
            <a:ext cx="3200400" cy="6778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Arial Narrow" pitchFamily="34" charset="0"/>
              </a:rPr>
              <a:t>3. netcinema</a:t>
            </a:r>
            <a:r>
              <a:rPr lang="en-US" altLang="en-US" i="0">
                <a:latin typeface="Arial Narrow" pitchFamily="34" charset="0"/>
              </a:rPr>
              <a:t>’</a:t>
            </a:r>
            <a:r>
              <a:rPr lang="en-US" i="0">
                <a:latin typeface="Arial Narrow" pitchFamily="34" charset="0"/>
              </a:rPr>
              <a:t>s DNS returns URL </a:t>
            </a:r>
          </a:p>
          <a:p>
            <a:r>
              <a:rPr lang="en-US" i="0">
                <a:latin typeface="Arial Narrow" pitchFamily="34" charset="0"/>
              </a:rPr>
              <a:t>http://KingCDN.com/NetC6y&amp;B</a:t>
            </a:r>
            <a:r>
              <a:rPr lang="en-US" sz="2000" i="0">
                <a:latin typeface="Arial Narrow" pitchFamily="34" charset="0"/>
              </a:rPr>
              <a:t>23V</a:t>
            </a:r>
          </a:p>
        </p:txBody>
      </p:sp>
      <p:cxnSp>
        <p:nvCxnSpPr>
          <p:cNvPr id="212" name="Straight Arrow Connector 211"/>
          <p:cNvCxnSpPr>
            <a:cxnSpLocks noChangeShapeType="1"/>
          </p:cNvCxnSpPr>
          <p:nvPr/>
        </p:nvCxnSpPr>
        <p:spPr bwMode="auto">
          <a:xfrm>
            <a:off x="5032375" y="4475163"/>
            <a:ext cx="447675" cy="962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7" name="Straight Arrow Connector 216"/>
          <p:cNvCxnSpPr>
            <a:cxnSpLocks noChangeShapeType="1"/>
          </p:cNvCxnSpPr>
          <p:nvPr/>
        </p:nvCxnSpPr>
        <p:spPr bwMode="auto">
          <a:xfrm>
            <a:off x="5127625" y="4486275"/>
            <a:ext cx="447675" cy="9604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grpSp>
        <p:nvGrpSpPr>
          <p:cNvPr id="54480" name="Group 212"/>
          <p:cNvGrpSpPr>
            <a:grpSpLocks/>
          </p:cNvGrpSpPr>
          <p:nvPr/>
        </p:nvGrpSpPr>
        <p:grpSpPr bwMode="auto">
          <a:xfrm>
            <a:off x="5116513" y="4727575"/>
            <a:ext cx="317500" cy="369888"/>
            <a:chOff x="7454630" y="3313376"/>
            <a:chExt cx="317511" cy="369332"/>
          </a:xfrm>
        </p:grpSpPr>
        <p:sp>
          <p:nvSpPr>
            <p:cNvPr id="54310" name="Oval 213"/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4311" name="TextBox 214"/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</p:grpSp>
      <p:sp>
        <p:nvSpPr>
          <p:cNvPr id="219" name="TextBox 218"/>
          <p:cNvSpPr txBox="1">
            <a:spLocks noChangeArrowheads="1"/>
          </p:cNvSpPr>
          <p:nvPr/>
        </p:nvSpPr>
        <p:spPr bwMode="auto">
          <a:xfrm>
            <a:off x="5551488" y="3903663"/>
            <a:ext cx="392430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Arial Narrow" pitchFamily="34" charset="0"/>
              </a:rPr>
              <a:t>4&amp;5. Resolve </a:t>
            </a:r>
          </a:p>
          <a:p>
            <a:r>
              <a:rPr lang="en-US" i="0">
                <a:latin typeface="Arial Narrow" pitchFamily="34" charset="0"/>
              </a:rPr>
              <a:t>http://KingCDN.com/NetC6y&amp;B23</a:t>
            </a:r>
          </a:p>
          <a:p>
            <a:r>
              <a:rPr lang="en-US" i="0">
                <a:latin typeface="Arial Narrow" pitchFamily="34" charset="0"/>
              </a:rPr>
              <a:t>via KingCDN</a:t>
            </a:r>
            <a:r>
              <a:rPr lang="en-US" altLang="en-US" i="0">
                <a:latin typeface="Arial Narrow" pitchFamily="34" charset="0"/>
              </a:rPr>
              <a:t>’</a:t>
            </a:r>
            <a:r>
              <a:rPr lang="en-US" i="0">
                <a:latin typeface="Arial Narrow" pitchFamily="34" charset="0"/>
              </a:rPr>
              <a:t>s authoritative DNS,              which returns IP address of KIingCDN </a:t>
            </a:r>
          </a:p>
          <a:p>
            <a:r>
              <a:rPr lang="en-US" i="0">
                <a:latin typeface="Arial Narrow" pitchFamily="34" charset="0"/>
              </a:rPr>
              <a:t>server  with video</a:t>
            </a:r>
          </a:p>
        </p:txBody>
      </p:sp>
      <p:cxnSp>
        <p:nvCxnSpPr>
          <p:cNvPr id="220" name="Straight Arrow Connector 219"/>
          <p:cNvCxnSpPr>
            <a:cxnSpLocks noChangeShapeType="1"/>
          </p:cNvCxnSpPr>
          <p:nvPr/>
        </p:nvCxnSpPr>
        <p:spPr bwMode="auto">
          <a:xfrm>
            <a:off x="3783013" y="3322638"/>
            <a:ext cx="812800" cy="822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grpSp>
        <p:nvGrpSpPr>
          <p:cNvPr id="54481" name="Group 222"/>
          <p:cNvGrpSpPr>
            <a:grpSpLocks/>
          </p:cNvGrpSpPr>
          <p:nvPr/>
        </p:nvGrpSpPr>
        <p:grpSpPr bwMode="auto">
          <a:xfrm>
            <a:off x="4154488" y="3667125"/>
            <a:ext cx="317500" cy="369888"/>
            <a:chOff x="7454630" y="3313376"/>
            <a:chExt cx="317511" cy="369332"/>
          </a:xfrm>
        </p:grpSpPr>
        <p:sp>
          <p:nvSpPr>
            <p:cNvPr id="54308" name="Oval 223"/>
            <p:cNvSpPr>
              <a:spLocks noChangeArrowheads="1"/>
            </p:cNvSpPr>
            <p:nvPr/>
          </p:nvSpPr>
          <p:spPr bwMode="auto">
            <a:xfrm>
              <a:off x="7468434" y="3354794"/>
              <a:ext cx="303707" cy="30370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54309" name="TextBox 224"/>
            <p:cNvSpPr txBox="1">
              <a:spLocks noChangeArrowheads="1"/>
            </p:cNvSpPr>
            <p:nvPr/>
          </p:nvSpPr>
          <p:spPr bwMode="auto">
            <a:xfrm>
              <a:off x="7454630" y="3313376"/>
              <a:ext cx="31304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cxnSp>
        <p:nvCxnSpPr>
          <p:cNvPr id="226" name="Straight Arrow Connector 225"/>
          <p:cNvCxnSpPr>
            <a:cxnSpLocks noChangeShapeType="1"/>
          </p:cNvCxnSpPr>
          <p:nvPr/>
        </p:nvCxnSpPr>
        <p:spPr bwMode="auto">
          <a:xfrm flipH="1">
            <a:off x="3311525" y="3201988"/>
            <a:ext cx="4763" cy="2362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1457" name="Up Arrow 61456"/>
          <p:cNvSpPr>
            <a:spLocks noChangeArrowheads="1"/>
          </p:cNvSpPr>
          <p:nvPr/>
        </p:nvSpPr>
        <p:spPr bwMode="auto">
          <a:xfrm>
            <a:off x="3340100" y="3195638"/>
            <a:ext cx="298450" cy="2284412"/>
          </a:xfrm>
          <a:prstGeom prst="upArrow">
            <a:avLst>
              <a:gd name="adj1" fmla="val 50000"/>
              <a:gd name="adj2" fmla="val 50249"/>
            </a:avLst>
          </a:prstGeom>
          <a:gradFill rotWithShape="1">
            <a:gsLst>
              <a:gs pos="0">
                <a:srgbClr val="000090"/>
              </a:gs>
              <a:gs pos="64000">
                <a:srgbClr val="000090"/>
              </a:gs>
              <a:gs pos="100000">
                <a:srgbClr val="FFFFFF"/>
              </a:gs>
            </a:gsLst>
            <a:lin ang="5400000"/>
          </a:gradFill>
          <a:ln w="15875">
            <a:noFill/>
            <a:miter lim="800000"/>
            <a:headEnd/>
            <a:tailEnd/>
          </a:ln>
        </p:spPr>
        <p:txBody>
          <a:bodyPr wrap="none"/>
          <a:lstStyle/>
          <a:p>
            <a:endParaRPr lang="pt-BR"/>
          </a:p>
        </p:txBody>
      </p:sp>
      <p:sp>
        <p:nvSpPr>
          <p:cNvPr id="231" name="TextBox 230"/>
          <p:cNvSpPr txBox="1">
            <a:spLocks noChangeArrowheads="1"/>
          </p:cNvSpPr>
          <p:nvPr/>
        </p:nvSpPr>
        <p:spPr bwMode="auto">
          <a:xfrm>
            <a:off x="2254250" y="3732213"/>
            <a:ext cx="2027238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i="0">
                <a:latin typeface="Arial Narrow" pitchFamily="34" charset="0"/>
              </a:rPr>
              <a:t>6. request video from</a:t>
            </a:r>
          </a:p>
          <a:p>
            <a:r>
              <a:rPr lang="en-US" i="0">
                <a:latin typeface="Arial Narrow" pitchFamily="34" charset="0"/>
              </a:rPr>
              <a:t>KINGCDN server,</a:t>
            </a:r>
          </a:p>
          <a:p>
            <a:r>
              <a:rPr lang="en-US" i="0">
                <a:latin typeface="Arial Narrow" pitchFamily="34" charset="0"/>
              </a:rPr>
              <a:t>streamed via HTTP</a:t>
            </a:r>
          </a:p>
        </p:txBody>
      </p:sp>
      <p:sp>
        <p:nvSpPr>
          <p:cNvPr id="54307" name="TextBox 232"/>
          <p:cNvSpPr txBox="1">
            <a:spLocks noChangeArrowheads="1"/>
          </p:cNvSpPr>
          <p:nvPr/>
        </p:nvSpPr>
        <p:spPr bwMode="auto">
          <a:xfrm>
            <a:off x="4592638" y="6103938"/>
            <a:ext cx="1874837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i="0">
                <a:latin typeface="Arial Narrow" pitchFamily="34" charset="0"/>
              </a:rPr>
              <a:t>KingCDN</a:t>
            </a:r>
          </a:p>
          <a:p>
            <a:pPr algn="ctr"/>
            <a:r>
              <a:rPr lang="en-US" sz="2000" i="0">
                <a:latin typeface="Arial Narrow" pitchFamily="34" charset="0"/>
              </a:rPr>
              <a:t>authoritative DNS</a:t>
            </a:r>
            <a:endParaRPr lang="en-US" sz="2000">
              <a:latin typeface="Arial Narrow" pitchFamily="34" charset="0"/>
            </a:endParaRPr>
          </a:p>
        </p:txBody>
      </p:sp>
      <p:sp>
        <p:nvSpPr>
          <p:cNvPr id="213" name="Retângulo 57"/>
          <p:cNvSpPr/>
          <p:nvPr/>
        </p:nvSpPr>
        <p:spPr>
          <a:xfrm>
            <a:off x="6547113" y="6250145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  <p:bldP spid="61443" grpId="1"/>
      <p:bldP spid="201" grpId="0"/>
      <p:bldP spid="201" grpId="1"/>
      <p:bldP spid="210" grpId="0" animBg="1"/>
      <p:bldP spid="210" grpId="1" animBg="1"/>
      <p:bldP spid="219" grpId="0"/>
      <p:bldP spid="219" grpId="1"/>
      <p:bldP spid="61457" grpId="0" animBg="1"/>
      <p:bldP spid="23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CDN cluster selection strategy</a:t>
            </a:r>
            <a:endParaRPr lang="en-US" dirty="0">
              <a:ea typeface="ＭＳ Ｐゴシック" charset="0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5" y="1381125"/>
            <a:ext cx="7772400" cy="5053013"/>
          </a:xfrm>
        </p:spPr>
        <p:txBody>
          <a:bodyPr/>
          <a:lstStyle/>
          <a:p>
            <a:r>
              <a:rPr lang="en-US" i="1" dirty="0" smtClean="0">
                <a:solidFill>
                  <a:srgbClr val="CC0000"/>
                </a:solidFill>
              </a:rPr>
              <a:t>desafio: </a:t>
            </a:r>
            <a:r>
              <a:rPr lang="en-US" dirty="0" smtClean="0">
                <a:solidFill>
                  <a:srgbClr val="000000"/>
                </a:solidFill>
              </a:rPr>
              <a:t>como o CDN DNS seleciona  um </a:t>
            </a:r>
            <a:r>
              <a:rPr lang="en-US" altLang="en-US" dirty="0" smtClean="0">
                <a:solidFill>
                  <a:srgbClr val="000000"/>
                </a:solidFill>
              </a:rPr>
              <a:t>“bom” nó</a:t>
            </a:r>
            <a:r>
              <a:rPr lang="en-US" dirty="0" smtClean="0">
                <a:solidFill>
                  <a:srgbClr val="000000"/>
                </a:solidFill>
              </a:rPr>
              <a:t> CDN para o cliente?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Escolhe o nó mais próximo do cliente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Escolhe o nó com delay mais curto (ou menos saltos) para o client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IP anycast</a:t>
            </a:r>
          </a:p>
          <a:p>
            <a:r>
              <a:rPr lang="en-US" i="1" dirty="0" smtClean="0">
                <a:solidFill>
                  <a:srgbClr val="CC0000"/>
                </a:solidFill>
              </a:rPr>
              <a:t>alternativa: </a:t>
            </a:r>
            <a:r>
              <a:rPr lang="en-US" dirty="0" smtClean="0">
                <a:solidFill>
                  <a:srgbClr val="000000"/>
                </a:solidFill>
              </a:rPr>
              <a:t>deixar o </a:t>
            </a:r>
            <a:r>
              <a:rPr lang="en-US" i="1" dirty="0" smtClean="0">
                <a:solidFill>
                  <a:srgbClr val="000099"/>
                </a:solidFill>
              </a:rPr>
              <a:t>cliente</a:t>
            </a:r>
            <a:r>
              <a:rPr lang="en-US" dirty="0" smtClean="0">
                <a:solidFill>
                  <a:srgbClr val="000000"/>
                </a:solidFill>
              </a:rPr>
              <a:t> decidir – dê-lhe uma lista de nós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cliente pinga servers, pega o melhor</a:t>
            </a:r>
          </a:p>
          <a:p>
            <a:pPr lvl="2"/>
            <a:r>
              <a:rPr lang="en-US" dirty="0" smtClean="0">
                <a:solidFill>
                  <a:srgbClr val="000000"/>
                </a:solidFill>
              </a:rPr>
              <a:t>Netflix </a:t>
            </a:r>
            <a:endParaRPr lang="en-US" i="1" dirty="0" smtClean="0">
              <a:solidFill>
                <a:srgbClr val="CC0000"/>
              </a:solidFill>
            </a:endParaRP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  <a:p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5632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3F966413-2B9F-48EB-A697-6D2928A6D63E}" type="slidenum">
              <a:rPr lang="en-US"/>
              <a:pPr/>
              <a:t>25</a:t>
            </a:fld>
            <a:endParaRPr lang="en-US"/>
          </a:p>
        </p:txBody>
      </p:sp>
      <p:pic>
        <p:nvPicPr>
          <p:cNvPr id="56325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0050" y="925513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ângulo 57"/>
          <p:cNvSpPr/>
          <p:nvPr/>
        </p:nvSpPr>
        <p:spPr>
          <a:xfrm>
            <a:off x="5724128" y="6294769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25" y="914400"/>
            <a:ext cx="444023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Case study: Netflix</a:t>
            </a:r>
            <a:endParaRPr lang="en-US" dirty="0">
              <a:ea typeface="ＭＳ Ｐゴシック" charset="0"/>
            </a:endParaRP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0074" y="1381125"/>
            <a:ext cx="8724454" cy="5053013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 smtClean="0">
                <a:ea typeface="ＭＳ Ｐゴシック" charset="0"/>
              </a:rPr>
              <a:t>30% do tráfego de downstream nos EUA (2011)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smtClean="0">
                <a:ea typeface="ＭＳ Ｐゴシック" charset="0"/>
              </a:rPr>
              <a:t>Infraestrutura pequena, usa serviço de terceiros: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>
                <a:ea typeface="ＭＳ Ｐゴシック" charset="0"/>
              </a:rPr>
              <a:t>Registro próprio, servidores de pagamento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>
                <a:ea typeface="ＭＳ Ｐゴシック" charset="0"/>
              </a:rPr>
              <a:t>Amazon cloud services: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</a:rPr>
              <a:t>Cria múltiplas versões dos filmes em diferentes encodings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</a:rPr>
              <a:t>Mantém as páginas para navegação</a:t>
            </a:r>
          </a:p>
          <a:p>
            <a:pPr lvl="2">
              <a:defRPr/>
            </a:pPr>
            <a:r>
              <a:rPr lang="en-US" dirty="0" smtClean="0">
                <a:ea typeface="ＭＳ Ｐゴシック" charset="0"/>
              </a:rPr>
              <a:t>Faz upload dos filmes para os CDNs</a:t>
            </a:r>
          </a:p>
          <a:p>
            <a:pPr lvl="1">
              <a:buFont typeface="Wingdings" charset="0"/>
              <a:buChar char="§"/>
              <a:defRPr/>
            </a:pPr>
            <a:r>
              <a:rPr lang="en-US" i="1" dirty="0" smtClean="0">
                <a:solidFill>
                  <a:srgbClr val="000099"/>
                </a:solidFill>
                <a:ea typeface="ＭＳ Ｐゴシック" charset="0"/>
              </a:rPr>
              <a:t>Servidores</a:t>
            </a:r>
            <a:r>
              <a:rPr lang="en-US" dirty="0" smtClean="0">
                <a:ea typeface="ＭＳ Ｐゴシック" charset="0"/>
              </a:rPr>
              <a:t> CDNs host/stream :Akamai, Limelight, Level-3</a:t>
            </a:r>
          </a:p>
          <a:p>
            <a:pPr>
              <a:buFont typeface="Wingdings" charset="0"/>
              <a:buChar char="v"/>
              <a:defRPr/>
            </a:pPr>
            <a:endParaRPr lang="en-US" dirty="0" smtClean="0">
              <a:solidFill>
                <a:srgbClr val="000000"/>
              </a:solidFill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endParaRPr lang="en-US" dirty="0" smtClean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dirty="0"/>
              <a:t>Multmedia Networking</a:t>
            </a:r>
          </a:p>
        </p:txBody>
      </p:sp>
      <p:sp>
        <p:nvSpPr>
          <p:cNvPr id="5837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A683E339-1F94-4CA5-A53E-655AB40159D7}" type="slidenum">
              <a:rPr lang="en-US"/>
              <a:pPr/>
              <a:t>26</a:t>
            </a:fld>
            <a:endParaRPr lang="en-US"/>
          </a:p>
        </p:txBody>
      </p:sp>
      <p:sp>
        <p:nvSpPr>
          <p:cNvPr id="7" name="Retângulo 57"/>
          <p:cNvSpPr/>
          <p:nvPr/>
        </p:nvSpPr>
        <p:spPr>
          <a:xfrm>
            <a:off x="5724128" y="6294769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21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025" y="914400"/>
            <a:ext cx="4440238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228600"/>
            <a:ext cx="8172450" cy="8715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Case study: Netflix</a:t>
            </a:r>
            <a:endParaRPr lang="en-US" dirty="0"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6042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6921951C-D063-4D1D-B0BC-11D47C3345D5}" type="slidenum">
              <a:rPr lang="en-US"/>
              <a:pPr/>
              <a:t>27</a:t>
            </a:fld>
            <a:endParaRPr lang="en-US"/>
          </a:p>
        </p:txBody>
      </p:sp>
      <p:grpSp>
        <p:nvGrpSpPr>
          <p:cNvPr id="2" name="Group 61457"/>
          <p:cNvGrpSpPr>
            <a:grpSpLocks/>
          </p:cNvGrpSpPr>
          <p:nvPr/>
        </p:nvGrpSpPr>
        <p:grpSpPr bwMode="auto">
          <a:xfrm>
            <a:off x="153988" y="1568450"/>
            <a:ext cx="8175625" cy="4878388"/>
            <a:chOff x="154421" y="1568171"/>
            <a:chExt cx="8175139" cy="4878586"/>
          </a:xfrm>
        </p:grpSpPr>
        <p:grpSp>
          <p:nvGrpSpPr>
            <p:cNvPr id="3" name="Group 249"/>
            <p:cNvGrpSpPr>
              <a:grpSpLocks/>
            </p:cNvGrpSpPr>
            <p:nvPr/>
          </p:nvGrpSpPr>
          <p:grpSpPr bwMode="auto">
            <a:xfrm>
              <a:off x="706206" y="3257511"/>
              <a:ext cx="463932" cy="637577"/>
              <a:chOff x="4140" y="429"/>
              <a:chExt cx="1425" cy="2396"/>
            </a:xfrm>
          </p:grpSpPr>
          <p:sp>
            <p:nvSpPr>
              <p:cNvPr id="60760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0" name="Rectangle 251"/>
              <p:cNvSpPr>
                <a:spLocks noChangeArrowheads="1"/>
              </p:cNvSpPr>
              <p:nvPr/>
            </p:nvSpPr>
            <p:spPr bwMode="auto">
              <a:xfrm>
                <a:off x="4205" y="428"/>
                <a:ext cx="1048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762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763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3" name="Rectangle 254"/>
              <p:cNvSpPr>
                <a:spLocks noChangeArrowheads="1"/>
              </p:cNvSpPr>
              <p:nvPr/>
            </p:nvSpPr>
            <p:spPr bwMode="auto">
              <a:xfrm>
                <a:off x="4215" y="691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4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4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0" name="AutoShape 25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5" name="Rectangle 258"/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5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7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3" y="2569"/>
                  <a:ext cx="724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8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694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17" name="Rectangle 262"/>
              <p:cNvSpPr>
                <a:spLocks noChangeArrowheads="1"/>
              </p:cNvSpPr>
              <p:nvPr/>
            </p:nvSpPr>
            <p:spPr bwMode="auto">
              <a:xfrm>
                <a:off x="4220" y="1359"/>
                <a:ext cx="595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8" name="Rectangle 263"/>
              <p:cNvSpPr>
                <a:spLocks noChangeArrowheads="1"/>
              </p:cNvSpPr>
              <p:nvPr/>
            </p:nvSpPr>
            <p:spPr bwMode="auto">
              <a:xfrm>
                <a:off x="4230" y="1657"/>
                <a:ext cx="595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7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17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6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8" y="2585"/>
                  <a:ext cx="68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60771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8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3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7" y="2570"/>
                  <a:ext cx="723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4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6" y="2588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2" name="Rectangle 271"/>
              <p:cNvSpPr>
                <a:spLocks noChangeArrowheads="1"/>
              </p:cNvSpPr>
              <p:nvPr/>
            </p:nvSpPr>
            <p:spPr bwMode="auto">
              <a:xfrm>
                <a:off x="5249" y="428"/>
                <a:ext cx="68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774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775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Oval 274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9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777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AutoShape 276"/>
              <p:cNvSpPr>
                <a:spLocks noChangeArrowheads="1"/>
              </p:cNvSpPr>
              <p:nvPr/>
            </p:nvSpPr>
            <p:spPr bwMode="auto">
              <a:xfrm>
                <a:off x="4142" y="2684"/>
                <a:ext cx="1199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8" name="AutoShape 277"/>
              <p:cNvSpPr>
                <a:spLocks noChangeArrowheads="1"/>
              </p:cNvSpPr>
              <p:nvPr/>
            </p:nvSpPr>
            <p:spPr bwMode="auto">
              <a:xfrm>
                <a:off x="4205" y="2713"/>
                <a:ext cx="1073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9" name="Oval 278"/>
              <p:cNvSpPr>
                <a:spLocks noChangeArrowheads="1"/>
              </p:cNvSpPr>
              <p:nvPr/>
            </p:nvSpPr>
            <p:spPr bwMode="auto">
              <a:xfrm>
                <a:off x="4308" y="2385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" name="Oval 279"/>
              <p:cNvSpPr>
                <a:spLocks noChangeArrowheads="1"/>
              </p:cNvSpPr>
              <p:nvPr/>
            </p:nvSpPr>
            <p:spPr bwMode="auto">
              <a:xfrm>
                <a:off x="4488" y="2385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1" name="Oval 280"/>
              <p:cNvSpPr>
                <a:spLocks noChangeArrowheads="1"/>
              </p:cNvSpPr>
              <p:nvPr/>
            </p:nvSpPr>
            <p:spPr bwMode="auto">
              <a:xfrm>
                <a:off x="4664" y="2379"/>
                <a:ext cx="156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2" name="Rectangle 281"/>
              <p:cNvSpPr>
                <a:spLocks noChangeArrowheads="1"/>
              </p:cNvSpPr>
              <p:nvPr/>
            </p:nvSpPr>
            <p:spPr bwMode="auto">
              <a:xfrm>
                <a:off x="5063" y="1836"/>
                <a:ext cx="83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9" name="Group 542"/>
            <p:cNvGrpSpPr>
              <a:grpSpLocks/>
            </p:cNvGrpSpPr>
            <p:nvPr/>
          </p:nvGrpSpPr>
          <p:grpSpPr bwMode="auto">
            <a:xfrm>
              <a:off x="2738316" y="5097174"/>
              <a:ext cx="963728" cy="834421"/>
              <a:chOff x="-44" y="1473"/>
              <a:chExt cx="981" cy="1105"/>
            </a:xfrm>
          </p:grpSpPr>
          <p:pic>
            <p:nvPicPr>
              <p:cNvPr id="60758" name="Picture 52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60759" name="Freeform 53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pic>
          <p:nvPicPr>
            <p:cNvPr id="60424" name="Picture 7" descr="Bob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02385" y="5902036"/>
              <a:ext cx="533264" cy="5447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2"/>
            <p:cNvGrpSpPr>
              <a:grpSpLocks/>
            </p:cNvGrpSpPr>
            <p:nvPr/>
          </p:nvGrpSpPr>
          <p:grpSpPr bwMode="auto">
            <a:xfrm>
              <a:off x="6350500" y="1954842"/>
              <a:ext cx="1698222" cy="1355547"/>
              <a:chOff x="3510611" y="3438810"/>
              <a:chExt cx="1698222" cy="1355547"/>
            </a:xfrm>
          </p:grpSpPr>
          <p:sp>
            <p:nvSpPr>
              <p:cNvPr id="60691" name="Freeform 1287"/>
              <p:cNvSpPr>
                <a:spLocks/>
              </p:cNvSpPr>
              <p:nvPr/>
            </p:nvSpPr>
            <p:spPr bwMode="auto">
              <a:xfrm>
                <a:off x="3510611" y="3438810"/>
                <a:ext cx="1698222" cy="1355547"/>
              </a:xfrm>
              <a:custGeom>
                <a:avLst/>
                <a:gdLst>
                  <a:gd name="T0" fmla="*/ 1064785 w 10000"/>
                  <a:gd name="T1" fmla="*/ 17080 h 10000"/>
                  <a:gd name="T2" fmla="*/ 634795 w 10000"/>
                  <a:gd name="T3" fmla="*/ 102479 h 10000"/>
                  <a:gd name="T4" fmla="*/ 320454 w 10000"/>
                  <a:gd name="T5" fmla="*/ 202654 h 10000"/>
                  <a:gd name="T6" fmla="*/ 106818 w 10000"/>
                  <a:gd name="T7" fmla="*/ 243050 h 10000"/>
                  <a:gd name="T8" fmla="*/ 21737 w 10000"/>
                  <a:gd name="T9" fmla="*/ 598745 h 10000"/>
                  <a:gd name="T10" fmla="*/ 15114 w 10000"/>
                  <a:gd name="T11" fmla="*/ 928279 h 10000"/>
                  <a:gd name="T12" fmla="*/ 204975 w 10000"/>
                  <a:gd name="T13" fmla="*/ 989278 h 10000"/>
                  <a:gd name="T14" fmla="*/ 748237 w 10000"/>
                  <a:gd name="T15" fmla="*/ 989278 h 10000"/>
                  <a:gd name="T16" fmla="*/ 981402 w 10000"/>
                  <a:gd name="T17" fmla="*/ 1123477 h 10000"/>
                  <a:gd name="T18" fmla="*/ 1238004 w 10000"/>
                  <a:gd name="T19" fmla="*/ 1331012 h 10000"/>
                  <a:gd name="T20" fmla="*/ 1434658 w 10000"/>
                  <a:gd name="T21" fmla="*/ 1339145 h 10000"/>
                  <a:gd name="T22" fmla="*/ 1571195 w 10000"/>
                  <a:gd name="T23" fmla="*/ 1221077 h 10000"/>
                  <a:gd name="T24" fmla="*/ 1637765 w 10000"/>
                  <a:gd name="T25" fmla="*/ 899948 h 10000"/>
                  <a:gd name="T26" fmla="*/ 1681070 w 10000"/>
                  <a:gd name="T27" fmla="*/ 586545 h 10000"/>
                  <a:gd name="T28" fmla="*/ 1687863 w 10000"/>
                  <a:gd name="T29" fmla="*/ 212279 h 10000"/>
                  <a:gd name="T30" fmla="*/ 1541136 w 10000"/>
                  <a:gd name="T31" fmla="*/ 29280 h 10000"/>
                  <a:gd name="T32" fmla="*/ 1277912 w 10000"/>
                  <a:gd name="T33" fmla="*/ 678 h 10000"/>
                  <a:gd name="T34" fmla="*/ 1064785 w 10000"/>
                  <a:gd name="T35" fmla="*/ 17080 h 100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00">
                    <a:moveTo>
                      <a:pt x="6270" y="126"/>
                    </a:moveTo>
                    <a:cubicBezTo>
                      <a:pt x="5642" y="245"/>
                      <a:pt x="4469" y="528"/>
                      <a:pt x="3738" y="756"/>
                    </a:cubicBezTo>
                    <a:cubicBezTo>
                      <a:pt x="3007" y="984"/>
                      <a:pt x="2405" y="1322"/>
                      <a:pt x="1887" y="1495"/>
                    </a:cubicBezTo>
                    <a:cubicBezTo>
                      <a:pt x="1369" y="1668"/>
                      <a:pt x="1195" y="1105"/>
                      <a:pt x="629" y="1793"/>
                    </a:cubicBezTo>
                    <a:cubicBezTo>
                      <a:pt x="63" y="2481"/>
                      <a:pt x="218" y="3574"/>
                      <a:pt x="128" y="4417"/>
                    </a:cubicBezTo>
                    <a:cubicBezTo>
                      <a:pt x="39" y="5260"/>
                      <a:pt x="-87" y="6368"/>
                      <a:pt x="89" y="6848"/>
                    </a:cubicBezTo>
                    <a:cubicBezTo>
                      <a:pt x="265" y="7328"/>
                      <a:pt x="491" y="7223"/>
                      <a:pt x="1207" y="7298"/>
                    </a:cubicBezTo>
                    <a:cubicBezTo>
                      <a:pt x="1924" y="7374"/>
                      <a:pt x="3641" y="7133"/>
                      <a:pt x="4406" y="7298"/>
                    </a:cubicBezTo>
                    <a:cubicBezTo>
                      <a:pt x="5171" y="7463"/>
                      <a:pt x="5298" y="7868"/>
                      <a:pt x="5779" y="8288"/>
                    </a:cubicBezTo>
                    <a:cubicBezTo>
                      <a:pt x="6260" y="8709"/>
                      <a:pt x="6848" y="9549"/>
                      <a:pt x="7290" y="9819"/>
                    </a:cubicBezTo>
                    <a:cubicBezTo>
                      <a:pt x="7731" y="10089"/>
                      <a:pt x="8124" y="10014"/>
                      <a:pt x="8448" y="9879"/>
                    </a:cubicBezTo>
                    <a:cubicBezTo>
                      <a:pt x="8771" y="9744"/>
                      <a:pt x="9056" y="9549"/>
                      <a:pt x="9252" y="9008"/>
                    </a:cubicBezTo>
                    <a:cubicBezTo>
                      <a:pt x="9448" y="8469"/>
                      <a:pt x="9537" y="7418"/>
                      <a:pt x="9644" y="6639"/>
                    </a:cubicBezTo>
                    <a:cubicBezTo>
                      <a:pt x="9752" y="5858"/>
                      <a:pt x="9851" y="5168"/>
                      <a:pt x="9899" y="4327"/>
                    </a:cubicBezTo>
                    <a:cubicBezTo>
                      <a:pt x="9949" y="3486"/>
                      <a:pt x="10076" y="2256"/>
                      <a:pt x="9939" y="1566"/>
                    </a:cubicBezTo>
                    <a:cubicBezTo>
                      <a:pt x="9802" y="876"/>
                      <a:pt x="9478" y="471"/>
                      <a:pt x="9075" y="216"/>
                    </a:cubicBezTo>
                    <a:cubicBezTo>
                      <a:pt x="8674" y="-39"/>
                      <a:pt x="7997" y="20"/>
                      <a:pt x="7525" y="5"/>
                    </a:cubicBezTo>
                    <a:cubicBezTo>
                      <a:pt x="7055" y="-9"/>
                      <a:pt x="6898" y="5"/>
                      <a:pt x="6270" y="126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12" name="Group 249"/>
              <p:cNvGrpSpPr>
                <a:grpSpLocks/>
              </p:cNvGrpSpPr>
              <p:nvPr/>
            </p:nvGrpSpPr>
            <p:grpSpPr bwMode="auto">
              <a:xfrm>
                <a:off x="3696664" y="3737375"/>
                <a:ext cx="365511" cy="637577"/>
                <a:chOff x="4140" y="429"/>
                <a:chExt cx="1425" cy="2396"/>
              </a:xfrm>
            </p:grpSpPr>
            <p:sp>
              <p:nvSpPr>
                <p:cNvPr id="60726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6 w 354"/>
                    <a:gd name="T1" fmla="*/ 0 h 2742"/>
                    <a:gd name="T2" fmla="*/ 145 w 354"/>
                    <a:gd name="T3" fmla="*/ 164 h 2742"/>
                    <a:gd name="T4" fmla="*/ 142 w 354"/>
                    <a:gd name="T5" fmla="*/ 1268 h 2742"/>
                    <a:gd name="T6" fmla="*/ 0 w 354"/>
                    <a:gd name="T7" fmla="*/ 1325 h 2742"/>
                    <a:gd name="T8" fmla="*/ 2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2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5" y="431"/>
                  <a:ext cx="1046" cy="2279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728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3 w 211"/>
                    <a:gd name="T1" fmla="*/ 0 h 2537"/>
                    <a:gd name="T2" fmla="*/ 87 w 211"/>
                    <a:gd name="T3" fmla="*/ 106 h 2537"/>
                    <a:gd name="T4" fmla="*/ 3 w 211"/>
                    <a:gd name="T5" fmla="*/ 1208 h 2537"/>
                    <a:gd name="T6" fmla="*/ 3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729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2 h 226"/>
                    <a:gd name="T4" fmla="*/ 135 w 328"/>
                    <a:gd name="T5" fmla="*/ 110 h 226"/>
                    <a:gd name="T6" fmla="*/ 0 w 328"/>
                    <a:gd name="T7" fmla="*/ 4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85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1" y="694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4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1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70"/>
                    <a:ext cx="726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12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7"/>
                    <a:ext cx="695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287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4" y="1022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6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09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0" y="2572"/>
                    <a:ext cx="734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10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91"/>
                    <a:ext cx="703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289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1" y="1356"/>
                  <a:ext cx="600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90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4" y="1654"/>
                  <a:ext cx="600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19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7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71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08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8"/>
                    <a:ext cx="694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60737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1 h 226"/>
                    <a:gd name="T4" fmla="*/ 135 w 328"/>
                    <a:gd name="T5" fmla="*/ 108 h 226"/>
                    <a:gd name="T6" fmla="*/ 0 w 328"/>
                    <a:gd name="T7" fmla="*/ 4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20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5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7"/>
                    <a:ext cx="725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06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94" cy="11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294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1" y="431"/>
                  <a:ext cx="68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740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20 w 296"/>
                    <a:gd name="T3" fmla="*/ 69 h 256"/>
                    <a:gd name="T4" fmla="*/ 122 w 296"/>
                    <a:gd name="T5" fmla="*/ 122 h 256"/>
                    <a:gd name="T6" fmla="*/ 0 w 296"/>
                    <a:gd name="T7" fmla="*/ 4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741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26 w 304"/>
                    <a:gd name="T3" fmla="*/ 79 h 288"/>
                    <a:gd name="T4" fmla="*/ 118 w 304"/>
                    <a:gd name="T5" fmla="*/ 139 h 288"/>
                    <a:gd name="T6" fmla="*/ 3 w 304"/>
                    <a:gd name="T7" fmla="*/ 6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7" name="Oval 274"/>
                <p:cNvSpPr>
                  <a:spLocks noChangeArrowheads="1"/>
                </p:cNvSpPr>
                <p:nvPr/>
              </p:nvSpPr>
              <p:spPr bwMode="auto">
                <a:xfrm>
                  <a:off x="5517" y="2609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743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51 h 240"/>
                    <a:gd name="T2" fmla="*/ 2 w 306"/>
                    <a:gd name="T3" fmla="*/ 116 h 240"/>
                    <a:gd name="T4" fmla="*/ 126 w 306"/>
                    <a:gd name="T5" fmla="*/ 53 h 240"/>
                    <a:gd name="T6" fmla="*/ 123 w 306"/>
                    <a:gd name="T7" fmla="*/ 0 h 240"/>
                    <a:gd name="T8" fmla="*/ 0 w 306"/>
                    <a:gd name="T9" fmla="*/ 5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299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37" y="2680"/>
                  <a:ext cx="120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00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5" y="2710"/>
                  <a:ext cx="1071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01" name="Oval 278"/>
                <p:cNvSpPr>
                  <a:spLocks noChangeArrowheads="1"/>
                </p:cNvSpPr>
                <p:nvPr/>
              </p:nvSpPr>
              <p:spPr bwMode="auto">
                <a:xfrm>
                  <a:off x="4304" y="2382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02" name="Oval 279"/>
                <p:cNvSpPr>
                  <a:spLocks noChangeArrowheads="1"/>
                </p:cNvSpPr>
                <p:nvPr/>
              </p:nvSpPr>
              <p:spPr bwMode="auto">
                <a:xfrm>
                  <a:off x="4484" y="2382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03" name="Oval 280"/>
                <p:cNvSpPr>
                  <a:spLocks noChangeArrowheads="1"/>
                </p:cNvSpPr>
                <p:nvPr/>
              </p:nvSpPr>
              <p:spPr bwMode="auto">
                <a:xfrm>
                  <a:off x="4663" y="2382"/>
                  <a:ext cx="155" cy="137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04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59" y="1833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21" name="Group 249"/>
              <p:cNvGrpSpPr>
                <a:grpSpLocks/>
              </p:cNvGrpSpPr>
              <p:nvPr/>
            </p:nvGrpSpPr>
            <p:grpSpPr bwMode="auto">
              <a:xfrm>
                <a:off x="4638535" y="3965678"/>
                <a:ext cx="365511" cy="637577"/>
                <a:chOff x="4140" y="429"/>
                <a:chExt cx="1425" cy="2396"/>
              </a:xfrm>
            </p:grpSpPr>
            <p:sp>
              <p:nvSpPr>
                <p:cNvPr id="60694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6 w 354"/>
                    <a:gd name="T1" fmla="*/ 0 h 2742"/>
                    <a:gd name="T2" fmla="*/ 145 w 354"/>
                    <a:gd name="T3" fmla="*/ 164 h 2742"/>
                    <a:gd name="T4" fmla="*/ 142 w 354"/>
                    <a:gd name="T5" fmla="*/ 1268 h 2742"/>
                    <a:gd name="T6" fmla="*/ 0 w 354"/>
                    <a:gd name="T7" fmla="*/ 1325 h 2742"/>
                    <a:gd name="T8" fmla="*/ 2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5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3" y="432"/>
                  <a:ext cx="1052" cy="2279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696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3 w 211"/>
                    <a:gd name="T1" fmla="*/ 0 h 2537"/>
                    <a:gd name="T2" fmla="*/ 87 w 211"/>
                    <a:gd name="T3" fmla="*/ 106 h 2537"/>
                    <a:gd name="T4" fmla="*/ 3 w 211"/>
                    <a:gd name="T5" fmla="*/ 1208 h 2537"/>
                    <a:gd name="T6" fmla="*/ 3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697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2 h 226"/>
                    <a:gd name="T4" fmla="*/ 135 w 328"/>
                    <a:gd name="T5" fmla="*/ 110 h 226"/>
                    <a:gd name="T6" fmla="*/ 0 w 328"/>
                    <a:gd name="T7" fmla="*/ 4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18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5" y="695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3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44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71"/>
                    <a:ext cx="726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5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8"/>
                    <a:ext cx="695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20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8" y="1023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4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42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73"/>
                    <a:ext cx="726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3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92"/>
                    <a:ext cx="695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22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5" y="135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23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8" y="1655"/>
                  <a:ext cx="600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6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40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72"/>
                    <a:ext cx="717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1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9"/>
                    <a:ext cx="686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60705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1 h 226"/>
                    <a:gd name="T4" fmla="*/ 135 w 328"/>
                    <a:gd name="T5" fmla="*/ 108 h 226"/>
                    <a:gd name="T6" fmla="*/ 0 w 328"/>
                    <a:gd name="T7" fmla="*/ 4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41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38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8"/>
                    <a:ext cx="725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39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6"/>
                    <a:ext cx="694" cy="11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27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9" y="432"/>
                  <a:ext cx="68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708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20 w 296"/>
                    <a:gd name="T3" fmla="*/ 69 h 256"/>
                    <a:gd name="T4" fmla="*/ 122 w 296"/>
                    <a:gd name="T5" fmla="*/ 122 h 256"/>
                    <a:gd name="T6" fmla="*/ 0 w 296"/>
                    <a:gd name="T7" fmla="*/ 4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709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26 w 304"/>
                    <a:gd name="T3" fmla="*/ 79 h 288"/>
                    <a:gd name="T4" fmla="*/ 118 w 304"/>
                    <a:gd name="T5" fmla="*/ 139 h 288"/>
                    <a:gd name="T6" fmla="*/ 3 w 304"/>
                    <a:gd name="T7" fmla="*/ 6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0" name="Oval 274"/>
                <p:cNvSpPr>
                  <a:spLocks noChangeArrowheads="1"/>
                </p:cNvSpPr>
                <p:nvPr/>
              </p:nvSpPr>
              <p:spPr bwMode="auto">
                <a:xfrm>
                  <a:off x="5515" y="2610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711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51 h 240"/>
                    <a:gd name="T2" fmla="*/ 2 w 306"/>
                    <a:gd name="T3" fmla="*/ 116 h 240"/>
                    <a:gd name="T4" fmla="*/ 126 w 306"/>
                    <a:gd name="T5" fmla="*/ 53 h 240"/>
                    <a:gd name="T6" fmla="*/ 123 w 306"/>
                    <a:gd name="T7" fmla="*/ 0 h 240"/>
                    <a:gd name="T8" fmla="*/ 0 w 306"/>
                    <a:gd name="T9" fmla="*/ 5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32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1" y="2682"/>
                  <a:ext cx="120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33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3" y="2711"/>
                  <a:ext cx="1077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34" name="Oval 278"/>
                <p:cNvSpPr>
                  <a:spLocks noChangeArrowheads="1"/>
                </p:cNvSpPr>
                <p:nvPr/>
              </p:nvSpPr>
              <p:spPr bwMode="auto">
                <a:xfrm>
                  <a:off x="4308" y="2383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35" name="Oval 279"/>
                <p:cNvSpPr>
                  <a:spLocks noChangeArrowheads="1"/>
                </p:cNvSpPr>
                <p:nvPr/>
              </p:nvSpPr>
              <p:spPr bwMode="auto">
                <a:xfrm>
                  <a:off x="4488" y="2383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36" name="Oval 280"/>
                <p:cNvSpPr>
                  <a:spLocks noChangeArrowheads="1"/>
                </p:cNvSpPr>
                <p:nvPr/>
              </p:nvSpPr>
              <p:spPr bwMode="auto">
                <a:xfrm>
                  <a:off x="4661" y="2383"/>
                  <a:ext cx="161" cy="137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37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3" y="1834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42" name="Group 347"/>
            <p:cNvGrpSpPr>
              <a:grpSpLocks/>
            </p:cNvGrpSpPr>
            <p:nvPr/>
          </p:nvGrpSpPr>
          <p:grpSpPr bwMode="auto">
            <a:xfrm>
              <a:off x="6089043" y="3477058"/>
              <a:ext cx="1874050" cy="1355547"/>
              <a:chOff x="3510611" y="3438810"/>
              <a:chExt cx="1698222" cy="1355547"/>
            </a:xfrm>
          </p:grpSpPr>
          <p:sp>
            <p:nvSpPr>
              <p:cNvPr id="60624" name="Freeform 1287"/>
              <p:cNvSpPr>
                <a:spLocks/>
              </p:cNvSpPr>
              <p:nvPr/>
            </p:nvSpPr>
            <p:spPr bwMode="auto">
              <a:xfrm>
                <a:off x="3510611" y="3438810"/>
                <a:ext cx="1698222" cy="1355547"/>
              </a:xfrm>
              <a:custGeom>
                <a:avLst/>
                <a:gdLst>
                  <a:gd name="T0" fmla="*/ 1064785 w 10000"/>
                  <a:gd name="T1" fmla="*/ 17080 h 10000"/>
                  <a:gd name="T2" fmla="*/ 634795 w 10000"/>
                  <a:gd name="T3" fmla="*/ 102479 h 10000"/>
                  <a:gd name="T4" fmla="*/ 320454 w 10000"/>
                  <a:gd name="T5" fmla="*/ 202654 h 10000"/>
                  <a:gd name="T6" fmla="*/ 106818 w 10000"/>
                  <a:gd name="T7" fmla="*/ 243050 h 10000"/>
                  <a:gd name="T8" fmla="*/ 21737 w 10000"/>
                  <a:gd name="T9" fmla="*/ 598745 h 10000"/>
                  <a:gd name="T10" fmla="*/ 15114 w 10000"/>
                  <a:gd name="T11" fmla="*/ 928279 h 10000"/>
                  <a:gd name="T12" fmla="*/ 204975 w 10000"/>
                  <a:gd name="T13" fmla="*/ 989278 h 10000"/>
                  <a:gd name="T14" fmla="*/ 748237 w 10000"/>
                  <a:gd name="T15" fmla="*/ 989278 h 10000"/>
                  <a:gd name="T16" fmla="*/ 981402 w 10000"/>
                  <a:gd name="T17" fmla="*/ 1123477 h 10000"/>
                  <a:gd name="T18" fmla="*/ 1238004 w 10000"/>
                  <a:gd name="T19" fmla="*/ 1331012 h 10000"/>
                  <a:gd name="T20" fmla="*/ 1434658 w 10000"/>
                  <a:gd name="T21" fmla="*/ 1339145 h 10000"/>
                  <a:gd name="T22" fmla="*/ 1571195 w 10000"/>
                  <a:gd name="T23" fmla="*/ 1221077 h 10000"/>
                  <a:gd name="T24" fmla="*/ 1637765 w 10000"/>
                  <a:gd name="T25" fmla="*/ 899948 h 10000"/>
                  <a:gd name="T26" fmla="*/ 1681070 w 10000"/>
                  <a:gd name="T27" fmla="*/ 586545 h 10000"/>
                  <a:gd name="T28" fmla="*/ 1687863 w 10000"/>
                  <a:gd name="T29" fmla="*/ 212279 h 10000"/>
                  <a:gd name="T30" fmla="*/ 1541136 w 10000"/>
                  <a:gd name="T31" fmla="*/ 29280 h 10000"/>
                  <a:gd name="T32" fmla="*/ 1277912 w 10000"/>
                  <a:gd name="T33" fmla="*/ 678 h 10000"/>
                  <a:gd name="T34" fmla="*/ 1064785 w 10000"/>
                  <a:gd name="T35" fmla="*/ 17080 h 100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00">
                    <a:moveTo>
                      <a:pt x="6270" y="126"/>
                    </a:moveTo>
                    <a:cubicBezTo>
                      <a:pt x="5642" y="245"/>
                      <a:pt x="4469" y="528"/>
                      <a:pt x="3738" y="756"/>
                    </a:cubicBezTo>
                    <a:cubicBezTo>
                      <a:pt x="3007" y="984"/>
                      <a:pt x="2405" y="1322"/>
                      <a:pt x="1887" y="1495"/>
                    </a:cubicBezTo>
                    <a:cubicBezTo>
                      <a:pt x="1369" y="1668"/>
                      <a:pt x="1195" y="1105"/>
                      <a:pt x="629" y="1793"/>
                    </a:cubicBezTo>
                    <a:cubicBezTo>
                      <a:pt x="63" y="2481"/>
                      <a:pt x="218" y="3574"/>
                      <a:pt x="128" y="4417"/>
                    </a:cubicBezTo>
                    <a:cubicBezTo>
                      <a:pt x="39" y="5260"/>
                      <a:pt x="-87" y="6368"/>
                      <a:pt x="89" y="6848"/>
                    </a:cubicBezTo>
                    <a:cubicBezTo>
                      <a:pt x="265" y="7328"/>
                      <a:pt x="491" y="7223"/>
                      <a:pt x="1207" y="7298"/>
                    </a:cubicBezTo>
                    <a:cubicBezTo>
                      <a:pt x="1924" y="7374"/>
                      <a:pt x="3641" y="7133"/>
                      <a:pt x="4406" y="7298"/>
                    </a:cubicBezTo>
                    <a:cubicBezTo>
                      <a:pt x="5171" y="7463"/>
                      <a:pt x="5298" y="7868"/>
                      <a:pt x="5779" y="8288"/>
                    </a:cubicBezTo>
                    <a:cubicBezTo>
                      <a:pt x="6260" y="8709"/>
                      <a:pt x="6848" y="9549"/>
                      <a:pt x="7290" y="9819"/>
                    </a:cubicBezTo>
                    <a:cubicBezTo>
                      <a:pt x="7731" y="10089"/>
                      <a:pt x="8124" y="10014"/>
                      <a:pt x="8448" y="9879"/>
                    </a:cubicBezTo>
                    <a:cubicBezTo>
                      <a:pt x="8771" y="9744"/>
                      <a:pt x="9056" y="9549"/>
                      <a:pt x="9252" y="9008"/>
                    </a:cubicBezTo>
                    <a:cubicBezTo>
                      <a:pt x="9448" y="8469"/>
                      <a:pt x="9537" y="7418"/>
                      <a:pt x="9644" y="6639"/>
                    </a:cubicBezTo>
                    <a:cubicBezTo>
                      <a:pt x="9752" y="5858"/>
                      <a:pt x="9851" y="5168"/>
                      <a:pt x="9899" y="4327"/>
                    </a:cubicBezTo>
                    <a:cubicBezTo>
                      <a:pt x="9949" y="3486"/>
                      <a:pt x="10076" y="2256"/>
                      <a:pt x="9939" y="1566"/>
                    </a:cubicBezTo>
                    <a:cubicBezTo>
                      <a:pt x="9802" y="876"/>
                      <a:pt x="9478" y="471"/>
                      <a:pt x="9075" y="216"/>
                    </a:cubicBezTo>
                    <a:cubicBezTo>
                      <a:pt x="8674" y="-39"/>
                      <a:pt x="7997" y="20"/>
                      <a:pt x="7525" y="5"/>
                    </a:cubicBezTo>
                    <a:cubicBezTo>
                      <a:pt x="7055" y="-9"/>
                      <a:pt x="6898" y="5"/>
                      <a:pt x="6270" y="126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43" name="Group 249"/>
              <p:cNvGrpSpPr>
                <a:grpSpLocks/>
              </p:cNvGrpSpPr>
              <p:nvPr/>
            </p:nvGrpSpPr>
            <p:grpSpPr bwMode="auto">
              <a:xfrm>
                <a:off x="3696664" y="3737375"/>
                <a:ext cx="365511" cy="637577"/>
                <a:chOff x="4140" y="429"/>
                <a:chExt cx="1425" cy="2396"/>
              </a:xfrm>
            </p:grpSpPr>
            <p:sp>
              <p:nvSpPr>
                <p:cNvPr id="60659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6 w 354"/>
                    <a:gd name="T1" fmla="*/ 0 h 2742"/>
                    <a:gd name="T2" fmla="*/ 145 w 354"/>
                    <a:gd name="T3" fmla="*/ 164 h 2742"/>
                    <a:gd name="T4" fmla="*/ 142 w 354"/>
                    <a:gd name="T5" fmla="*/ 1268 h 2742"/>
                    <a:gd name="T6" fmla="*/ 0 w 354"/>
                    <a:gd name="T7" fmla="*/ 1325 h 2742"/>
                    <a:gd name="T8" fmla="*/ 2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5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8" y="426"/>
                  <a:ext cx="1043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661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3 w 211"/>
                    <a:gd name="T1" fmla="*/ 0 h 2537"/>
                    <a:gd name="T2" fmla="*/ 87 w 211"/>
                    <a:gd name="T3" fmla="*/ 106 h 2537"/>
                    <a:gd name="T4" fmla="*/ 3 w 211"/>
                    <a:gd name="T5" fmla="*/ 1208 h 2537"/>
                    <a:gd name="T6" fmla="*/ 3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662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2 h 226"/>
                    <a:gd name="T4" fmla="*/ 135 w 328"/>
                    <a:gd name="T5" fmla="*/ 110 h 226"/>
                    <a:gd name="T6" fmla="*/ 0 w 328"/>
                    <a:gd name="T7" fmla="*/ 4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88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3" y="689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44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14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5"/>
                    <a:ext cx="721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15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31" y="2582"/>
                    <a:ext cx="686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90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5" y="101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45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12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7"/>
                    <a:ext cx="728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13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6"/>
                    <a:ext cx="693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92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9" y="1357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93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4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46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10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7"/>
                    <a:ext cx="720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11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3"/>
                    <a:ext cx="692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60670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1 h 226"/>
                    <a:gd name="T4" fmla="*/ 135 w 328"/>
                    <a:gd name="T5" fmla="*/ 108 h 226"/>
                    <a:gd name="T6" fmla="*/ 0 w 328"/>
                    <a:gd name="T7" fmla="*/ 4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47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08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7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09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2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97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1" y="426"/>
                  <a:ext cx="67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673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20 w 296"/>
                    <a:gd name="T3" fmla="*/ 69 h 256"/>
                    <a:gd name="T4" fmla="*/ 122 w 296"/>
                    <a:gd name="T5" fmla="*/ 122 h 256"/>
                    <a:gd name="T6" fmla="*/ 0 w 296"/>
                    <a:gd name="T7" fmla="*/ 4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674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26 w 304"/>
                    <a:gd name="T3" fmla="*/ 79 h 288"/>
                    <a:gd name="T4" fmla="*/ 118 w 304"/>
                    <a:gd name="T5" fmla="*/ 139 h 288"/>
                    <a:gd name="T6" fmla="*/ 3 w 304"/>
                    <a:gd name="T7" fmla="*/ 6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00" name="Oval 274"/>
                <p:cNvSpPr>
                  <a:spLocks noChangeArrowheads="1"/>
                </p:cNvSpPr>
                <p:nvPr/>
              </p:nvSpPr>
              <p:spPr bwMode="auto">
                <a:xfrm>
                  <a:off x="5515" y="2610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676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51 h 240"/>
                    <a:gd name="T2" fmla="*/ 2 w 306"/>
                    <a:gd name="T3" fmla="*/ 116 h 240"/>
                    <a:gd name="T4" fmla="*/ 126 w 306"/>
                    <a:gd name="T5" fmla="*/ 53 h 240"/>
                    <a:gd name="T6" fmla="*/ 123 w 306"/>
                    <a:gd name="T7" fmla="*/ 0 h 240"/>
                    <a:gd name="T8" fmla="*/ 0 w 306"/>
                    <a:gd name="T9" fmla="*/ 5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02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1" y="2681"/>
                  <a:ext cx="1200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03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8" y="2711"/>
                  <a:ext cx="1071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04" name="Oval 278"/>
                <p:cNvSpPr>
                  <a:spLocks noChangeArrowheads="1"/>
                </p:cNvSpPr>
                <p:nvPr/>
              </p:nvSpPr>
              <p:spPr bwMode="auto">
                <a:xfrm>
                  <a:off x="4309" y="2383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05" name="Oval 279"/>
                <p:cNvSpPr>
                  <a:spLocks noChangeArrowheads="1"/>
                </p:cNvSpPr>
                <p:nvPr/>
              </p:nvSpPr>
              <p:spPr bwMode="auto">
                <a:xfrm>
                  <a:off x="4488" y="2383"/>
                  <a:ext cx="157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06" name="Oval 280"/>
                <p:cNvSpPr>
                  <a:spLocks noChangeArrowheads="1"/>
                </p:cNvSpPr>
                <p:nvPr/>
              </p:nvSpPr>
              <p:spPr bwMode="auto">
                <a:xfrm>
                  <a:off x="4662" y="2377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07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0" y="1834"/>
                  <a:ext cx="84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48" name="Group 249"/>
              <p:cNvGrpSpPr>
                <a:grpSpLocks/>
              </p:cNvGrpSpPr>
              <p:nvPr/>
            </p:nvGrpSpPr>
            <p:grpSpPr bwMode="auto">
              <a:xfrm>
                <a:off x="4638535" y="3965678"/>
                <a:ext cx="365511" cy="637577"/>
                <a:chOff x="4140" y="429"/>
                <a:chExt cx="1425" cy="2396"/>
              </a:xfrm>
            </p:grpSpPr>
            <p:sp>
              <p:nvSpPr>
                <p:cNvPr id="60627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6 w 354"/>
                    <a:gd name="T1" fmla="*/ 0 h 2742"/>
                    <a:gd name="T2" fmla="*/ 145 w 354"/>
                    <a:gd name="T3" fmla="*/ 164 h 2742"/>
                    <a:gd name="T4" fmla="*/ 142 w 354"/>
                    <a:gd name="T5" fmla="*/ 1268 h 2742"/>
                    <a:gd name="T6" fmla="*/ 0 w 354"/>
                    <a:gd name="T7" fmla="*/ 1325 h 2742"/>
                    <a:gd name="T8" fmla="*/ 2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3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9" y="427"/>
                  <a:ext cx="1043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629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3 w 211"/>
                    <a:gd name="T1" fmla="*/ 0 h 2537"/>
                    <a:gd name="T2" fmla="*/ 87 w 211"/>
                    <a:gd name="T3" fmla="*/ 106 h 2537"/>
                    <a:gd name="T4" fmla="*/ 3 w 211"/>
                    <a:gd name="T5" fmla="*/ 1208 h 2537"/>
                    <a:gd name="T6" fmla="*/ 3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630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2 h 226"/>
                    <a:gd name="T4" fmla="*/ 135 w 328"/>
                    <a:gd name="T5" fmla="*/ 110 h 226"/>
                    <a:gd name="T6" fmla="*/ 0 w 328"/>
                    <a:gd name="T7" fmla="*/ 4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56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5" y="690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49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82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9" y="2566"/>
                    <a:ext cx="721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83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33" y="2583"/>
                    <a:ext cx="686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58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6" y="101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50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80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8"/>
                    <a:ext cx="728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81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7"/>
                    <a:ext cx="693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60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20" y="135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61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32" y="1656"/>
                  <a:ext cx="594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51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78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0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79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4"/>
                    <a:ext cx="692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60638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1 h 226"/>
                    <a:gd name="T4" fmla="*/ 135 w 328"/>
                    <a:gd name="T5" fmla="*/ 108 h 226"/>
                    <a:gd name="T6" fmla="*/ 0 w 328"/>
                    <a:gd name="T7" fmla="*/ 4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52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76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69"/>
                    <a:ext cx="727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77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7"/>
                    <a:ext cx="692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365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52" y="427"/>
                  <a:ext cx="67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641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20 w 296"/>
                    <a:gd name="T3" fmla="*/ 69 h 256"/>
                    <a:gd name="T4" fmla="*/ 122 w 296"/>
                    <a:gd name="T5" fmla="*/ 122 h 256"/>
                    <a:gd name="T6" fmla="*/ 0 w 296"/>
                    <a:gd name="T7" fmla="*/ 4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642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26 w 304"/>
                    <a:gd name="T3" fmla="*/ 79 h 288"/>
                    <a:gd name="T4" fmla="*/ 118 w 304"/>
                    <a:gd name="T5" fmla="*/ 139 h 288"/>
                    <a:gd name="T6" fmla="*/ 3 w 304"/>
                    <a:gd name="T7" fmla="*/ 6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68" name="Oval 274"/>
                <p:cNvSpPr>
                  <a:spLocks noChangeArrowheads="1"/>
                </p:cNvSpPr>
                <p:nvPr/>
              </p:nvSpPr>
              <p:spPr bwMode="auto">
                <a:xfrm>
                  <a:off x="5516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644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51 h 240"/>
                    <a:gd name="T2" fmla="*/ 2 w 306"/>
                    <a:gd name="T3" fmla="*/ 116 h 240"/>
                    <a:gd name="T4" fmla="*/ 126 w 306"/>
                    <a:gd name="T5" fmla="*/ 53 h 240"/>
                    <a:gd name="T6" fmla="*/ 123 w 306"/>
                    <a:gd name="T7" fmla="*/ 0 h 240"/>
                    <a:gd name="T8" fmla="*/ 0 w 306"/>
                    <a:gd name="T9" fmla="*/ 5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370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2" y="2683"/>
                  <a:ext cx="1200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71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9" y="2712"/>
                  <a:ext cx="1071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72" name="Oval 278"/>
                <p:cNvSpPr>
                  <a:spLocks noChangeArrowheads="1"/>
                </p:cNvSpPr>
                <p:nvPr/>
              </p:nvSpPr>
              <p:spPr bwMode="auto">
                <a:xfrm>
                  <a:off x="4310" y="2384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73" name="Oval 279"/>
                <p:cNvSpPr>
                  <a:spLocks noChangeArrowheads="1"/>
                </p:cNvSpPr>
                <p:nvPr/>
              </p:nvSpPr>
              <p:spPr bwMode="auto">
                <a:xfrm>
                  <a:off x="4489" y="2384"/>
                  <a:ext cx="157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74" name="Oval 280"/>
                <p:cNvSpPr>
                  <a:spLocks noChangeArrowheads="1"/>
                </p:cNvSpPr>
                <p:nvPr/>
              </p:nvSpPr>
              <p:spPr bwMode="auto">
                <a:xfrm>
                  <a:off x="4663" y="2378"/>
                  <a:ext cx="157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375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2" y="1835"/>
                  <a:ext cx="84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grpSp>
          <p:nvGrpSpPr>
            <p:cNvPr id="53" name="Group 415"/>
            <p:cNvGrpSpPr>
              <a:grpSpLocks/>
            </p:cNvGrpSpPr>
            <p:nvPr/>
          </p:nvGrpSpPr>
          <p:grpSpPr bwMode="auto">
            <a:xfrm>
              <a:off x="6113006" y="4999274"/>
              <a:ext cx="1698222" cy="1355547"/>
              <a:chOff x="3510611" y="3438810"/>
              <a:chExt cx="1698222" cy="1355547"/>
            </a:xfrm>
          </p:grpSpPr>
          <p:sp>
            <p:nvSpPr>
              <p:cNvPr id="60557" name="Freeform 1287"/>
              <p:cNvSpPr>
                <a:spLocks/>
              </p:cNvSpPr>
              <p:nvPr/>
            </p:nvSpPr>
            <p:spPr bwMode="auto">
              <a:xfrm>
                <a:off x="3510611" y="3438810"/>
                <a:ext cx="1698222" cy="1355547"/>
              </a:xfrm>
              <a:custGeom>
                <a:avLst/>
                <a:gdLst>
                  <a:gd name="T0" fmla="*/ 1064785 w 10000"/>
                  <a:gd name="T1" fmla="*/ 17080 h 10000"/>
                  <a:gd name="T2" fmla="*/ 634795 w 10000"/>
                  <a:gd name="T3" fmla="*/ 102479 h 10000"/>
                  <a:gd name="T4" fmla="*/ 320454 w 10000"/>
                  <a:gd name="T5" fmla="*/ 202654 h 10000"/>
                  <a:gd name="T6" fmla="*/ 106818 w 10000"/>
                  <a:gd name="T7" fmla="*/ 243050 h 10000"/>
                  <a:gd name="T8" fmla="*/ 21737 w 10000"/>
                  <a:gd name="T9" fmla="*/ 598745 h 10000"/>
                  <a:gd name="T10" fmla="*/ 15114 w 10000"/>
                  <a:gd name="T11" fmla="*/ 928279 h 10000"/>
                  <a:gd name="T12" fmla="*/ 204975 w 10000"/>
                  <a:gd name="T13" fmla="*/ 989278 h 10000"/>
                  <a:gd name="T14" fmla="*/ 748237 w 10000"/>
                  <a:gd name="T15" fmla="*/ 989278 h 10000"/>
                  <a:gd name="T16" fmla="*/ 981402 w 10000"/>
                  <a:gd name="T17" fmla="*/ 1123477 h 10000"/>
                  <a:gd name="T18" fmla="*/ 1238004 w 10000"/>
                  <a:gd name="T19" fmla="*/ 1331012 h 10000"/>
                  <a:gd name="T20" fmla="*/ 1434658 w 10000"/>
                  <a:gd name="T21" fmla="*/ 1339145 h 10000"/>
                  <a:gd name="T22" fmla="*/ 1571195 w 10000"/>
                  <a:gd name="T23" fmla="*/ 1221077 h 10000"/>
                  <a:gd name="T24" fmla="*/ 1637765 w 10000"/>
                  <a:gd name="T25" fmla="*/ 899948 h 10000"/>
                  <a:gd name="T26" fmla="*/ 1681070 w 10000"/>
                  <a:gd name="T27" fmla="*/ 586545 h 10000"/>
                  <a:gd name="T28" fmla="*/ 1687863 w 10000"/>
                  <a:gd name="T29" fmla="*/ 212279 h 10000"/>
                  <a:gd name="T30" fmla="*/ 1541136 w 10000"/>
                  <a:gd name="T31" fmla="*/ 29280 h 10000"/>
                  <a:gd name="T32" fmla="*/ 1277912 w 10000"/>
                  <a:gd name="T33" fmla="*/ 678 h 10000"/>
                  <a:gd name="T34" fmla="*/ 1064785 w 10000"/>
                  <a:gd name="T35" fmla="*/ 17080 h 10000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000" h="10000">
                    <a:moveTo>
                      <a:pt x="6270" y="126"/>
                    </a:moveTo>
                    <a:cubicBezTo>
                      <a:pt x="5642" y="245"/>
                      <a:pt x="4469" y="528"/>
                      <a:pt x="3738" y="756"/>
                    </a:cubicBezTo>
                    <a:cubicBezTo>
                      <a:pt x="3007" y="984"/>
                      <a:pt x="2405" y="1322"/>
                      <a:pt x="1887" y="1495"/>
                    </a:cubicBezTo>
                    <a:cubicBezTo>
                      <a:pt x="1369" y="1668"/>
                      <a:pt x="1195" y="1105"/>
                      <a:pt x="629" y="1793"/>
                    </a:cubicBezTo>
                    <a:cubicBezTo>
                      <a:pt x="63" y="2481"/>
                      <a:pt x="218" y="3574"/>
                      <a:pt x="128" y="4417"/>
                    </a:cubicBezTo>
                    <a:cubicBezTo>
                      <a:pt x="39" y="5260"/>
                      <a:pt x="-87" y="6368"/>
                      <a:pt x="89" y="6848"/>
                    </a:cubicBezTo>
                    <a:cubicBezTo>
                      <a:pt x="265" y="7328"/>
                      <a:pt x="491" y="7223"/>
                      <a:pt x="1207" y="7298"/>
                    </a:cubicBezTo>
                    <a:cubicBezTo>
                      <a:pt x="1924" y="7374"/>
                      <a:pt x="3641" y="7133"/>
                      <a:pt x="4406" y="7298"/>
                    </a:cubicBezTo>
                    <a:cubicBezTo>
                      <a:pt x="5171" y="7463"/>
                      <a:pt x="5298" y="7868"/>
                      <a:pt x="5779" y="8288"/>
                    </a:cubicBezTo>
                    <a:cubicBezTo>
                      <a:pt x="6260" y="8709"/>
                      <a:pt x="6848" y="9549"/>
                      <a:pt x="7290" y="9819"/>
                    </a:cubicBezTo>
                    <a:cubicBezTo>
                      <a:pt x="7731" y="10089"/>
                      <a:pt x="8124" y="10014"/>
                      <a:pt x="8448" y="9879"/>
                    </a:cubicBezTo>
                    <a:cubicBezTo>
                      <a:pt x="8771" y="9744"/>
                      <a:pt x="9056" y="9549"/>
                      <a:pt x="9252" y="9008"/>
                    </a:cubicBezTo>
                    <a:cubicBezTo>
                      <a:pt x="9448" y="8469"/>
                      <a:pt x="9537" y="7418"/>
                      <a:pt x="9644" y="6639"/>
                    </a:cubicBezTo>
                    <a:cubicBezTo>
                      <a:pt x="9752" y="5858"/>
                      <a:pt x="9851" y="5168"/>
                      <a:pt x="9899" y="4327"/>
                    </a:cubicBezTo>
                    <a:cubicBezTo>
                      <a:pt x="9949" y="3486"/>
                      <a:pt x="10076" y="2256"/>
                      <a:pt x="9939" y="1566"/>
                    </a:cubicBezTo>
                    <a:cubicBezTo>
                      <a:pt x="9802" y="876"/>
                      <a:pt x="9478" y="471"/>
                      <a:pt x="9075" y="216"/>
                    </a:cubicBezTo>
                    <a:cubicBezTo>
                      <a:pt x="8674" y="-39"/>
                      <a:pt x="7997" y="20"/>
                      <a:pt x="7525" y="5"/>
                    </a:cubicBezTo>
                    <a:cubicBezTo>
                      <a:pt x="7055" y="-9"/>
                      <a:pt x="6898" y="5"/>
                      <a:pt x="6270" y="126"/>
                    </a:cubicBezTo>
                    <a:close/>
                  </a:path>
                </a:pathLst>
              </a:custGeom>
              <a:solidFill>
                <a:srgbClr val="00CCFF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54" name="Group 249"/>
              <p:cNvGrpSpPr>
                <a:grpSpLocks/>
              </p:cNvGrpSpPr>
              <p:nvPr/>
            </p:nvGrpSpPr>
            <p:grpSpPr bwMode="auto">
              <a:xfrm>
                <a:off x="3696664" y="3737375"/>
                <a:ext cx="365511" cy="637577"/>
                <a:chOff x="4140" y="429"/>
                <a:chExt cx="1425" cy="2396"/>
              </a:xfrm>
            </p:grpSpPr>
            <p:sp>
              <p:nvSpPr>
                <p:cNvPr id="60592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6 w 354"/>
                    <a:gd name="T1" fmla="*/ 0 h 2742"/>
                    <a:gd name="T2" fmla="*/ 145 w 354"/>
                    <a:gd name="T3" fmla="*/ 164 h 2742"/>
                    <a:gd name="T4" fmla="*/ 142 w 354"/>
                    <a:gd name="T5" fmla="*/ 1268 h 2742"/>
                    <a:gd name="T6" fmla="*/ 0 w 354"/>
                    <a:gd name="T7" fmla="*/ 1325 h 2742"/>
                    <a:gd name="T8" fmla="*/ 2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53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3" y="427"/>
                  <a:ext cx="1052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594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3 w 211"/>
                    <a:gd name="T1" fmla="*/ 0 h 2537"/>
                    <a:gd name="T2" fmla="*/ 87 w 211"/>
                    <a:gd name="T3" fmla="*/ 106 h 2537"/>
                    <a:gd name="T4" fmla="*/ 3 w 211"/>
                    <a:gd name="T5" fmla="*/ 1208 h 2537"/>
                    <a:gd name="T6" fmla="*/ 3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595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2 h 226"/>
                    <a:gd name="T4" fmla="*/ 135 w 328"/>
                    <a:gd name="T5" fmla="*/ 110 h 226"/>
                    <a:gd name="T6" fmla="*/ 0 w 328"/>
                    <a:gd name="T7" fmla="*/ 4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56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5" y="690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55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82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6"/>
                    <a:ext cx="726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83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3"/>
                    <a:ext cx="695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458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7" y="101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56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80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8"/>
                    <a:ext cx="726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81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7"/>
                    <a:ext cx="695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460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5" y="1358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61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7" y="1656"/>
                  <a:ext cx="600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57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78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67"/>
                    <a:ext cx="717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79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4"/>
                    <a:ext cx="686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60603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1 h 226"/>
                    <a:gd name="T4" fmla="*/ 135 w 328"/>
                    <a:gd name="T5" fmla="*/ 108 h 226"/>
                    <a:gd name="T6" fmla="*/ 0 w 328"/>
                    <a:gd name="T7" fmla="*/ 4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58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76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7" y="2569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77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32" y="2587"/>
                    <a:ext cx="694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465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9" y="427"/>
                  <a:ext cx="68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606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20 w 296"/>
                    <a:gd name="T3" fmla="*/ 69 h 256"/>
                    <a:gd name="T4" fmla="*/ 122 w 296"/>
                    <a:gd name="T5" fmla="*/ 122 h 256"/>
                    <a:gd name="T6" fmla="*/ 0 w 296"/>
                    <a:gd name="T7" fmla="*/ 4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607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26 w 304"/>
                    <a:gd name="T3" fmla="*/ 79 h 288"/>
                    <a:gd name="T4" fmla="*/ 118 w 304"/>
                    <a:gd name="T5" fmla="*/ 139 h 288"/>
                    <a:gd name="T6" fmla="*/ 3 w 304"/>
                    <a:gd name="T7" fmla="*/ 6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68" name="Oval 274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609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51 h 240"/>
                    <a:gd name="T2" fmla="*/ 2 w 306"/>
                    <a:gd name="T3" fmla="*/ 116 h 240"/>
                    <a:gd name="T4" fmla="*/ 126 w 306"/>
                    <a:gd name="T5" fmla="*/ 53 h 240"/>
                    <a:gd name="T6" fmla="*/ 123 w 306"/>
                    <a:gd name="T7" fmla="*/ 0 h 240"/>
                    <a:gd name="T8" fmla="*/ 0 w 306"/>
                    <a:gd name="T9" fmla="*/ 5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70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41" y="2682"/>
                  <a:ext cx="120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71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3" y="2712"/>
                  <a:ext cx="1077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72" name="Oval 278"/>
                <p:cNvSpPr>
                  <a:spLocks noChangeArrowheads="1"/>
                </p:cNvSpPr>
                <p:nvPr/>
              </p:nvSpPr>
              <p:spPr bwMode="auto">
                <a:xfrm>
                  <a:off x="4308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73" name="Oval 279"/>
                <p:cNvSpPr>
                  <a:spLocks noChangeArrowheads="1"/>
                </p:cNvSpPr>
                <p:nvPr/>
              </p:nvSpPr>
              <p:spPr bwMode="auto">
                <a:xfrm>
                  <a:off x="4487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74" name="Oval 280"/>
                <p:cNvSpPr>
                  <a:spLocks noChangeArrowheads="1"/>
                </p:cNvSpPr>
                <p:nvPr/>
              </p:nvSpPr>
              <p:spPr bwMode="auto">
                <a:xfrm>
                  <a:off x="4661" y="2378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75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3" y="1835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grpSp>
            <p:nvGrpSpPr>
              <p:cNvPr id="59" name="Group 249"/>
              <p:cNvGrpSpPr>
                <a:grpSpLocks/>
              </p:cNvGrpSpPr>
              <p:nvPr/>
            </p:nvGrpSpPr>
            <p:grpSpPr bwMode="auto">
              <a:xfrm>
                <a:off x="4638535" y="3965678"/>
                <a:ext cx="365511" cy="637577"/>
                <a:chOff x="4140" y="429"/>
                <a:chExt cx="1425" cy="2396"/>
              </a:xfrm>
            </p:grpSpPr>
            <p:sp>
              <p:nvSpPr>
                <p:cNvPr id="60560" name="Freeform 250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6 w 354"/>
                    <a:gd name="T1" fmla="*/ 0 h 2742"/>
                    <a:gd name="T2" fmla="*/ 145 w 354"/>
                    <a:gd name="T3" fmla="*/ 164 h 2742"/>
                    <a:gd name="T4" fmla="*/ 142 w 354"/>
                    <a:gd name="T5" fmla="*/ 1268 h 2742"/>
                    <a:gd name="T6" fmla="*/ 0 w 354"/>
                    <a:gd name="T7" fmla="*/ 1325 h 2742"/>
                    <a:gd name="T8" fmla="*/ 26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1" name="Rectangle 251"/>
                <p:cNvSpPr>
                  <a:spLocks noChangeArrowheads="1"/>
                </p:cNvSpPr>
                <p:nvPr/>
              </p:nvSpPr>
              <p:spPr bwMode="auto">
                <a:xfrm>
                  <a:off x="4201" y="428"/>
                  <a:ext cx="1052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562" name="Freeform 252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3 w 211"/>
                    <a:gd name="T1" fmla="*/ 0 h 2537"/>
                    <a:gd name="T2" fmla="*/ 87 w 211"/>
                    <a:gd name="T3" fmla="*/ 106 h 2537"/>
                    <a:gd name="T4" fmla="*/ 3 w 211"/>
                    <a:gd name="T5" fmla="*/ 1208 h 2537"/>
                    <a:gd name="T6" fmla="*/ 3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563" name="Freeform 253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2 h 226"/>
                    <a:gd name="T4" fmla="*/ 135 w 328"/>
                    <a:gd name="T5" fmla="*/ 110 h 226"/>
                    <a:gd name="T6" fmla="*/ 0 w 328"/>
                    <a:gd name="T7" fmla="*/ 49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24" name="Rectangle 254"/>
                <p:cNvSpPr>
                  <a:spLocks noChangeArrowheads="1"/>
                </p:cNvSpPr>
                <p:nvPr/>
              </p:nvSpPr>
              <p:spPr bwMode="auto">
                <a:xfrm>
                  <a:off x="4213" y="691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60" name="Group 255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450" name="AutoShape 256"/>
                  <p:cNvSpPr>
                    <a:spLocks noChangeArrowheads="1"/>
                  </p:cNvSpPr>
                  <p:nvPr/>
                </p:nvSpPr>
                <p:spPr bwMode="auto">
                  <a:xfrm>
                    <a:off x="609" y="2567"/>
                    <a:ext cx="726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51" name="AutoShape 257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4"/>
                    <a:ext cx="695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426" name="Rectangle 258"/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61" name="Group 259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448" name="AutoShape 260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569"/>
                    <a:ext cx="726" cy="136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49" name="AutoShape 261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8"/>
                    <a:ext cx="695" cy="9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428" name="Rectangle 262"/>
                <p:cNvSpPr>
                  <a:spLocks noChangeArrowheads="1"/>
                </p:cNvSpPr>
                <p:nvPr/>
              </p:nvSpPr>
              <p:spPr bwMode="auto">
                <a:xfrm>
                  <a:off x="4213" y="1359"/>
                  <a:ext cx="594" cy="48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29" name="Rectangle 263"/>
                <p:cNvSpPr>
                  <a:spLocks noChangeArrowheads="1"/>
                </p:cNvSpPr>
                <p:nvPr/>
              </p:nvSpPr>
              <p:spPr bwMode="auto">
                <a:xfrm>
                  <a:off x="4225" y="1657"/>
                  <a:ext cx="600" cy="4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62" name="Group 264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446" name="AutoShape 265"/>
                  <p:cNvSpPr>
                    <a:spLocks noChangeArrowheads="1"/>
                  </p:cNvSpPr>
                  <p:nvPr/>
                </p:nvSpPr>
                <p:spPr bwMode="auto">
                  <a:xfrm>
                    <a:off x="611" y="2568"/>
                    <a:ext cx="717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47" name="AutoShape 266"/>
                  <p:cNvSpPr>
                    <a:spLocks noChangeArrowheads="1"/>
                  </p:cNvSpPr>
                  <p:nvPr/>
                </p:nvSpPr>
                <p:spPr bwMode="auto">
                  <a:xfrm>
                    <a:off x="627" y="2585"/>
                    <a:ext cx="686" cy="10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60571" name="Freeform 267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36 w 328"/>
                    <a:gd name="T3" fmla="*/ 61 h 226"/>
                    <a:gd name="T4" fmla="*/ 135 w 328"/>
                    <a:gd name="T5" fmla="*/ 108 h 226"/>
                    <a:gd name="T6" fmla="*/ 0 w 328"/>
                    <a:gd name="T7" fmla="*/ 4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grpSp>
              <p:nvGrpSpPr>
                <p:cNvPr id="63" name="Group 268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444" name="AutoShape 269"/>
                  <p:cNvSpPr>
                    <a:spLocks noChangeArrowheads="1"/>
                  </p:cNvSpPr>
                  <p:nvPr/>
                </p:nvSpPr>
                <p:spPr bwMode="auto">
                  <a:xfrm>
                    <a:off x="614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445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88"/>
                    <a:ext cx="694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>
                      <a:latin typeface="Comic Sans MS" charset="0"/>
                      <a:ea typeface="ＭＳ Ｐゴシック" charset="0"/>
                      <a:cs typeface="Arial" charset="0"/>
                    </a:endParaRPr>
                  </a:p>
                </p:txBody>
              </p:sp>
            </p:grpSp>
            <p:sp>
              <p:nvSpPr>
                <p:cNvPr id="433" name="Rectangle 271"/>
                <p:cNvSpPr>
                  <a:spLocks noChangeArrowheads="1"/>
                </p:cNvSpPr>
                <p:nvPr/>
              </p:nvSpPr>
              <p:spPr bwMode="auto">
                <a:xfrm>
                  <a:off x="5246" y="428"/>
                  <a:ext cx="68" cy="2291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574" name="Freeform 272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20 w 296"/>
                    <a:gd name="T3" fmla="*/ 69 h 256"/>
                    <a:gd name="T4" fmla="*/ 122 w 296"/>
                    <a:gd name="T5" fmla="*/ 122 h 256"/>
                    <a:gd name="T6" fmla="*/ 0 w 296"/>
                    <a:gd name="T7" fmla="*/ 47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60575" name="Freeform 273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26 w 304"/>
                    <a:gd name="T3" fmla="*/ 79 h 288"/>
                    <a:gd name="T4" fmla="*/ 118 w 304"/>
                    <a:gd name="T5" fmla="*/ 139 h 288"/>
                    <a:gd name="T6" fmla="*/ 3 w 304"/>
                    <a:gd name="T7" fmla="*/ 6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36" name="Oval 274"/>
                <p:cNvSpPr>
                  <a:spLocks noChangeArrowheads="1"/>
                </p:cNvSpPr>
                <p:nvPr/>
              </p:nvSpPr>
              <p:spPr bwMode="auto">
                <a:xfrm>
                  <a:off x="5513" y="2612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60577" name="Freeform 275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51 h 240"/>
                    <a:gd name="T2" fmla="*/ 2 w 306"/>
                    <a:gd name="T3" fmla="*/ 116 h 240"/>
                    <a:gd name="T4" fmla="*/ 126 w 306"/>
                    <a:gd name="T5" fmla="*/ 53 h 240"/>
                    <a:gd name="T6" fmla="*/ 123 w 306"/>
                    <a:gd name="T7" fmla="*/ 0 h 240"/>
                    <a:gd name="T8" fmla="*/ 0 w 306"/>
                    <a:gd name="T9" fmla="*/ 51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438" name="AutoShape 276"/>
                <p:cNvSpPr>
                  <a:spLocks noChangeArrowheads="1"/>
                </p:cNvSpPr>
                <p:nvPr/>
              </p:nvSpPr>
              <p:spPr bwMode="auto">
                <a:xfrm>
                  <a:off x="4139" y="2684"/>
                  <a:ext cx="1201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39" name="AutoShape 277"/>
                <p:cNvSpPr>
                  <a:spLocks noChangeArrowheads="1"/>
                </p:cNvSpPr>
                <p:nvPr/>
              </p:nvSpPr>
              <p:spPr bwMode="auto">
                <a:xfrm>
                  <a:off x="4201" y="2713"/>
                  <a:ext cx="1077" cy="7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40" name="Oval 278"/>
                <p:cNvSpPr>
                  <a:spLocks noChangeArrowheads="1"/>
                </p:cNvSpPr>
                <p:nvPr/>
              </p:nvSpPr>
              <p:spPr bwMode="auto">
                <a:xfrm>
                  <a:off x="4306" y="2385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41" name="Oval 279"/>
                <p:cNvSpPr>
                  <a:spLocks noChangeArrowheads="1"/>
                </p:cNvSpPr>
                <p:nvPr/>
              </p:nvSpPr>
              <p:spPr bwMode="auto">
                <a:xfrm>
                  <a:off x="4485" y="2385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0000"/>
                    </a:solidFill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42" name="Oval 280"/>
                <p:cNvSpPr>
                  <a:spLocks noChangeArrowheads="1"/>
                </p:cNvSpPr>
                <p:nvPr/>
              </p:nvSpPr>
              <p:spPr bwMode="auto">
                <a:xfrm>
                  <a:off x="4659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443" name="Rectangle 281"/>
                <p:cNvSpPr>
                  <a:spLocks noChangeArrowheads="1"/>
                </p:cNvSpPr>
                <p:nvPr/>
              </p:nvSpPr>
              <p:spPr bwMode="auto">
                <a:xfrm>
                  <a:off x="5061" y="1836"/>
                  <a:ext cx="87" cy="764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cxnSp>
          <p:nvCxnSpPr>
            <p:cNvPr id="60428" name="Straight Arrow Connector 484"/>
            <p:cNvCxnSpPr>
              <a:cxnSpLocks noChangeShapeType="1"/>
            </p:cNvCxnSpPr>
            <p:nvPr/>
          </p:nvCxnSpPr>
          <p:spPr bwMode="auto">
            <a:xfrm>
              <a:off x="1084578" y="3909684"/>
              <a:ext cx="1804883" cy="148909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60416" name="Group 61440"/>
            <p:cNvGrpSpPr>
              <a:grpSpLocks/>
            </p:cNvGrpSpPr>
            <p:nvPr/>
          </p:nvGrpSpPr>
          <p:grpSpPr bwMode="auto">
            <a:xfrm>
              <a:off x="1471823" y="4151999"/>
              <a:ext cx="317511" cy="369332"/>
              <a:chOff x="1614533" y="4280420"/>
              <a:chExt cx="317511" cy="369332"/>
            </a:xfrm>
          </p:grpSpPr>
          <p:sp>
            <p:nvSpPr>
              <p:cNvPr id="60555" name="Oval 486"/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556" name="TextBox 487"/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</p:grpSp>
        <p:sp>
          <p:nvSpPr>
            <p:cNvPr id="60430" name="TextBox 488"/>
            <p:cNvSpPr txBox="1">
              <a:spLocks noChangeArrowheads="1"/>
            </p:cNvSpPr>
            <p:nvPr/>
          </p:nvSpPr>
          <p:spPr bwMode="auto">
            <a:xfrm>
              <a:off x="506451" y="4630837"/>
              <a:ext cx="203374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1. Bob manages      Netflix account</a:t>
              </a:r>
            </a:p>
          </p:txBody>
        </p:sp>
        <p:sp>
          <p:nvSpPr>
            <p:cNvPr id="60431" name="TextBox 490"/>
            <p:cNvSpPr txBox="1">
              <a:spLocks noChangeArrowheads="1"/>
            </p:cNvSpPr>
            <p:nvPr/>
          </p:nvSpPr>
          <p:spPr bwMode="auto">
            <a:xfrm>
              <a:off x="154421" y="2614823"/>
              <a:ext cx="203374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Netflix registration,</a:t>
              </a:r>
            </a:p>
            <a:p>
              <a:r>
                <a:rPr lang="en-US" i="0">
                  <a:latin typeface="Arial Narrow" pitchFamily="34" charset="0"/>
                </a:rPr>
                <a:t>accounting servers</a:t>
              </a:r>
            </a:p>
          </p:txBody>
        </p:sp>
        <p:sp>
          <p:nvSpPr>
            <p:cNvPr id="60432" name="Freeform 1287"/>
            <p:cNvSpPr>
              <a:spLocks/>
            </p:cNvSpPr>
            <p:nvPr/>
          </p:nvSpPr>
          <p:spPr bwMode="auto">
            <a:xfrm>
              <a:off x="2266011" y="1575222"/>
              <a:ext cx="3133006" cy="1506865"/>
            </a:xfrm>
            <a:custGeom>
              <a:avLst/>
              <a:gdLst>
                <a:gd name="T0" fmla="*/ 1964395 w 10000"/>
                <a:gd name="T1" fmla="*/ 18986 h 10000"/>
                <a:gd name="T2" fmla="*/ 1171118 w 10000"/>
                <a:gd name="T3" fmla="*/ 113919 h 10000"/>
                <a:gd name="T4" fmla="*/ 591198 w 10000"/>
                <a:gd name="T5" fmla="*/ 225276 h 10000"/>
                <a:gd name="T6" fmla="*/ 197066 w 10000"/>
                <a:gd name="T7" fmla="*/ 270181 h 10000"/>
                <a:gd name="T8" fmla="*/ 40102 w 10000"/>
                <a:gd name="T9" fmla="*/ 665582 h 10000"/>
                <a:gd name="T10" fmla="*/ 27884 w 10000"/>
                <a:gd name="T11" fmla="*/ 1031901 h 10000"/>
                <a:gd name="T12" fmla="*/ 378154 w 10000"/>
                <a:gd name="T13" fmla="*/ 1099710 h 10000"/>
                <a:gd name="T14" fmla="*/ 1380402 w 10000"/>
                <a:gd name="T15" fmla="*/ 1099710 h 10000"/>
                <a:gd name="T16" fmla="*/ 1810564 w 10000"/>
                <a:gd name="T17" fmla="*/ 1248890 h 10000"/>
                <a:gd name="T18" fmla="*/ 2283961 w 10000"/>
                <a:gd name="T19" fmla="*/ 1479591 h 10000"/>
                <a:gd name="T20" fmla="*/ 2646763 w 10000"/>
                <a:gd name="T21" fmla="*/ 1488632 h 10000"/>
                <a:gd name="T22" fmla="*/ 2898657 w 10000"/>
                <a:gd name="T23" fmla="*/ 1357384 h 10000"/>
                <a:gd name="T24" fmla="*/ 3021471 w 10000"/>
                <a:gd name="T25" fmla="*/ 1000408 h 10000"/>
                <a:gd name="T26" fmla="*/ 3101363 w 10000"/>
                <a:gd name="T27" fmla="*/ 652020 h 10000"/>
                <a:gd name="T28" fmla="*/ 3113895 w 10000"/>
                <a:gd name="T29" fmla="*/ 235975 h 10000"/>
                <a:gd name="T30" fmla="*/ 2843203 w 10000"/>
                <a:gd name="T31" fmla="*/ 32548 h 10000"/>
                <a:gd name="T32" fmla="*/ 2357587 w 10000"/>
                <a:gd name="T33" fmla="*/ 753 h 10000"/>
                <a:gd name="T34" fmla="*/ 1964395 w 10000"/>
                <a:gd name="T35" fmla="*/ 18986 h 1000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000" h="10000">
                  <a:moveTo>
                    <a:pt x="6270" y="126"/>
                  </a:moveTo>
                  <a:cubicBezTo>
                    <a:pt x="5642" y="245"/>
                    <a:pt x="4469" y="528"/>
                    <a:pt x="3738" y="756"/>
                  </a:cubicBezTo>
                  <a:cubicBezTo>
                    <a:pt x="3007" y="984"/>
                    <a:pt x="2405" y="1322"/>
                    <a:pt x="1887" y="1495"/>
                  </a:cubicBezTo>
                  <a:cubicBezTo>
                    <a:pt x="1369" y="1668"/>
                    <a:pt x="1195" y="1105"/>
                    <a:pt x="629" y="1793"/>
                  </a:cubicBezTo>
                  <a:cubicBezTo>
                    <a:pt x="63" y="2481"/>
                    <a:pt x="218" y="3574"/>
                    <a:pt x="128" y="4417"/>
                  </a:cubicBezTo>
                  <a:cubicBezTo>
                    <a:pt x="39" y="5260"/>
                    <a:pt x="-87" y="6368"/>
                    <a:pt x="89" y="6848"/>
                  </a:cubicBezTo>
                  <a:cubicBezTo>
                    <a:pt x="265" y="7328"/>
                    <a:pt x="491" y="7223"/>
                    <a:pt x="1207" y="7298"/>
                  </a:cubicBezTo>
                  <a:cubicBezTo>
                    <a:pt x="1924" y="7374"/>
                    <a:pt x="3641" y="7133"/>
                    <a:pt x="4406" y="7298"/>
                  </a:cubicBezTo>
                  <a:cubicBezTo>
                    <a:pt x="5171" y="7463"/>
                    <a:pt x="5298" y="7868"/>
                    <a:pt x="5779" y="8288"/>
                  </a:cubicBezTo>
                  <a:cubicBezTo>
                    <a:pt x="6260" y="8709"/>
                    <a:pt x="6848" y="9549"/>
                    <a:pt x="7290" y="9819"/>
                  </a:cubicBezTo>
                  <a:cubicBezTo>
                    <a:pt x="7731" y="10089"/>
                    <a:pt x="8124" y="10014"/>
                    <a:pt x="8448" y="9879"/>
                  </a:cubicBezTo>
                  <a:cubicBezTo>
                    <a:pt x="8771" y="9744"/>
                    <a:pt x="9056" y="9549"/>
                    <a:pt x="9252" y="9008"/>
                  </a:cubicBezTo>
                  <a:cubicBezTo>
                    <a:pt x="9448" y="8469"/>
                    <a:pt x="9537" y="7418"/>
                    <a:pt x="9644" y="6639"/>
                  </a:cubicBezTo>
                  <a:cubicBezTo>
                    <a:pt x="9752" y="5858"/>
                    <a:pt x="9851" y="5168"/>
                    <a:pt x="9899" y="4327"/>
                  </a:cubicBezTo>
                  <a:cubicBezTo>
                    <a:pt x="9949" y="3486"/>
                    <a:pt x="10076" y="2256"/>
                    <a:pt x="9939" y="1566"/>
                  </a:cubicBezTo>
                  <a:cubicBezTo>
                    <a:pt x="9802" y="876"/>
                    <a:pt x="9478" y="471"/>
                    <a:pt x="9075" y="216"/>
                  </a:cubicBezTo>
                  <a:cubicBezTo>
                    <a:pt x="8674" y="-39"/>
                    <a:pt x="7997" y="20"/>
                    <a:pt x="7525" y="5"/>
                  </a:cubicBezTo>
                  <a:cubicBezTo>
                    <a:pt x="7055" y="-9"/>
                    <a:pt x="6898" y="5"/>
                    <a:pt x="6270" y="126"/>
                  </a:cubicBezTo>
                  <a:close/>
                </a:path>
              </a:pathLst>
            </a:custGeom>
            <a:solidFill>
              <a:srgbClr val="00CCFF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grpSp>
          <p:nvGrpSpPr>
            <p:cNvPr id="60418" name="Group 249"/>
            <p:cNvGrpSpPr>
              <a:grpSpLocks/>
            </p:cNvGrpSpPr>
            <p:nvPr/>
          </p:nvGrpSpPr>
          <p:grpSpPr bwMode="auto">
            <a:xfrm>
              <a:off x="2511660" y="1938896"/>
              <a:ext cx="365511" cy="637577"/>
              <a:chOff x="4140" y="429"/>
              <a:chExt cx="1425" cy="2396"/>
            </a:xfrm>
          </p:grpSpPr>
          <p:sp>
            <p:nvSpPr>
              <p:cNvPr id="60523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" name="Rectangle 251"/>
              <p:cNvSpPr>
                <a:spLocks noChangeArrowheads="1"/>
              </p:cNvSpPr>
              <p:nvPr/>
            </p:nvSpPr>
            <p:spPr bwMode="auto">
              <a:xfrm>
                <a:off x="4202" y="432"/>
                <a:ext cx="1052" cy="2279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525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526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3" name="Rectangle 254"/>
              <p:cNvSpPr>
                <a:spLocks noChangeArrowheads="1"/>
              </p:cNvSpPr>
              <p:nvPr/>
            </p:nvSpPr>
            <p:spPr bwMode="auto">
              <a:xfrm>
                <a:off x="4214" y="694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419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09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0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7" y="2588"/>
                  <a:ext cx="69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85" name="Rectangle 258"/>
              <p:cNvSpPr>
                <a:spLocks noChangeArrowheads="1"/>
              </p:cNvSpPr>
              <p:nvPr/>
            </p:nvSpPr>
            <p:spPr bwMode="auto">
              <a:xfrm>
                <a:off x="4227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421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07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4" y="2573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8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9" y="2591"/>
                  <a:ext cx="695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87" name="Rectangle 262"/>
              <p:cNvSpPr>
                <a:spLocks noChangeArrowheads="1"/>
              </p:cNvSpPr>
              <p:nvPr/>
            </p:nvSpPr>
            <p:spPr bwMode="auto">
              <a:xfrm>
                <a:off x="4214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" name="Rectangle 263"/>
              <p:cNvSpPr>
                <a:spLocks noChangeArrowheads="1"/>
              </p:cNvSpPr>
              <p:nvPr/>
            </p:nvSpPr>
            <p:spPr bwMode="auto">
              <a:xfrm>
                <a:off x="4227" y="1655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422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05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17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6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9" y="2588"/>
                  <a:ext cx="68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60534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60423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3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5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04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92" name="Rectangle 271"/>
              <p:cNvSpPr>
                <a:spLocks noChangeArrowheads="1"/>
              </p:cNvSpPr>
              <p:nvPr/>
            </p:nvSpPr>
            <p:spPr bwMode="auto">
              <a:xfrm>
                <a:off x="5248" y="432"/>
                <a:ext cx="68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537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538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5" name="Oval 274"/>
              <p:cNvSpPr>
                <a:spLocks noChangeArrowheads="1"/>
              </p:cNvSpPr>
              <p:nvPr/>
            </p:nvSpPr>
            <p:spPr bwMode="auto">
              <a:xfrm>
                <a:off x="5514" y="2609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540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7" name="AutoShape 276"/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8" name="AutoShape 277"/>
              <p:cNvSpPr>
                <a:spLocks noChangeArrowheads="1"/>
              </p:cNvSpPr>
              <p:nvPr/>
            </p:nvSpPr>
            <p:spPr bwMode="auto">
              <a:xfrm>
                <a:off x="4202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99" name="Oval 278"/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0" name="Oval 279"/>
              <p:cNvSpPr>
                <a:spLocks noChangeArrowheads="1"/>
              </p:cNvSpPr>
              <p:nvPr/>
            </p:nvSpPr>
            <p:spPr bwMode="auto">
              <a:xfrm>
                <a:off x="4487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1" name="Oval 280"/>
              <p:cNvSpPr>
                <a:spLocks noChangeArrowheads="1"/>
              </p:cNvSpPr>
              <p:nvPr/>
            </p:nvSpPr>
            <p:spPr bwMode="auto">
              <a:xfrm>
                <a:off x="4660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02" name="Rectangle 281"/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60425" name="Group 249"/>
            <p:cNvGrpSpPr>
              <a:grpSpLocks/>
            </p:cNvGrpSpPr>
            <p:nvPr/>
          </p:nvGrpSpPr>
          <p:grpSpPr bwMode="auto">
            <a:xfrm>
              <a:off x="3948428" y="2105565"/>
              <a:ext cx="365511" cy="637577"/>
              <a:chOff x="4140" y="429"/>
              <a:chExt cx="1425" cy="2396"/>
            </a:xfrm>
          </p:grpSpPr>
          <p:sp>
            <p:nvSpPr>
              <p:cNvPr id="60491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5" name="Rectangle 251"/>
              <p:cNvSpPr>
                <a:spLocks noChangeArrowheads="1"/>
              </p:cNvSpPr>
              <p:nvPr/>
            </p:nvSpPr>
            <p:spPr bwMode="auto">
              <a:xfrm>
                <a:off x="4201" y="432"/>
                <a:ext cx="1052" cy="2279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493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494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18" name="Rectangle 254"/>
              <p:cNvSpPr>
                <a:spLocks noChangeArrowheads="1"/>
              </p:cNvSpPr>
              <p:nvPr/>
            </p:nvSpPr>
            <p:spPr bwMode="auto">
              <a:xfrm>
                <a:off x="4214" y="694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426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44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0" y="2571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45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6" y="2588"/>
                  <a:ext cx="69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20" name="Rectangle 258"/>
              <p:cNvSpPr>
                <a:spLocks noChangeArrowheads="1"/>
              </p:cNvSpPr>
              <p:nvPr/>
            </p:nvSpPr>
            <p:spPr bwMode="auto">
              <a:xfrm>
                <a:off x="4226" y="1023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427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42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3" y="2573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43" name="AutoShape 261"/>
                <p:cNvSpPr>
                  <a:spLocks noChangeArrowheads="1"/>
                </p:cNvSpPr>
                <p:nvPr/>
              </p:nvSpPr>
              <p:spPr bwMode="auto">
                <a:xfrm>
                  <a:off x="628" y="2591"/>
                  <a:ext cx="695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22" name="Rectangle 262"/>
              <p:cNvSpPr>
                <a:spLocks noChangeArrowheads="1"/>
              </p:cNvSpPr>
              <p:nvPr/>
            </p:nvSpPr>
            <p:spPr bwMode="auto">
              <a:xfrm>
                <a:off x="4214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23" name="Rectangle 263"/>
              <p:cNvSpPr>
                <a:spLocks noChangeArrowheads="1"/>
              </p:cNvSpPr>
              <p:nvPr/>
            </p:nvSpPr>
            <p:spPr bwMode="auto">
              <a:xfrm>
                <a:off x="4226" y="1655"/>
                <a:ext cx="600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429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40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2" y="2572"/>
                  <a:ext cx="717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41" name="AutoShape 266"/>
                <p:cNvSpPr>
                  <a:spLocks noChangeArrowheads="1"/>
                </p:cNvSpPr>
                <p:nvPr/>
              </p:nvSpPr>
              <p:spPr bwMode="auto">
                <a:xfrm>
                  <a:off x="628" y="2588"/>
                  <a:ext cx="68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60502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60433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38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5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39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1" y="2586"/>
                  <a:ext cx="694" cy="11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27" name="Rectangle 271"/>
              <p:cNvSpPr>
                <a:spLocks noChangeArrowheads="1"/>
              </p:cNvSpPr>
              <p:nvPr/>
            </p:nvSpPr>
            <p:spPr bwMode="auto">
              <a:xfrm>
                <a:off x="5247" y="432"/>
                <a:ext cx="68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505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506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0" name="Oval 274"/>
              <p:cNvSpPr>
                <a:spLocks noChangeArrowheads="1"/>
              </p:cNvSpPr>
              <p:nvPr/>
            </p:nvSpPr>
            <p:spPr bwMode="auto">
              <a:xfrm>
                <a:off x="5513" y="2610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508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2" name="AutoShape 276"/>
              <p:cNvSpPr>
                <a:spLocks noChangeArrowheads="1"/>
              </p:cNvSpPr>
              <p:nvPr/>
            </p:nvSpPr>
            <p:spPr bwMode="auto">
              <a:xfrm>
                <a:off x="4140" y="2681"/>
                <a:ext cx="120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3" name="AutoShape 277"/>
              <p:cNvSpPr>
                <a:spLocks noChangeArrowheads="1"/>
              </p:cNvSpPr>
              <p:nvPr/>
            </p:nvSpPr>
            <p:spPr bwMode="auto">
              <a:xfrm>
                <a:off x="4201" y="2711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4" name="Oval 278"/>
              <p:cNvSpPr>
                <a:spLocks noChangeArrowheads="1"/>
              </p:cNvSpPr>
              <p:nvPr/>
            </p:nvSpPr>
            <p:spPr bwMode="auto">
              <a:xfrm>
                <a:off x="4307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5" name="Oval 279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6" name="Oval 280"/>
              <p:cNvSpPr>
                <a:spLocks noChangeArrowheads="1"/>
              </p:cNvSpPr>
              <p:nvPr/>
            </p:nvSpPr>
            <p:spPr bwMode="auto">
              <a:xfrm>
                <a:off x="4659" y="2383"/>
                <a:ext cx="161" cy="137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37" name="Rectangle 281"/>
              <p:cNvSpPr>
                <a:spLocks noChangeArrowheads="1"/>
              </p:cNvSpPr>
              <p:nvPr/>
            </p:nvSpPr>
            <p:spPr bwMode="auto">
              <a:xfrm>
                <a:off x="5062" y="1834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60434" name="Group 249"/>
            <p:cNvGrpSpPr>
              <a:grpSpLocks/>
            </p:cNvGrpSpPr>
            <p:nvPr/>
          </p:nvGrpSpPr>
          <p:grpSpPr bwMode="auto">
            <a:xfrm>
              <a:off x="4486140" y="2372117"/>
              <a:ext cx="365511" cy="637577"/>
              <a:chOff x="4140" y="429"/>
              <a:chExt cx="1425" cy="2396"/>
            </a:xfrm>
          </p:grpSpPr>
          <p:sp>
            <p:nvSpPr>
              <p:cNvPr id="60459" name="Freeform 25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8" name="Rectangle 251"/>
              <p:cNvSpPr>
                <a:spLocks noChangeArrowheads="1"/>
              </p:cNvSpPr>
              <p:nvPr/>
            </p:nvSpPr>
            <p:spPr bwMode="auto">
              <a:xfrm>
                <a:off x="4203" y="427"/>
                <a:ext cx="1052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461" name="Freeform 25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462" name="Freeform 25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1" name="Rectangle 254"/>
              <p:cNvSpPr>
                <a:spLocks noChangeArrowheads="1"/>
              </p:cNvSpPr>
              <p:nvPr/>
            </p:nvSpPr>
            <p:spPr bwMode="auto">
              <a:xfrm>
                <a:off x="4215" y="689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435" name="Group 25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77" name="AutoShape 256"/>
                <p:cNvSpPr>
                  <a:spLocks noChangeArrowheads="1"/>
                </p:cNvSpPr>
                <p:nvPr/>
              </p:nvSpPr>
              <p:spPr bwMode="auto">
                <a:xfrm>
                  <a:off x="612" y="2565"/>
                  <a:ext cx="726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8" name="AutoShape 257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5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3" name="Rectangle 258"/>
              <p:cNvSpPr>
                <a:spLocks noChangeArrowheads="1"/>
              </p:cNvSpPr>
              <p:nvPr/>
            </p:nvSpPr>
            <p:spPr bwMode="auto">
              <a:xfrm>
                <a:off x="4228" y="101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441" name="Group 25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75" name="AutoShape 260"/>
                <p:cNvSpPr>
                  <a:spLocks noChangeArrowheads="1"/>
                </p:cNvSpPr>
                <p:nvPr/>
              </p:nvSpPr>
              <p:spPr bwMode="auto">
                <a:xfrm>
                  <a:off x="615" y="2567"/>
                  <a:ext cx="726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6" name="AutoShape 261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55" name="Rectangle 262"/>
              <p:cNvSpPr>
                <a:spLocks noChangeArrowheads="1"/>
              </p:cNvSpPr>
              <p:nvPr/>
            </p:nvSpPr>
            <p:spPr bwMode="auto">
              <a:xfrm>
                <a:off x="4215" y="1357"/>
                <a:ext cx="594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6" name="Rectangle 263"/>
              <p:cNvSpPr>
                <a:spLocks noChangeArrowheads="1"/>
              </p:cNvSpPr>
              <p:nvPr/>
            </p:nvSpPr>
            <p:spPr bwMode="auto">
              <a:xfrm>
                <a:off x="4228" y="1656"/>
                <a:ext cx="600" cy="4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60444" name="Group 26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73" name="AutoShape 265"/>
                <p:cNvSpPr>
                  <a:spLocks noChangeArrowheads="1"/>
                </p:cNvSpPr>
                <p:nvPr/>
              </p:nvSpPr>
              <p:spPr bwMode="auto">
                <a:xfrm>
                  <a:off x="614" y="2567"/>
                  <a:ext cx="717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4" name="AutoShape 266"/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8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60470" name="Freeform 26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60446" name="Group 26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71" name="AutoShape 269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272" name="AutoShape 270"/>
                <p:cNvSpPr>
                  <a:spLocks noChangeArrowheads="1"/>
                </p:cNvSpPr>
                <p:nvPr/>
              </p:nvSpPr>
              <p:spPr bwMode="auto">
                <a:xfrm>
                  <a:off x="633" y="2586"/>
                  <a:ext cx="694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Comic Sans MS" charset="0"/>
                    <a:ea typeface="ＭＳ Ｐゴシック" charset="0"/>
                    <a:cs typeface="Arial" charset="0"/>
                  </a:endParaRPr>
                </a:p>
              </p:txBody>
            </p:sp>
          </p:grpSp>
          <p:sp>
            <p:nvSpPr>
              <p:cNvPr id="260" name="Rectangle 271"/>
              <p:cNvSpPr>
                <a:spLocks noChangeArrowheads="1"/>
              </p:cNvSpPr>
              <p:nvPr/>
            </p:nvSpPr>
            <p:spPr bwMode="auto">
              <a:xfrm>
                <a:off x="5249" y="427"/>
                <a:ext cx="68" cy="2291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473" name="Freeform 27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474" name="Freeform 27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3" name="Oval 274"/>
              <p:cNvSpPr>
                <a:spLocks noChangeArrowheads="1"/>
              </p:cNvSpPr>
              <p:nvPr/>
            </p:nvSpPr>
            <p:spPr bwMode="auto">
              <a:xfrm>
                <a:off x="5515" y="2610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60476" name="Freeform 27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5" name="AutoShape 276"/>
              <p:cNvSpPr>
                <a:spLocks noChangeArrowheads="1"/>
              </p:cNvSpPr>
              <p:nvPr/>
            </p:nvSpPr>
            <p:spPr bwMode="auto">
              <a:xfrm>
                <a:off x="4141" y="2682"/>
                <a:ext cx="1201" cy="143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6" name="AutoShape 277"/>
              <p:cNvSpPr>
                <a:spLocks noChangeArrowheads="1"/>
              </p:cNvSpPr>
              <p:nvPr/>
            </p:nvSpPr>
            <p:spPr bwMode="auto">
              <a:xfrm>
                <a:off x="4203" y="2712"/>
                <a:ext cx="1077" cy="7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7" name="Oval 278"/>
              <p:cNvSpPr>
                <a:spLocks noChangeArrowheads="1"/>
              </p:cNvSpPr>
              <p:nvPr/>
            </p:nvSpPr>
            <p:spPr bwMode="auto">
              <a:xfrm>
                <a:off x="4308" y="2383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8" name="Oval 279"/>
              <p:cNvSpPr>
                <a:spLocks noChangeArrowheads="1"/>
              </p:cNvSpPr>
              <p:nvPr/>
            </p:nvSpPr>
            <p:spPr bwMode="auto">
              <a:xfrm>
                <a:off x="4488" y="2383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>
                  <a:solidFill>
                    <a:srgbClr val="FF0000"/>
                  </a:solidFill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69" name="Oval 280"/>
              <p:cNvSpPr>
                <a:spLocks noChangeArrowheads="1"/>
              </p:cNvSpPr>
              <p:nvPr/>
            </p:nvSpPr>
            <p:spPr bwMode="auto">
              <a:xfrm>
                <a:off x="4661" y="2377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70" name="Rectangle 281"/>
              <p:cNvSpPr>
                <a:spLocks noChangeArrowheads="1"/>
              </p:cNvSpPr>
              <p:nvPr/>
            </p:nvSpPr>
            <p:spPr bwMode="auto">
              <a:xfrm>
                <a:off x="5063" y="1835"/>
                <a:ext cx="87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60436" name="TextBox 491"/>
            <p:cNvSpPr txBox="1">
              <a:spLocks noChangeArrowheads="1"/>
            </p:cNvSpPr>
            <p:nvPr/>
          </p:nvSpPr>
          <p:spPr bwMode="auto">
            <a:xfrm>
              <a:off x="3094580" y="1710862"/>
              <a:ext cx="15006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Amazon cloud</a:t>
              </a:r>
            </a:p>
          </p:txBody>
        </p:sp>
        <p:sp>
          <p:nvSpPr>
            <p:cNvPr id="60437" name="TextBox 492"/>
            <p:cNvSpPr txBox="1">
              <a:spLocks noChangeArrowheads="1"/>
            </p:cNvSpPr>
            <p:nvPr/>
          </p:nvSpPr>
          <p:spPr bwMode="auto">
            <a:xfrm>
              <a:off x="6828944" y="2048758"/>
              <a:ext cx="15006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Akamai CDN </a:t>
              </a:r>
            </a:p>
          </p:txBody>
        </p:sp>
        <p:sp>
          <p:nvSpPr>
            <p:cNvPr id="60438" name="TextBox 493"/>
            <p:cNvSpPr txBox="1">
              <a:spLocks noChangeArrowheads="1"/>
            </p:cNvSpPr>
            <p:nvPr/>
          </p:nvSpPr>
          <p:spPr bwMode="auto">
            <a:xfrm>
              <a:off x="6653116" y="3542437"/>
              <a:ext cx="15006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Limelight CDN </a:t>
              </a:r>
            </a:p>
          </p:txBody>
        </p:sp>
        <p:sp>
          <p:nvSpPr>
            <p:cNvPr id="60439" name="TextBox 494"/>
            <p:cNvSpPr txBox="1">
              <a:spLocks noChangeArrowheads="1"/>
            </p:cNvSpPr>
            <p:nvPr/>
          </p:nvSpPr>
          <p:spPr bwMode="auto">
            <a:xfrm>
              <a:off x="6648540" y="5064654"/>
              <a:ext cx="15006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Level-3 CDN </a:t>
              </a:r>
            </a:p>
          </p:txBody>
        </p:sp>
        <p:cxnSp>
          <p:nvCxnSpPr>
            <p:cNvPr id="60440" name="Straight Arrow Connector 495"/>
            <p:cNvCxnSpPr>
              <a:cxnSpLocks noChangeShapeType="1"/>
            </p:cNvCxnSpPr>
            <p:nvPr/>
          </p:nvCxnSpPr>
          <p:spPr bwMode="auto">
            <a:xfrm flipH="1">
              <a:off x="3239464" y="2732008"/>
              <a:ext cx="7361" cy="237626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grpSp>
          <p:nvGrpSpPr>
            <p:cNvPr id="60447" name="Group 500"/>
            <p:cNvGrpSpPr>
              <a:grpSpLocks/>
            </p:cNvGrpSpPr>
            <p:nvPr/>
          </p:nvGrpSpPr>
          <p:grpSpPr bwMode="auto">
            <a:xfrm>
              <a:off x="3079842" y="3705105"/>
              <a:ext cx="317511" cy="369332"/>
              <a:chOff x="1614533" y="4280420"/>
              <a:chExt cx="317511" cy="369332"/>
            </a:xfrm>
          </p:grpSpPr>
          <p:sp>
            <p:nvSpPr>
              <p:cNvPr id="60457" name="Oval 501"/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458" name="TextBox 502"/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2</a:t>
                </a:r>
              </a:p>
            </p:txBody>
          </p:sp>
        </p:grpSp>
        <p:sp>
          <p:nvSpPr>
            <p:cNvPr id="60442" name="TextBox 503"/>
            <p:cNvSpPr txBox="1">
              <a:spLocks noChangeArrowheads="1"/>
            </p:cNvSpPr>
            <p:nvPr/>
          </p:nvSpPr>
          <p:spPr bwMode="auto">
            <a:xfrm>
              <a:off x="1814785" y="3399151"/>
              <a:ext cx="2033747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2. Bob browses</a:t>
              </a:r>
            </a:p>
            <a:p>
              <a:r>
                <a:rPr lang="en-US" i="0">
                  <a:latin typeface="Arial Narrow" pitchFamily="34" charset="0"/>
                </a:rPr>
                <a:t>Netflix video</a:t>
              </a:r>
            </a:p>
          </p:txBody>
        </p:sp>
        <p:cxnSp>
          <p:nvCxnSpPr>
            <p:cNvPr id="60443" name="Straight Arrow Connector 504"/>
            <p:cNvCxnSpPr>
              <a:cxnSpLocks noChangeShapeType="1"/>
            </p:cNvCxnSpPr>
            <p:nvPr/>
          </p:nvCxnSpPr>
          <p:spPr bwMode="auto">
            <a:xfrm flipH="1">
              <a:off x="3553421" y="2827332"/>
              <a:ext cx="2784" cy="2352286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64" name="Group 506"/>
            <p:cNvGrpSpPr>
              <a:grpSpLocks/>
            </p:cNvGrpSpPr>
            <p:nvPr/>
          </p:nvGrpSpPr>
          <p:grpSpPr bwMode="auto">
            <a:xfrm>
              <a:off x="3379531" y="3862063"/>
              <a:ext cx="317511" cy="369332"/>
              <a:chOff x="1614533" y="4280420"/>
              <a:chExt cx="317511" cy="369332"/>
            </a:xfrm>
          </p:grpSpPr>
          <p:sp>
            <p:nvSpPr>
              <p:cNvPr id="60455" name="Oval 507"/>
              <p:cNvSpPr>
                <a:spLocks noChangeArrowheads="1"/>
              </p:cNvSpPr>
              <p:nvPr/>
            </p:nvSpPr>
            <p:spPr bwMode="auto">
              <a:xfrm>
                <a:off x="1628337" y="4321838"/>
                <a:ext cx="303707" cy="30370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pt-BR"/>
              </a:p>
            </p:txBody>
          </p:sp>
          <p:sp>
            <p:nvSpPr>
              <p:cNvPr id="60456" name="TextBox 508"/>
              <p:cNvSpPr txBox="1">
                <a:spLocks noChangeArrowheads="1"/>
              </p:cNvSpPr>
              <p:nvPr/>
            </p:nvSpPr>
            <p:spPr bwMode="auto">
              <a:xfrm>
                <a:off x="1614533" y="4280420"/>
                <a:ext cx="3130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i="0">
                    <a:latin typeface="Arial" pitchFamily="34" charset="0"/>
                    <a:cs typeface="Arial" pitchFamily="34" charset="0"/>
                  </a:rPr>
                  <a:t>3</a:t>
                </a:r>
              </a:p>
            </p:txBody>
          </p:sp>
        </p:grpSp>
        <p:sp>
          <p:nvSpPr>
            <p:cNvPr id="60445" name="TextBox 509"/>
            <p:cNvSpPr txBox="1">
              <a:spLocks noChangeArrowheads="1"/>
            </p:cNvSpPr>
            <p:nvPr/>
          </p:nvSpPr>
          <p:spPr bwMode="auto">
            <a:xfrm>
              <a:off x="3565512" y="3037869"/>
              <a:ext cx="178602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3. Manifest file</a:t>
              </a:r>
            </a:p>
            <a:p>
              <a:r>
                <a:rPr lang="en-US" i="0">
                  <a:latin typeface="Arial Narrow" pitchFamily="34" charset="0"/>
                </a:rPr>
                <a:t>returned for </a:t>
              </a:r>
            </a:p>
            <a:p>
              <a:r>
                <a:rPr lang="en-US" i="0">
                  <a:latin typeface="Arial Narrow" pitchFamily="34" charset="0"/>
                </a:rPr>
                <a:t>requested video</a:t>
              </a:r>
            </a:p>
          </p:txBody>
        </p:sp>
        <p:sp>
          <p:nvSpPr>
            <p:cNvPr id="61446" name="Right Arrow 61445"/>
            <p:cNvSpPr/>
            <p:nvPr/>
          </p:nvSpPr>
          <p:spPr>
            <a:xfrm rot="9527663">
              <a:off x="3594227" y="4775572"/>
              <a:ext cx="2470739" cy="374549"/>
            </a:xfrm>
            <a:prstGeom prst="rightArrow">
              <a:avLst/>
            </a:prstGeom>
            <a:gradFill flip="none" rotWithShape="1">
              <a:gsLst>
                <a:gs pos="0">
                  <a:srgbClr val="000090"/>
                </a:gs>
                <a:gs pos="100000">
                  <a:srgbClr val="FFFFFF"/>
                </a:gs>
              </a:gsLst>
              <a:lin ang="10260000" scaled="0"/>
              <a:tileRect/>
            </a:gradFill>
            <a:ln w="15875">
              <a:gradFill flip="none" rotWithShape="1">
                <a:gsLst>
                  <a:gs pos="0">
                    <a:srgbClr val="000090"/>
                  </a:gs>
                  <a:gs pos="100000">
                    <a:srgbClr val="FFFFFF"/>
                  </a:gs>
                </a:gsLst>
                <a:lin ang="0" scaled="1"/>
                <a:tileRect/>
              </a:gradFill>
            </a:ln>
          </p:spPr>
          <p:txBody>
            <a:bodyPr wrap="none"/>
            <a:lstStyle/>
            <a:p>
              <a:pPr>
                <a:defRPr/>
              </a:pPr>
              <a:endParaRPr lang="en-US"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60449" name="Straight Arrow Connector 513"/>
            <p:cNvCxnSpPr>
              <a:cxnSpLocks noChangeShapeType="1"/>
            </p:cNvCxnSpPr>
            <p:nvPr/>
          </p:nvCxnSpPr>
          <p:spPr bwMode="auto">
            <a:xfrm flipV="1">
              <a:off x="3910192" y="4409096"/>
              <a:ext cx="1826660" cy="72771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0450" name="TextBox 516"/>
            <p:cNvSpPr txBox="1">
              <a:spLocks noChangeArrowheads="1"/>
            </p:cNvSpPr>
            <p:nvPr/>
          </p:nvSpPr>
          <p:spPr bwMode="auto">
            <a:xfrm>
              <a:off x="4131764" y="5259263"/>
              <a:ext cx="17860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4. DASH streaming</a:t>
              </a:r>
            </a:p>
          </p:txBody>
        </p:sp>
        <p:cxnSp>
          <p:nvCxnSpPr>
            <p:cNvPr id="60451" name="Straight Arrow Connector 517"/>
            <p:cNvCxnSpPr>
              <a:cxnSpLocks noChangeShapeType="1"/>
            </p:cNvCxnSpPr>
            <p:nvPr/>
          </p:nvCxnSpPr>
          <p:spPr bwMode="auto">
            <a:xfrm>
              <a:off x="4966230" y="2497061"/>
              <a:ext cx="1312912" cy="1426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60452" name="Straight Arrow Connector 521"/>
            <p:cNvCxnSpPr>
              <a:cxnSpLocks noChangeShapeType="1"/>
            </p:cNvCxnSpPr>
            <p:nvPr/>
          </p:nvCxnSpPr>
          <p:spPr bwMode="auto">
            <a:xfrm>
              <a:off x="5009043" y="2539868"/>
              <a:ext cx="1108541" cy="119403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cxnSp>
          <p:nvCxnSpPr>
            <p:cNvPr id="60453" name="Straight Arrow Connector 523"/>
            <p:cNvCxnSpPr>
              <a:cxnSpLocks noChangeShapeType="1"/>
            </p:cNvCxnSpPr>
            <p:nvPr/>
          </p:nvCxnSpPr>
          <p:spPr bwMode="auto">
            <a:xfrm>
              <a:off x="4966230" y="2554137"/>
              <a:ext cx="1493853" cy="256384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</p:spPr>
        </p:cxnSp>
        <p:sp>
          <p:nvSpPr>
            <p:cNvPr id="60454" name="TextBox 527"/>
            <p:cNvSpPr txBox="1">
              <a:spLocks noChangeArrowheads="1"/>
            </p:cNvSpPr>
            <p:nvPr/>
          </p:nvSpPr>
          <p:spPr bwMode="auto">
            <a:xfrm>
              <a:off x="4849881" y="1568171"/>
              <a:ext cx="2033747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i="0">
                  <a:latin typeface="Arial Narrow" pitchFamily="34" charset="0"/>
                </a:rPr>
                <a:t>upload copies of multiple versions of video to CDNs</a:t>
              </a:r>
            </a:p>
          </p:txBody>
        </p:sp>
      </p:grpSp>
      <p:sp>
        <p:nvSpPr>
          <p:cNvPr id="384" name="Retângulo 57"/>
          <p:cNvSpPr/>
          <p:nvPr/>
        </p:nvSpPr>
        <p:spPr>
          <a:xfrm>
            <a:off x="5724128" y="6294769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Voz Sobre IP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Requisitos de qualidade</a:t>
            </a:r>
          </a:p>
          <a:p>
            <a:pPr lvl="1"/>
            <a:r>
              <a:rPr lang="en-US" sz="2400" dirty="0" smtClean="0"/>
              <a:t>&lt; 150 msec:  bom</a:t>
            </a:r>
          </a:p>
          <a:p>
            <a:pPr lvl="1"/>
            <a:r>
              <a:rPr lang="en-US" sz="2400" dirty="0" smtClean="0"/>
              <a:t>&gt; 400 msec: ruim</a:t>
            </a:r>
          </a:p>
          <a:p>
            <a:pPr lvl="1"/>
            <a:r>
              <a:rPr lang="pt-BR" sz="2400" dirty="0" smtClean="0"/>
              <a:t>Incluindo overhead da camada de aplicação</a:t>
            </a:r>
          </a:p>
          <a:p>
            <a:r>
              <a:rPr lang="pt-BR" sz="2800" dirty="0" smtClean="0"/>
              <a:t>Períodos de rajada</a:t>
            </a:r>
          </a:p>
          <a:p>
            <a:pPr lvl="1"/>
            <a:r>
              <a:rPr lang="pt-BR" sz="2400" dirty="0" smtClean="0"/>
              <a:t>64kbps</a:t>
            </a:r>
          </a:p>
          <a:p>
            <a:pPr lvl="2"/>
            <a:r>
              <a:rPr lang="pt-BR" sz="2000" dirty="0" smtClean="0"/>
              <a:t>pacotes de 160bytes durante 20ms cada</a:t>
            </a:r>
          </a:p>
          <a:p>
            <a:pPr lvl="2"/>
            <a:r>
              <a:rPr lang="pt-BR" sz="2000" dirty="0" smtClean="0"/>
              <a:t>Sobre UDP ou TCP</a:t>
            </a:r>
          </a:p>
          <a:p>
            <a:r>
              <a:rPr lang="pt-BR" sz="2800" dirty="0" smtClean="0"/>
              <a:t>Períodos de silêncio</a:t>
            </a:r>
          </a:p>
          <a:p>
            <a:r>
              <a:rPr lang="pt-BR" sz="2800" dirty="0" smtClean="0"/>
              <a:t>Perdas</a:t>
            </a:r>
          </a:p>
          <a:p>
            <a:pPr lvl="1"/>
            <a:r>
              <a:rPr lang="pt-BR" sz="2400" dirty="0" smtClean="0"/>
              <a:t>Até 10% é aceitável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Line 2"/>
          <p:cNvSpPr>
            <a:spLocks noChangeShapeType="1"/>
          </p:cNvSpPr>
          <p:nvPr/>
        </p:nvSpPr>
        <p:spPr bwMode="auto">
          <a:xfrm>
            <a:off x="838200" y="1490663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45091" name="Line 3"/>
          <p:cNvSpPr>
            <a:spLocks noChangeShapeType="1"/>
          </p:cNvSpPr>
          <p:nvPr/>
        </p:nvSpPr>
        <p:spPr bwMode="auto">
          <a:xfrm flipH="1">
            <a:off x="828675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i="0">
              <a:latin typeface="Arial"/>
              <a:ea typeface="ＭＳ Ｐゴシック" charset="0"/>
              <a:cs typeface="Arial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470025" y="1593850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i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               rate</a:t>
            </a:r>
          </a:p>
          <a:p>
            <a:pPr>
              <a:defRPr/>
            </a:pPr>
            <a:r>
              <a:rPr lang="en-US" i="0">
                <a:solidFill>
                  <a:srgbClr val="FF0000"/>
                </a:solidFill>
                <a:latin typeface="Arial"/>
                <a:ea typeface="ＭＳ Ｐゴシック" charset="0"/>
                <a:cs typeface="Arial"/>
              </a:rPr>
              <a:t>transmission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19200" y="1820863"/>
            <a:ext cx="2552700" cy="2525712"/>
            <a:chOff x="648" y="1147"/>
            <a:chExt cx="1608" cy="15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6" name="Group 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7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098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099" name="Line 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8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1" name="Line 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102" name="Line 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9" name="Group 1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10" name="Group 1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5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106" name="Line 1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11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08" name="Line 2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109" name="Line 2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12" name="Group 2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13" name="Group 2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12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13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grpSp>
              <p:nvGrpSpPr>
                <p:cNvPr id="14" name="Group 2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16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  <p:grpSp>
            <p:nvGrpSpPr>
              <p:cNvPr id="15" name="Group 2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345118" name="Line 3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345119" name="Line 3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17" name="Group 3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18" name="Group 3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23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24" name="Line 3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grpSp>
              <p:nvGrpSpPr>
                <p:cNvPr id="19" name="Group 3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27" name="Line 3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  <p:grpSp>
            <p:nvGrpSpPr>
              <p:cNvPr id="20" name="Group 4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21" name="Group 4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30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31" name="Line 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grpSp>
              <p:nvGrpSpPr>
                <p:cNvPr id="22" name="Group 4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33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34" name="Line 4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345135" name="Text Box 47"/>
          <p:cNvSpPr txBox="1">
            <a:spLocks noChangeArrowheads="1"/>
          </p:cNvSpPr>
          <p:nvPr/>
        </p:nvSpPr>
        <p:spPr bwMode="auto">
          <a:xfrm rot="-5433387">
            <a:off x="-412750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i="0">
                <a:latin typeface="Arial"/>
                <a:ea typeface="ＭＳ Ｐゴシック" charset="0"/>
                <a:cs typeface="Arial"/>
              </a:rPr>
              <a:t>Cumulative data</a:t>
            </a:r>
          </a:p>
        </p:txBody>
      </p:sp>
      <p:sp>
        <p:nvSpPr>
          <p:cNvPr id="345136" name="Text Box 48"/>
          <p:cNvSpPr txBox="1">
            <a:spLocks noChangeArrowheads="1"/>
          </p:cNvSpPr>
          <p:nvPr/>
        </p:nvSpPr>
        <p:spPr bwMode="auto">
          <a:xfrm>
            <a:off x="8099425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i="0">
                <a:latin typeface="Arial"/>
                <a:ea typeface="ＭＳ Ｐゴシック" charset="0"/>
                <a:cs typeface="Arial"/>
              </a:rPr>
              <a:t>time</a:t>
            </a:r>
          </a:p>
        </p:txBody>
      </p:sp>
      <p:grpSp>
        <p:nvGrpSpPr>
          <p:cNvPr id="23" name="Group 49"/>
          <p:cNvGrpSpPr>
            <a:grpSpLocks/>
          </p:cNvGrpSpPr>
          <p:nvPr/>
        </p:nvGrpSpPr>
        <p:grpSpPr bwMode="auto">
          <a:xfrm>
            <a:off x="2495550" y="1835150"/>
            <a:ext cx="3500438" cy="2520950"/>
            <a:chOff x="1572" y="1156"/>
            <a:chExt cx="2205" cy="1588"/>
          </a:xfrm>
        </p:grpSpPr>
        <p:grpSp>
          <p:nvGrpSpPr>
            <p:cNvPr id="24" name="Group 50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25" name="Group 51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345140" name="Line 5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345141" name="Line 5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grpSp>
            <p:nvGrpSpPr>
              <p:cNvPr id="26" name="Group 54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345143" name="Line 5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345144" name="Line 5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grpSp>
            <p:nvGrpSpPr>
              <p:cNvPr id="27" name="Group 57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28" name="Group 5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47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48" name="Line 6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grpSp>
              <p:nvGrpSpPr>
                <p:cNvPr id="29" name="Group 6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0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51" name="Line 6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0" name="Group 64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1" name="Group 65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54" name="Line 6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55" name="Line 6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grpSp>
              <p:nvGrpSpPr>
                <p:cNvPr id="345186" name="Group 68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57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58" name="Line 7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45189" name="Group 71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345160" name="Line 7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345161" name="Line 7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grpSp>
            <p:nvGrpSpPr>
              <p:cNvPr id="345190" name="Group 74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345163" name="Line 7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345164" name="Line 7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grpSp>
            <p:nvGrpSpPr>
              <p:cNvPr id="345193" name="Group 77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345166" name="Line 78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  <p:sp>
              <p:nvSpPr>
                <p:cNvPr id="345167" name="Line 79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Arial"/>
                    <a:ea typeface="ＭＳ Ｐゴシック" charset="0"/>
                    <a:cs typeface="Arial"/>
                  </a:endParaRPr>
                </a:p>
              </p:txBody>
            </p:sp>
          </p:grpSp>
          <p:grpSp>
            <p:nvGrpSpPr>
              <p:cNvPr id="345196" name="Group 80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45197" name="Group 8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345170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71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  <p:grpSp>
              <p:nvGrpSpPr>
                <p:cNvPr id="345200" name="Group 8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345173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174" name="Line 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345175" name="Text Box 87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i="0">
                  <a:latin typeface="Arial"/>
                  <a:ea typeface="ＭＳ Ｐゴシック" charset="0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i="0">
                  <a:latin typeface="Arial"/>
                  <a:ea typeface="ＭＳ Ｐゴシック" charset="0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i="0">
                  <a:latin typeface="Arial"/>
                  <a:ea typeface="ＭＳ Ｐゴシック" charset="0"/>
                  <a:cs typeface="Arial"/>
                </a:rPr>
                <a:t>delay</a:t>
              </a:r>
            </a:p>
            <a:p>
              <a:pPr algn="ctr">
                <a:defRPr/>
              </a:pPr>
              <a:r>
                <a:rPr lang="en-US" i="0">
                  <a:solidFill>
                    <a:srgbClr val="FF0000"/>
                  </a:solidFill>
                  <a:latin typeface="Arial"/>
                  <a:ea typeface="ＭＳ Ｐゴシック" charset="0"/>
                  <a:cs typeface="Arial"/>
                </a:rPr>
                <a:t>(jitter)</a:t>
              </a:r>
              <a:endParaRPr lang="en-US" i="0"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45176" name="Line 88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45177" name="Text Box 89"/>
            <p:cNvSpPr txBox="1">
              <a:spLocks noChangeArrowheads="1"/>
            </p:cNvSpPr>
            <p:nvPr/>
          </p:nvSpPr>
          <p:spPr bwMode="auto">
            <a:xfrm>
              <a:off x="2812" y="1196"/>
              <a:ext cx="71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i="0">
                  <a:latin typeface="Arial"/>
                  <a:ea typeface="ＭＳ Ｐゴシック" charset="0"/>
                  <a:cs typeface="Arial"/>
                </a:rPr>
                <a:t>client</a:t>
              </a:r>
            </a:p>
            <a:p>
              <a:pPr algn="r">
                <a:defRPr/>
              </a:pPr>
              <a:r>
                <a:rPr lang="en-US" i="0">
                  <a:latin typeface="Arial"/>
                  <a:ea typeface="ＭＳ Ｐゴシック" charset="0"/>
                  <a:cs typeface="Arial"/>
                </a:rPr>
                <a:t>reception</a:t>
              </a:r>
            </a:p>
          </p:txBody>
        </p:sp>
      </p:grpSp>
      <p:grpSp>
        <p:nvGrpSpPr>
          <p:cNvPr id="345203" name="Group 90"/>
          <p:cNvGrpSpPr>
            <a:grpSpLocks/>
          </p:cNvGrpSpPr>
          <p:nvPr/>
        </p:nvGrpSpPr>
        <p:grpSpPr bwMode="auto">
          <a:xfrm>
            <a:off x="2974975" y="1806575"/>
            <a:ext cx="4906963" cy="3209925"/>
            <a:chOff x="1874" y="1138"/>
            <a:chExt cx="3091" cy="2022"/>
          </a:xfrm>
        </p:grpSpPr>
        <p:grpSp>
          <p:nvGrpSpPr>
            <p:cNvPr id="345206" name="Group 91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45207" name="Group 92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45208" name="Group 93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45211" name="Group 94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45214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4" name="Line 9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345185" name="Line 9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45215" name="Group 9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87" name="Line 99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345188" name="Line 100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45218" name="Group 101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45222" name="Group 10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1" name="Line 10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345192" name="Line 10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45225" name="Group 10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345194" name="Line 10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  <p:sp>
                    <p:nvSpPr>
                      <p:cNvPr id="345195" name="Line 107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i="0">
                          <a:latin typeface="Arial"/>
                          <a:ea typeface="ＭＳ Ｐゴシック" charset="0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45230" name="Group 108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5231" name="Group 10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198" name="Line 1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199" name="Line 11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45232" name="Group 11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1" name="Line 1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202" name="Line 11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45233" name="Group 115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34520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  <p:sp>
                <p:nvSpPr>
                  <p:cNvPr id="345205" name="Line 11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i="0">
                      <a:latin typeface="Arial"/>
                      <a:ea typeface="ＭＳ Ｐゴシック" charset="0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45234" name="Group 118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45235" name="Group 119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5236" name="Group 120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09" name="Line 12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210" name="Line 12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45237" name="Group 123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2" name="Line 1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213" name="Line 12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45238" name="Group 126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45239" name="Group 12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6" name="Line 1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217" name="Line 1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45240" name="Group 130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345219" name="Line 13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  <p:sp>
                  <p:nvSpPr>
                    <p:cNvPr id="345220" name="Line 132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i="0">
                        <a:latin typeface="Arial"/>
                        <a:ea typeface="ＭＳ Ｐゴシック" charset="0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345221" name="Text Box 133"/>
            <p:cNvSpPr txBox="1">
              <a:spLocks noChangeArrowheads="1"/>
            </p:cNvSpPr>
            <p:nvPr/>
          </p:nvSpPr>
          <p:spPr bwMode="auto">
            <a:xfrm>
              <a:off x="3788" y="1250"/>
              <a:ext cx="117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0">
                  <a:solidFill>
                    <a:srgbClr val="FF0000"/>
                  </a:solidFill>
                  <a:latin typeface="Arial"/>
                  <a:ea typeface="ＭＳ Ｐゴシック" charset="0"/>
                  <a:cs typeface="Arial"/>
                </a:rPr>
                <a:t>       </a:t>
              </a:r>
              <a:r>
                <a:rPr lang="en-US" i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constant bit </a:t>
              </a:r>
            </a:p>
            <a:p>
              <a:pPr>
                <a:defRPr/>
              </a:pPr>
              <a:r>
                <a:rPr lang="en-US" i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     rate playout</a:t>
              </a:r>
            </a:p>
            <a:p>
              <a:pPr>
                <a:defRPr/>
              </a:pPr>
              <a:r>
                <a:rPr lang="en-US" i="0">
                  <a:solidFill>
                    <a:srgbClr val="000099"/>
                  </a:solidFill>
                  <a:latin typeface="Arial"/>
                  <a:ea typeface="ＭＳ Ｐゴシック" charset="0"/>
                  <a:cs typeface="Arial"/>
                </a:rPr>
                <a:t> at client</a:t>
              </a:r>
            </a:p>
          </p:txBody>
        </p:sp>
        <p:grpSp>
          <p:nvGrpSpPr>
            <p:cNvPr id="345241" name="Group 134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345223" name="Text Box 135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i="0">
                    <a:solidFill>
                      <a:srgbClr val="000099"/>
                    </a:solidFill>
                    <a:latin typeface="Arial"/>
                    <a:ea typeface="ＭＳ Ｐゴシック" charset="0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i="0">
                    <a:solidFill>
                      <a:srgbClr val="000099"/>
                    </a:solidFill>
                    <a:latin typeface="Arial"/>
                    <a:ea typeface="ＭＳ Ｐゴシック" charset="0"/>
                    <a:cs typeface="Arial"/>
                  </a:rPr>
                  <a:t>delay</a:t>
                </a:r>
              </a:p>
            </p:txBody>
          </p:sp>
          <p:sp>
            <p:nvSpPr>
              <p:cNvPr id="345224" name="Line 136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Arial"/>
                  <a:ea typeface="ＭＳ Ｐゴシック" charset="0"/>
                  <a:cs typeface="Arial"/>
                </a:endParaRPr>
              </a:p>
            </p:txBody>
          </p:sp>
        </p:grpSp>
      </p:grpSp>
      <p:grpSp>
        <p:nvGrpSpPr>
          <p:cNvPr id="345242" name="Group 137"/>
          <p:cNvGrpSpPr>
            <a:grpSpLocks/>
          </p:cNvGrpSpPr>
          <p:nvPr/>
        </p:nvGrpSpPr>
        <p:grpSpPr bwMode="auto">
          <a:xfrm>
            <a:off x="4459288" y="2971800"/>
            <a:ext cx="523875" cy="903288"/>
            <a:chOff x="2809" y="1872"/>
            <a:chExt cx="330" cy="569"/>
          </a:xfrm>
        </p:grpSpPr>
        <p:sp>
          <p:nvSpPr>
            <p:cNvPr id="345226" name="Line 138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i="0">
                <a:latin typeface="Arial"/>
                <a:ea typeface="ＭＳ Ｐゴシック" charset="0"/>
                <a:cs typeface="Arial"/>
              </a:endParaRPr>
            </a:p>
          </p:txBody>
        </p:sp>
        <p:sp>
          <p:nvSpPr>
            <p:cNvPr id="345227" name="Text Box 139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i="0">
                  <a:solidFill>
                    <a:srgbClr val="009900"/>
                  </a:solidFill>
                  <a:latin typeface="Arial"/>
                  <a:ea typeface="ＭＳ Ｐゴシック" charset="0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i="0">
                  <a:solidFill>
                    <a:srgbClr val="009900"/>
                  </a:solidFill>
                  <a:latin typeface="Arial"/>
                  <a:ea typeface="ＭＳ Ｐゴシック" charset="0"/>
                  <a:cs typeface="Arial"/>
                </a:rPr>
                <a:t>data</a:t>
              </a:r>
              <a:endParaRPr lang="en-US" i="0">
                <a:latin typeface="Arial"/>
                <a:ea typeface="ＭＳ Ｐゴシック" charset="0"/>
                <a:cs typeface="Arial"/>
              </a:endParaRPr>
            </a:p>
          </p:txBody>
        </p:sp>
      </p:grpSp>
      <p:sp>
        <p:nvSpPr>
          <p:cNvPr id="345228" name="Rectangle 140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62925" cy="8715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Delay j</a:t>
            </a:r>
            <a:r>
              <a:rPr lang="en-US" dirty="0" smtClean="0">
                <a:ea typeface="ＭＳ Ｐゴシック" charset="0"/>
              </a:rPr>
              <a:t>itter</a:t>
            </a:r>
            <a:endParaRPr lang="en-US" dirty="0">
              <a:ea typeface="ＭＳ Ｐゴシック" charset="0"/>
            </a:endParaRPr>
          </a:p>
        </p:txBody>
      </p:sp>
      <p:sp>
        <p:nvSpPr>
          <p:cNvPr id="345229" name="Rectangle 141"/>
          <p:cNvSpPr>
            <a:spLocks noGrp="1" noChangeArrowheads="1"/>
          </p:cNvSpPr>
          <p:nvPr>
            <p:ph type="body" idx="1"/>
          </p:nvPr>
        </p:nvSpPr>
        <p:spPr>
          <a:xfrm>
            <a:off x="733425" y="4941168"/>
            <a:ext cx="7772400" cy="8890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 smtClean="0">
                <a:ea typeface="ＭＳ Ｐゴシック" charset="0"/>
              </a:rPr>
              <a:t>end</a:t>
            </a:r>
            <a:r>
              <a:rPr lang="en-US" dirty="0">
                <a:ea typeface="ＭＳ Ｐゴシック" charset="0"/>
              </a:rPr>
              <a:t>-to-end delays of two consecutive packets: difference can be more or less than 20 </a:t>
            </a:r>
            <a:r>
              <a:rPr lang="en-US" dirty="0" err="1">
                <a:ea typeface="ＭＳ Ｐゴシック" charset="0"/>
              </a:rPr>
              <a:t>msec</a:t>
            </a:r>
            <a:r>
              <a:rPr lang="en-US" dirty="0">
                <a:ea typeface="ＭＳ Ｐゴシック" charset="0"/>
              </a:rPr>
              <a:t> (transmission time difference)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706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8D588480-8111-40ED-95B4-DAF302E692FB}" type="slidenum">
              <a:rPr lang="en-US"/>
              <a:pPr/>
              <a:t>29</a:t>
            </a:fld>
            <a:endParaRPr lang="en-US"/>
          </a:p>
        </p:txBody>
      </p:sp>
      <p:pic>
        <p:nvPicPr>
          <p:cNvPr id="70670" name="Picture 2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6263" y="944563"/>
            <a:ext cx="2649537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5" name="Retângulo 57"/>
          <p:cNvSpPr/>
          <p:nvPr/>
        </p:nvSpPr>
        <p:spPr>
          <a:xfrm>
            <a:off x="5724128" y="6294769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5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45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229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Amostragem</a:t>
            </a:r>
            <a:endParaRPr lang="pt-BR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smtClean="0"/>
              <a:t>Base para conversão analógico/digital</a:t>
            </a:r>
          </a:p>
          <a:p>
            <a:r>
              <a:rPr lang="pt-BR" smtClean="0"/>
              <a:t>Suponha um sinal g(t)</a:t>
            </a:r>
          </a:p>
          <a:p>
            <a:r>
              <a:rPr lang="pt-BR" smtClean="0"/>
              <a:t>Desejamos tirar uma amostra instantânea a cada Ts (usando impulsos)</a:t>
            </a:r>
          </a:p>
          <a:p>
            <a:r>
              <a:rPr lang="pt-BR" smtClean="0"/>
              <a:t>Assim, a frequência de amostragem é fs=1/Ts</a:t>
            </a:r>
          </a:p>
          <a:p>
            <a:r>
              <a:rPr lang="pt-BR" smtClean="0"/>
              <a:t>Cada amostra deve ter a informação instantânea do sinal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3" descr="632 Mixed Quality Redundanc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1900" y="1684338"/>
            <a:ext cx="53721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323528" y="1465034"/>
            <a:ext cx="376882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25425" indent="-225425"/>
            <a:r>
              <a:rPr lang="en-US" sz="2800" dirty="0" err="1" smtClean="0">
                <a:solidFill>
                  <a:srgbClr val="CC0000"/>
                </a:solidFill>
                <a:latin typeface="Gill Sans MT" charset="0"/>
              </a:rPr>
              <a:t>Esquema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 FEC (</a:t>
            </a:r>
            <a:r>
              <a:rPr lang="en-US" sz="2800" dirty="0"/>
              <a:t>Forward </a:t>
            </a:r>
            <a:r>
              <a:rPr lang="en-US" sz="2800" dirty="0" smtClean="0"/>
              <a:t>Error Correction</a:t>
            </a:r>
            <a:r>
              <a:rPr lang="en-US" sz="2800" dirty="0" smtClean="0">
                <a:solidFill>
                  <a:srgbClr val="CC0000"/>
                </a:solidFill>
                <a:latin typeface="Gill Sans MT" charset="0"/>
              </a:rPr>
              <a:t>):</a:t>
            </a:r>
            <a:endParaRPr lang="en-US" sz="2800" dirty="0">
              <a:solidFill>
                <a:srgbClr val="CC0000"/>
              </a:solidFill>
              <a:latin typeface="Gill Sans MT" charset="0"/>
            </a:endParaRPr>
          </a:p>
          <a:p>
            <a:pPr marL="225425" indent="-225425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ja-JP" altLang="en-US" sz="2400" i="0" dirty="0">
                <a:latin typeface="Gill Sans MT" charset="0"/>
              </a:rPr>
              <a:t>“</a:t>
            </a:r>
            <a:r>
              <a:rPr lang="en-US" altLang="ja-JP" sz="2400" i="0" dirty="0" smtClean="0">
                <a:latin typeface="Gill Sans MT" charset="0"/>
              </a:rPr>
              <a:t>piggyback” de </a:t>
            </a:r>
            <a:r>
              <a:rPr lang="en-US" altLang="ja-JP" sz="2400" i="0" dirty="0" err="1" smtClean="0">
                <a:latin typeface="Gill Sans MT" charset="0"/>
              </a:rPr>
              <a:t>pedaço</a:t>
            </a:r>
            <a:r>
              <a:rPr lang="en-US" altLang="ja-JP" sz="2400" i="0" dirty="0" smtClean="0">
                <a:latin typeface="Gill Sans MT" charset="0"/>
              </a:rPr>
              <a:t> com </a:t>
            </a:r>
            <a:r>
              <a:rPr lang="en-US" altLang="ja-JP" sz="2400" i="0" dirty="0" err="1" smtClean="0">
                <a:latin typeface="Gill Sans MT" charset="0"/>
              </a:rPr>
              <a:t>qualidade</a:t>
            </a:r>
            <a:r>
              <a:rPr lang="en-US" altLang="ja-JP" sz="2400" i="0" dirty="0" smtClean="0">
                <a:latin typeface="Gill Sans MT" charset="0"/>
              </a:rPr>
              <a:t> </a:t>
            </a:r>
            <a:r>
              <a:rPr lang="en-US" altLang="ja-JP" sz="2400" i="0" dirty="0" err="1" smtClean="0">
                <a:latin typeface="Gill Sans MT" charset="0"/>
              </a:rPr>
              <a:t>menor</a:t>
            </a:r>
            <a:endParaRPr lang="en-US" altLang="ja-JP" sz="2400" i="0" dirty="0" smtClean="0">
              <a:latin typeface="Gill Sans MT" charset="0"/>
            </a:endParaRPr>
          </a:p>
          <a:p>
            <a:pPr marL="682625" lvl="1" indent="-225425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pt-BR" sz="2400" i="0" dirty="0" smtClean="0">
                <a:latin typeface="Gill Sans MT" charset="0"/>
              </a:rPr>
              <a:t>Info redundante</a:t>
            </a:r>
            <a:endParaRPr lang="en-US" sz="2400" i="0" dirty="0" smtClean="0">
              <a:latin typeface="Gill Sans MT" charset="0"/>
            </a:endParaRPr>
          </a:p>
          <a:p>
            <a:pPr marL="225425" indent="-225425">
              <a:buClr>
                <a:srgbClr val="000099"/>
              </a:buClr>
              <a:buSzPct val="75000"/>
              <a:buFont typeface="Wingdings" pitchFamily="2" charset="2"/>
              <a:buChar char="v"/>
            </a:pPr>
            <a:r>
              <a:rPr lang="en-US" sz="2400" i="0" dirty="0" smtClean="0">
                <a:latin typeface="Gill Sans MT" charset="0"/>
              </a:rPr>
              <a:t>e.g</a:t>
            </a:r>
            <a:r>
              <a:rPr lang="en-US" sz="2400" i="0" dirty="0">
                <a:latin typeface="Gill Sans MT" charset="0"/>
              </a:rPr>
              <a:t>., nominal </a:t>
            </a:r>
            <a:br>
              <a:rPr lang="en-US" sz="2400" i="0" dirty="0">
                <a:latin typeface="Gill Sans MT" charset="0"/>
              </a:rPr>
            </a:br>
            <a:r>
              <a:rPr lang="en-US" sz="2400" i="0" dirty="0">
                <a:latin typeface="Gill Sans MT" charset="0"/>
              </a:rPr>
              <a:t>stream PCM </a:t>
            </a:r>
            <a:r>
              <a:rPr lang="en-US" sz="2400" i="0" dirty="0" smtClean="0">
                <a:latin typeface="Gill Sans MT" charset="0"/>
              </a:rPr>
              <a:t>a </a:t>
            </a:r>
            <a:r>
              <a:rPr lang="en-US" sz="2400" i="0" dirty="0">
                <a:latin typeface="Gill Sans MT" charset="0"/>
              </a:rPr>
              <a:t>64 kbps</a:t>
            </a:r>
            <a:br>
              <a:rPr lang="en-US" sz="2400" i="0" dirty="0">
                <a:latin typeface="Gill Sans MT" charset="0"/>
              </a:rPr>
            </a:br>
            <a:r>
              <a:rPr lang="en-US" sz="2400" i="0" dirty="0" smtClean="0">
                <a:latin typeface="Gill Sans MT" charset="0"/>
              </a:rPr>
              <a:t>e stream </a:t>
            </a:r>
            <a:r>
              <a:rPr lang="en-US" sz="2400" i="0" dirty="0" err="1" smtClean="0">
                <a:latin typeface="Gill Sans MT" charset="0"/>
              </a:rPr>
              <a:t>redundante</a:t>
            </a:r>
            <a:r>
              <a:rPr lang="en-US" sz="2400" i="0" dirty="0">
                <a:latin typeface="Gill Sans MT" charset="0"/>
              </a:rPr>
              <a:t/>
            </a:r>
            <a:br>
              <a:rPr lang="en-US" sz="2400" i="0" dirty="0">
                <a:latin typeface="Gill Sans MT" charset="0"/>
              </a:rPr>
            </a:br>
            <a:r>
              <a:rPr lang="en-US" sz="2400" i="0" dirty="0">
                <a:latin typeface="Gill Sans MT" charset="0"/>
              </a:rPr>
              <a:t>GSM </a:t>
            </a:r>
            <a:r>
              <a:rPr lang="en-US" sz="2400" i="0" dirty="0" smtClean="0">
                <a:latin typeface="Gill Sans MT" charset="0"/>
              </a:rPr>
              <a:t>a </a:t>
            </a:r>
            <a:r>
              <a:rPr lang="en-US" sz="2400" i="0" dirty="0">
                <a:latin typeface="Gill Sans MT" charset="0"/>
              </a:rPr>
              <a:t>13 kbps</a:t>
            </a:r>
          </a:p>
          <a:p>
            <a:pPr marL="225425" indent="-225425">
              <a:buClr>
                <a:srgbClr val="000099"/>
              </a:buClr>
              <a:buSzPct val="75000"/>
              <a:buFont typeface="Wingdings" pitchFamily="2" charset="2"/>
              <a:buChar char="v"/>
            </a:pPr>
            <a:endParaRPr 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849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F812D8C4-518F-410E-B677-62A7DF8F186B}" type="slidenum">
              <a:rPr lang="en-US"/>
              <a:pPr/>
              <a:t>30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VoiP: </a:t>
            </a:r>
            <a:r>
              <a:rPr lang="en-US" sz="4000" dirty="0" smtClean="0">
                <a:ea typeface="ＭＳ Ｐゴシック" charset="0"/>
              </a:rPr>
              <a:t>recuperação de perdas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84999" name="Picture 15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57"/>
          <p:cNvSpPr/>
          <p:nvPr/>
        </p:nvSpPr>
        <p:spPr>
          <a:xfrm>
            <a:off x="5724128" y="6294769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4151313"/>
            <a:ext cx="4127500" cy="19780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 i="1" dirty="0" err="1" smtClean="0">
                <a:solidFill>
                  <a:srgbClr val="CC0000"/>
                </a:solidFill>
                <a:ea typeface="ＭＳ Ｐゴシック" charset="0"/>
              </a:rPr>
              <a:t>Intercalação</a:t>
            </a:r>
            <a:endParaRPr lang="en-US" sz="2400" i="1" dirty="0">
              <a:solidFill>
                <a:srgbClr val="CC0000"/>
              </a:solidFill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000" dirty="0" err="1" smtClean="0">
                <a:ea typeface="ＭＳ Ｐゴシック" charset="0"/>
              </a:rPr>
              <a:t>Pedaços</a:t>
            </a:r>
            <a:r>
              <a:rPr lang="en-US" sz="2000" dirty="0" smtClean="0">
                <a:ea typeface="ＭＳ Ｐゴシック" charset="0"/>
              </a:rPr>
              <a:t> de audio </a:t>
            </a:r>
            <a:r>
              <a:rPr lang="en-US" sz="2000" dirty="0" err="1" smtClean="0">
                <a:ea typeface="ＭＳ Ｐゴシック" charset="0"/>
              </a:rPr>
              <a:t>dividon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em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unidades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menores</a:t>
            </a:r>
            <a:r>
              <a:rPr lang="en-US" sz="2000" dirty="0" smtClean="0">
                <a:ea typeface="ＭＳ Ｐゴシック" charset="0"/>
              </a:rPr>
              <a:t>, ex. 5 </a:t>
            </a:r>
            <a:r>
              <a:rPr lang="en-US" sz="2000" dirty="0" err="1" smtClean="0">
                <a:ea typeface="ＭＳ Ｐゴシック" charset="0"/>
              </a:rPr>
              <a:t>unidades</a:t>
            </a:r>
            <a:r>
              <a:rPr lang="en-US" sz="2000" dirty="0" smtClean="0">
                <a:ea typeface="ＭＳ Ｐゴシック" charset="0"/>
              </a:rPr>
              <a:t> de </a:t>
            </a:r>
            <a:r>
              <a:rPr lang="en-US" sz="2000" dirty="0">
                <a:ea typeface="ＭＳ Ｐゴシック" charset="0"/>
              </a:rPr>
              <a:t>5 </a:t>
            </a:r>
            <a:r>
              <a:rPr lang="en-US" sz="2000" dirty="0" err="1" smtClean="0">
                <a:ea typeface="ＭＳ Ｐゴシック" charset="0"/>
              </a:rPr>
              <a:t>ms</a:t>
            </a:r>
            <a:r>
              <a:rPr lang="en-US" sz="2000" dirty="0" smtClean="0">
                <a:ea typeface="ＭＳ Ｐゴシック" charset="0"/>
              </a:rPr>
              <a:t> para </a:t>
            </a:r>
            <a:r>
              <a:rPr lang="en-US" sz="2000" dirty="0" err="1" smtClean="0">
                <a:ea typeface="ＭＳ Ｐゴシック" charset="0"/>
              </a:rPr>
              <a:t>pedaço</a:t>
            </a:r>
            <a:r>
              <a:rPr lang="en-US" sz="2000" dirty="0" smtClean="0">
                <a:ea typeface="ＭＳ Ｐゴシック" charset="0"/>
              </a:rPr>
              <a:t> de  </a:t>
            </a:r>
            <a:r>
              <a:rPr lang="en-US" sz="2000" dirty="0" smtClean="0">
                <a:ea typeface="ＭＳ Ｐゴシック" charset="0"/>
              </a:rPr>
              <a:t>20 </a:t>
            </a:r>
            <a:r>
              <a:rPr lang="en-US" sz="2000" dirty="0" err="1" smtClean="0">
                <a:ea typeface="ＭＳ Ｐゴシック" charset="0"/>
              </a:rPr>
              <a:t>ms</a:t>
            </a:r>
            <a:endParaRPr lang="en-US" sz="2000" dirty="0" smtClean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000" dirty="0" err="1" smtClean="0">
                <a:ea typeface="ＭＳ Ｐゴシック" charset="0"/>
              </a:rPr>
              <a:t>pacote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contém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unidades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menores</a:t>
            </a:r>
            <a:r>
              <a:rPr lang="en-US" sz="2000" dirty="0" smtClean="0">
                <a:ea typeface="ＭＳ Ｐゴシック" charset="0"/>
              </a:rPr>
              <a:t> de outros </a:t>
            </a:r>
            <a:r>
              <a:rPr lang="en-US" sz="2000" dirty="0" err="1" smtClean="0">
                <a:ea typeface="ＭＳ Ｐゴシック" charset="0"/>
              </a:rPr>
              <a:t>pedaços</a:t>
            </a:r>
            <a:endParaRPr lang="en-US" sz="2000" dirty="0">
              <a:ea typeface="ＭＳ Ｐゴシック" charset="0"/>
            </a:endParaRPr>
          </a:p>
        </p:txBody>
      </p:sp>
      <p:pic>
        <p:nvPicPr>
          <p:cNvPr id="87042" name="Picture 4" descr="633 interleavi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0575" y="1049338"/>
            <a:ext cx="6300788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0997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595813" y="4435475"/>
            <a:ext cx="4017962" cy="16319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000" dirty="0" err="1" smtClean="0">
                <a:ea typeface="ＭＳ Ｐゴシック" charset="0"/>
              </a:rPr>
              <a:t>Em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caso</a:t>
            </a:r>
            <a:r>
              <a:rPr lang="en-US" sz="2000" dirty="0" smtClean="0">
                <a:ea typeface="ＭＳ Ｐゴシック" charset="0"/>
              </a:rPr>
              <a:t> de </a:t>
            </a:r>
            <a:r>
              <a:rPr lang="en-US" sz="2000" dirty="0" err="1" smtClean="0">
                <a:ea typeface="ＭＳ Ｐゴシック" charset="0"/>
              </a:rPr>
              <a:t>perda</a:t>
            </a:r>
            <a:r>
              <a:rPr lang="en-US" sz="2000" dirty="0" smtClean="0">
                <a:ea typeface="ＭＳ Ｐゴシック" charset="0"/>
              </a:rPr>
              <a:t>, </a:t>
            </a:r>
            <a:r>
              <a:rPr lang="en-US" sz="2000" dirty="0" err="1" smtClean="0">
                <a:ea typeface="ＭＳ Ｐゴシック" charset="0"/>
              </a:rPr>
              <a:t>maior</a:t>
            </a:r>
            <a:r>
              <a:rPr lang="en-US" sz="2000" dirty="0" smtClean="0">
                <a:ea typeface="ＭＳ Ｐゴシック" charset="0"/>
              </a:rPr>
              <a:t> parte do </a:t>
            </a:r>
            <a:r>
              <a:rPr lang="en-US" sz="2000" dirty="0" err="1" smtClean="0">
                <a:ea typeface="ＭＳ Ｐゴシック" charset="0"/>
              </a:rPr>
              <a:t>pedaço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pe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 smtClean="0">
                <a:ea typeface="ＭＳ Ｐゴシック" charset="0"/>
              </a:rPr>
              <a:t>recuperada</a:t>
            </a:r>
            <a:endParaRPr lang="en-US" sz="2000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000" dirty="0" err="1" smtClean="0">
                <a:ea typeface="ＭＳ Ｐゴシック" charset="0"/>
              </a:rPr>
              <a:t>Não</a:t>
            </a:r>
            <a:r>
              <a:rPr lang="en-US" sz="2000" dirty="0" smtClean="0">
                <a:ea typeface="ＭＳ Ｐゴシック" charset="0"/>
              </a:rPr>
              <a:t> tem overhead de </a:t>
            </a:r>
            <a:r>
              <a:rPr lang="en-US" sz="2000" dirty="0" err="1" smtClean="0">
                <a:ea typeface="ＭＳ Ｐゴシック" charset="0"/>
              </a:rPr>
              <a:t>rendundância</a:t>
            </a:r>
            <a:endParaRPr lang="en-US" sz="2000" dirty="0" smtClean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pt-BR" sz="2000" dirty="0" smtClean="0">
                <a:ea typeface="ＭＳ Ｐゴシック" charset="0"/>
              </a:rPr>
              <a:t>Aumenta o tempo de </a:t>
            </a:r>
            <a:r>
              <a:rPr lang="pt-BR" sz="2000" dirty="0" err="1" smtClean="0">
                <a:ea typeface="ＭＳ Ｐゴシック" charset="0"/>
              </a:rPr>
              <a:t>playout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12C2206A-A83A-4565-A6A8-787B3F4B8E19}" type="slidenum">
              <a:rPr lang="en-US"/>
              <a:pPr/>
              <a:t>31</a:t>
            </a:fld>
            <a:endParaRPr 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522288" y="0"/>
            <a:ext cx="7772400" cy="871538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VoiP: recuperação de perdas</a:t>
            </a:r>
            <a:endParaRPr lang="en-US" sz="3200" dirty="0">
              <a:ea typeface="ＭＳ Ｐゴシック" charset="0"/>
            </a:endParaRPr>
          </a:p>
        </p:txBody>
      </p:sp>
      <p:pic>
        <p:nvPicPr>
          <p:cNvPr id="87047" name="Picture 15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913" y="712788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tângulo 57"/>
          <p:cNvSpPr/>
          <p:nvPr/>
        </p:nvSpPr>
        <p:spPr>
          <a:xfrm>
            <a:off x="5724128" y="6294769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Tahoma" charset="0"/>
              </a:rPr>
              <a:t>Application Layer</a:t>
            </a:r>
          </a:p>
        </p:txBody>
      </p:sp>
      <p:sp>
        <p:nvSpPr>
          <p:cNvPr id="87043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Tahoma" pitchFamily="34" charset="0"/>
              </a:rPr>
              <a:t>2-</a:t>
            </a:r>
            <a:fld id="{43AADAE7-4244-4596-8988-B02029BE8FD8}" type="slidenum">
              <a:rPr lang="en-US">
                <a:latin typeface="Tahoma" pitchFamily="34" charset="0"/>
              </a:rPr>
              <a:pPr/>
              <a:t>32</a:t>
            </a:fld>
            <a:endParaRPr lang="en-US">
              <a:latin typeface="Tahoma" pitchFamily="34" charset="0"/>
            </a:endParaRPr>
          </a:p>
        </p:txBody>
      </p:sp>
      <p:pic>
        <p:nvPicPr>
          <p:cNvPr id="89091" name="Picture 8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008688" y="2982913"/>
            <a:ext cx="2325687" cy="1643062"/>
            <a:chOff x="3785" y="1879"/>
            <a:chExt cx="1465" cy="1035"/>
          </a:xfrm>
        </p:grpSpPr>
        <p:sp>
          <p:nvSpPr>
            <p:cNvPr id="87173" name="Line 7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174" name="Line 7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i="0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7175" name="Text Box 78"/>
            <p:cNvSpPr txBox="1">
              <a:spLocks noChangeArrowheads="1"/>
            </p:cNvSpPr>
            <p:nvPr/>
          </p:nvSpPr>
          <p:spPr bwMode="auto">
            <a:xfrm>
              <a:off x="4446" y="2052"/>
              <a:ext cx="804" cy="5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0"/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800" i="0" smtClean="0">
                  <a:cs typeface="ＭＳ Ｐゴシック" charset="0"/>
                </a:rPr>
                <a:t>supernode 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smtClean="0">
                  <a:cs typeface="ＭＳ Ｐゴシック" charset="0"/>
                </a:rPr>
                <a:t>  overlay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800" i="0" smtClean="0">
                  <a:cs typeface="ＭＳ Ｐゴシック" charset="0"/>
                </a:rPr>
                <a:t>    network</a:t>
              </a:r>
            </a:p>
          </p:txBody>
        </p:sp>
      </p:grpSp>
      <p:sp>
        <p:nvSpPr>
          <p:cNvPr id="161794" name="Line 2"/>
          <p:cNvSpPr>
            <a:spLocks noChangeShapeType="1"/>
          </p:cNvSpPr>
          <p:nvPr/>
        </p:nvSpPr>
        <p:spPr bwMode="auto">
          <a:xfrm flipH="1">
            <a:off x="6042025" y="2841625"/>
            <a:ext cx="663575" cy="957263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0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V</a:t>
            </a:r>
            <a:r>
              <a:rPr lang="en-US" dirty="0" smtClean="0">
                <a:ea typeface="ＭＳ Ｐゴシック" charset="0"/>
              </a:rPr>
              <a:t>oice</a:t>
            </a:r>
            <a:r>
              <a:rPr lang="en-US" dirty="0">
                <a:ea typeface="ＭＳ Ｐゴシック" charset="0"/>
              </a:rPr>
              <a:t>-over-IP: </a:t>
            </a:r>
            <a:r>
              <a:rPr lang="en-US" dirty="0" smtClean="0">
                <a:ea typeface="ＭＳ Ｐゴシック" charset="0"/>
              </a:rPr>
              <a:t>Skype</a:t>
            </a:r>
            <a:endParaRPr lang="en-US" dirty="0">
              <a:ea typeface="ＭＳ Ｐゴシック" charset="0"/>
            </a:endParaRPr>
          </a:p>
        </p:txBody>
      </p:sp>
      <p:sp>
        <p:nvSpPr>
          <p:cNvPr id="870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18716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sz="2400" dirty="0" err="1" smtClean="0">
                <a:ea typeface="ＭＳ Ｐゴシック" charset="0"/>
              </a:rPr>
              <a:t>Protocolo</a:t>
            </a:r>
            <a:r>
              <a:rPr lang="en-US" sz="2400" dirty="0" smtClean="0">
                <a:ea typeface="ＭＳ Ｐゴシック" charset="0"/>
              </a:rPr>
              <a:t> </a:t>
            </a:r>
            <a:r>
              <a:rPr lang="en-US" sz="2400" dirty="0" err="1" smtClean="0">
                <a:ea typeface="ＭＳ Ｐゴシック" charset="0"/>
              </a:rPr>
              <a:t>proprietário</a:t>
            </a:r>
            <a:endParaRPr lang="en-US" sz="2400" dirty="0" smtClean="0">
              <a:ea typeface="ＭＳ Ｐゴシック" charset="0"/>
            </a:endParaRPr>
          </a:p>
          <a:p>
            <a:pPr lvl="1">
              <a:buFont typeface="Wingdings" charset="0"/>
              <a:buChar char="v"/>
              <a:defRPr/>
            </a:pPr>
            <a:r>
              <a:rPr lang="pt-BR" sz="2000" dirty="0" smtClean="0">
                <a:ea typeface="ＭＳ Ｐゴシック" charset="0"/>
              </a:rPr>
              <a:t>O que se sabe é por meio de </a:t>
            </a:r>
            <a:r>
              <a:rPr lang="pt-BR" sz="2000" dirty="0" err="1" smtClean="0">
                <a:ea typeface="ＭＳ Ｐゴシック" charset="0"/>
              </a:rPr>
              <a:t>eng</a:t>
            </a:r>
            <a:r>
              <a:rPr lang="pt-BR" sz="2000" dirty="0" smtClean="0">
                <a:ea typeface="ＭＳ Ｐゴシック" charset="0"/>
              </a:rPr>
              <a:t> reversa</a:t>
            </a:r>
          </a:p>
          <a:p>
            <a:pPr lvl="1">
              <a:buFont typeface="Wingdings" charset="0"/>
              <a:buChar char="v"/>
              <a:defRPr/>
            </a:pPr>
            <a:r>
              <a:rPr lang="en-US" sz="2000" dirty="0" err="1" smtClean="0">
                <a:ea typeface="ＭＳ Ｐゴシック" charset="0"/>
              </a:rPr>
              <a:t>Mensagens</a:t>
            </a:r>
            <a:r>
              <a:rPr lang="en-US" sz="2000" dirty="0" smtClean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cifradas</a:t>
            </a:r>
            <a:endParaRPr lang="en-US" sz="2000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sz="2400" dirty="0" err="1" smtClean="0">
                <a:ea typeface="ＭＳ Ｐゴシック" charset="0"/>
              </a:rPr>
              <a:t>Componentes</a:t>
            </a:r>
            <a:r>
              <a:rPr lang="en-US" sz="2400" dirty="0" smtClean="0">
                <a:ea typeface="ＭＳ Ｐゴシック" charset="0"/>
              </a:rPr>
              <a:t> P2P: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161797" name="Text Box 118"/>
          <p:cNvSpPr txBox="1">
            <a:spLocks noChangeArrowheads="1"/>
          </p:cNvSpPr>
          <p:nvPr/>
        </p:nvSpPr>
        <p:spPr bwMode="auto">
          <a:xfrm>
            <a:off x="6880225" y="1158875"/>
            <a:ext cx="2138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i="0">
                <a:latin typeface="Arial" pitchFamily="34" charset="0"/>
              </a:rPr>
              <a:t>Skype clients (SC)</a:t>
            </a: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6005513" y="1755775"/>
            <a:ext cx="1247775" cy="1138238"/>
            <a:chOff x="3783" y="1106"/>
            <a:chExt cx="786" cy="717"/>
          </a:xfrm>
        </p:grpSpPr>
        <p:sp>
          <p:nvSpPr>
            <p:cNvPr id="89216" name="Line 63"/>
            <p:cNvSpPr>
              <a:spLocks noChangeShapeType="1"/>
            </p:cNvSpPr>
            <p:nvPr/>
          </p:nvSpPr>
          <p:spPr bwMode="auto">
            <a:xfrm>
              <a:off x="3783" y="1578"/>
              <a:ext cx="40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217" name="Line 64"/>
            <p:cNvSpPr>
              <a:spLocks noChangeShapeType="1"/>
            </p:cNvSpPr>
            <p:nvPr/>
          </p:nvSpPr>
          <p:spPr bwMode="auto">
            <a:xfrm>
              <a:off x="3905" y="1211"/>
              <a:ext cx="314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218" name="Line 65"/>
            <p:cNvSpPr>
              <a:spLocks noChangeShapeType="1"/>
            </p:cNvSpPr>
            <p:nvPr/>
          </p:nvSpPr>
          <p:spPr bwMode="auto">
            <a:xfrm flipH="1">
              <a:off x="4194" y="1106"/>
              <a:ext cx="9" cy="6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219" name="Line 66"/>
            <p:cNvSpPr>
              <a:spLocks noChangeShapeType="1"/>
            </p:cNvSpPr>
            <p:nvPr/>
          </p:nvSpPr>
          <p:spPr bwMode="auto">
            <a:xfrm flipH="1">
              <a:off x="4194" y="1210"/>
              <a:ext cx="375" cy="6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61871" name="Rectangle 3"/>
          <p:cNvSpPr>
            <a:spLocks noChangeArrowheads="1"/>
          </p:cNvSpPr>
          <p:nvPr/>
        </p:nvSpPr>
        <p:spPr bwMode="auto">
          <a:xfrm>
            <a:off x="434975" y="3315782"/>
            <a:ext cx="3824288" cy="41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i="0" dirty="0" err="1" smtClean="0">
                <a:solidFill>
                  <a:srgbClr val="CC0000"/>
                </a:solidFill>
                <a:latin typeface="Gill Sans MT" charset="0"/>
              </a:rPr>
              <a:t>clientes</a:t>
            </a: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: </a:t>
            </a:r>
            <a:r>
              <a:rPr lang="en-US" sz="2400" i="0" dirty="0">
                <a:latin typeface="Gill Sans MT" charset="0"/>
              </a:rPr>
              <a:t>skype peers </a:t>
            </a:r>
            <a:r>
              <a:rPr lang="en-US" sz="2400" i="0" dirty="0" err="1" smtClean="0">
                <a:latin typeface="Gill Sans MT" charset="0"/>
              </a:rPr>
              <a:t>connectam</a:t>
            </a:r>
            <a:r>
              <a:rPr lang="en-US" sz="2400" i="0" dirty="0" smtClean="0">
                <a:latin typeface="Gill Sans MT" charset="0"/>
              </a:rPr>
              <a:t>-se </a:t>
            </a:r>
            <a:r>
              <a:rPr lang="en-US" sz="2400" i="0" dirty="0" err="1" smtClean="0">
                <a:latin typeface="Gill Sans MT" charset="0"/>
              </a:rPr>
              <a:t>diretamente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 err="1" smtClean="0">
                <a:latin typeface="Gill Sans MT" charset="0"/>
              </a:rPr>
              <a:t>durante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 err="1" smtClean="0">
                <a:latin typeface="Gill Sans MT" charset="0"/>
              </a:rPr>
              <a:t>chamada</a:t>
            </a:r>
            <a:endParaRPr lang="en-US" sz="2400" i="0" dirty="0">
              <a:latin typeface="Gill Sans MT" charset="0"/>
            </a:endParaRPr>
          </a:p>
        </p:txBody>
      </p:sp>
      <p:sp>
        <p:nvSpPr>
          <p:cNvPr id="161872" name="Rectangle 3"/>
          <p:cNvSpPr>
            <a:spLocks noChangeArrowheads="1"/>
          </p:cNvSpPr>
          <p:nvPr/>
        </p:nvSpPr>
        <p:spPr bwMode="auto">
          <a:xfrm>
            <a:off x="415925" y="4441320"/>
            <a:ext cx="377031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super nodes (SN):</a:t>
            </a:r>
            <a:r>
              <a:rPr lang="en-US" sz="2400" i="0" dirty="0">
                <a:latin typeface="Gill Sans MT" charset="0"/>
              </a:rPr>
              <a:t> skype peers </a:t>
            </a:r>
            <a:r>
              <a:rPr lang="en-US" sz="2400" i="0" dirty="0" smtClean="0">
                <a:latin typeface="Gill Sans MT" charset="0"/>
              </a:rPr>
              <a:t>com </a:t>
            </a:r>
            <a:r>
              <a:rPr lang="en-US" sz="2400" i="0" dirty="0" err="1" smtClean="0">
                <a:latin typeface="Gill Sans MT" charset="0"/>
              </a:rPr>
              <a:t>funções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 err="1" smtClean="0">
                <a:latin typeface="Gill Sans MT" charset="0"/>
              </a:rPr>
              <a:t>especiais</a:t>
            </a:r>
            <a:endParaRPr lang="en-US" sz="2400" i="0" dirty="0">
              <a:latin typeface="Gill Sans MT" charset="0"/>
            </a:endParaRPr>
          </a:p>
        </p:txBody>
      </p:sp>
      <p:sp>
        <p:nvSpPr>
          <p:cNvPr id="161873" name="Rectangle 3"/>
          <p:cNvSpPr>
            <a:spLocks noChangeArrowheads="1"/>
          </p:cNvSpPr>
          <p:nvPr/>
        </p:nvSpPr>
        <p:spPr bwMode="auto">
          <a:xfrm>
            <a:off x="419100" y="5335200"/>
            <a:ext cx="4616614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overlay network:</a:t>
            </a:r>
            <a:r>
              <a:rPr lang="en-US" sz="2400" i="0" dirty="0">
                <a:latin typeface="Gill Sans MT" charset="0"/>
              </a:rPr>
              <a:t> </a:t>
            </a:r>
            <a:r>
              <a:rPr lang="en-US" sz="2400" i="0" dirty="0" smtClean="0">
                <a:latin typeface="Gill Sans MT" charset="0"/>
              </a:rPr>
              <a:t>entre SNs para </a:t>
            </a:r>
            <a:r>
              <a:rPr lang="en-US" sz="2400" i="0" dirty="0" err="1" smtClean="0">
                <a:latin typeface="Gill Sans MT" charset="0"/>
              </a:rPr>
              <a:t>localizar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 err="1" smtClean="0">
                <a:latin typeface="Gill Sans MT" charset="0"/>
              </a:rPr>
              <a:t>clientes</a:t>
            </a:r>
            <a:endParaRPr lang="en-US" sz="2400" i="0" dirty="0">
              <a:latin typeface="Gill Sans MT" charset="0"/>
            </a:endParaRPr>
          </a:p>
        </p:txBody>
      </p:sp>
      <p:sp>
        <p:nvSpPr>
          <p:cNvPr id="161874" name="Rectangle 3"/>
          <p:cNvSpPr>
            <a:spLocks noChangeArrowheads="1"/>
          </p:cNvSpPr>
          <p:nvPr/>
        </p:nvSpPr>
        <p:spPr bwMode="auto">
          <a:xfrm>
            <a:off x="415925" y="6011475"/>
            <a:ext cx="4348163" cy="41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i="0" dirty="0">
                <a:solidFill>
                  <a:srgbClr val="CC0000"/>
                </a:solidFill>
                <a:latin typeface="Gill Sans MT" charset="0"/>
              </a:rPr>
              <a:t>login server</a:t>
            </a:r>
          </a:p>
        </p:txBody>
      </p:sp>
      <p:grpSp>
        <p:nvGrpSpPr>
          <p:cNvPr id="4" name="Group 119"/>
          <p:cNvGrpSpPr>
            <a:grpSpLocks/>
          </p:cNvGrpSpPr>
          <p:nvPr/>
        </p:nvGrpSpPr>
        <p:grpSpPr bwMode="auto">
          <a:xfrm>
            <a:off x="4222750" y="1876425"/>
            <a:ext cx="1293813" cy="1171575"/>
            <a:chOff x="2660" y="1182"/>
            <a:chExt cx="815" cy="738"/>
          </a:xfrm>
        </p:grpSpPr>
        <p:sp>
          <p:nvSpPr>
            <p:cNvPr id="89182" name="Text Box 120"/>
            <p:cNvSpPr txBox="1">
              <a:spLocks noChangeArrowheads="1"/>
            </p:cNvSpPr>
            <p:nvPr/>
          </p:nvSpPr>
          <p:spPr bwMode="auto">
            <a:xfrm>
              <a:off x="2660" y="1623"/>
              <a:ext cx="815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lnSpc>
                  <a:spcPct val="75000"/>
                </a:lnSpc>
              </a:pPr>
              <a:r>
                <a:rPr lang="en-US" sz="1600" i="0">
                  <a:latin typeface="Arial" pitchFamily="34" charset="0"/>
                </a:rPr>
                <a:t>Skype </a:t>
              </a:r>
            </a:p>
            <a:p>
              <a:pPr marL="342900" indent="-342900" algn="ctr">
                <a:lnSpc>
                  <a:spcPct val="75000"/>
                </a:lnSpc>
              </a:pPr>
              <a:r>
                <a:rPr lang="en-US" sz="1600" i="0">
                  <a:latin typeface="Arial" pitchFamily="34" charset="0"/>
                </a:rPr>
                <a:t>login server</a:t>
              </a:r>
            </a:p>
          </p:txBody>
        </p:sp>
        <p:grpSp>
          <p:nvGrpSpPr>
            <p:cNvPr id="5" name="Group 86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89184" name="Freeform 87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7138" name="Rectangle 88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186" name="Freeform 89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187" name="Freeform 90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7141" name="Rectangle 91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6" name="Group 92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7167" name="AutoShape 93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7168" name="AutoShape 94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7143" name="Rectangle 95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" name="Group 96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7165" name="AutoShape 9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7166" name="AutoShape 98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7145" name="Rectangle 99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146" name="Rectangle 100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8" name="Group 101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7163" name="AutoShape 102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7164" name="AutoShape 103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9195" name="Freeform 104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9" name="Group 105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161" name="AutoShape 106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7162" name="AutoShape 107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7150" name="Rectangle 108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198" name="Freeform 109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9199" name="Freeform 110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7153" name="Oval 111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9201" name="Freeform 112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7155" name="AutoShape 113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156" name="AutoShape 114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157" name="Oval 115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158" name="Oval 116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>
                  <a:solidFill>
                    <a:srgbClr val="FF0000"/>
                  </a:solidFill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7159" name="Oval 117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7160" name="Rectangle 118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" name="Group 136"/>
          <p:cNvGrpSpPr>
            <a:grpSpLocks/>
          </p:cNvGrpSpPr>
          <p:nvPr/>
        </p:nvGrpSpPr>
        <p:grpSpPr bwMode="auto">
          <a:xfrm>
            <a:off x="5638800" y="1339850"/>
            <a:ext cx="2406650" cy="1390650"/>
            <a:chOff x="2089" y="3444"/>
            <a:chExt cx="1516" cy="876"/>
          </a:xfrm>
        </p:grpSpPr>
        <p:pic>
          <p:nvPicPr>
            <p:cNvPr id="89161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09" y="4157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135"/>
            <p:cNvGrpSpPr>
              <a:grpSpLocks/>
            </p:cNvGrpSpPr>
            <p:nvPr/>
          </p:nvGrpSpPr>
          <p:grpSpPr bwMode="auto">
            <a:xfrm>
              <a:off x="2089" y="3444"/>
              <a:ext cx="1516" cy="787"/>
              <a:chOff x="2089" y="3444"/>
              <a:chExt cx="1516" cy="787"/>
            </a:xfrm>
          </p:grpSpPr>
          <p:pic>
            <p:nvPicPr>
              <p:cNvPr id="8916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13" y="3904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16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973" y="3739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16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609" y="3677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916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267" y="3760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" name="Group 120"/>
              <p:cNvGrpSpPr>
                <a:grpSpLocks/>
              </p:cNvGrpSpPr>
              <p:nvPr/>
            </p:nvGrpSpPr>
            <p:grpSpPr bwMode="auto">
              <a:xfrm flipH="1">
                <a:off x="3275" y="3678"/>
                <a:ext cx="330" cy="295"/>
                <a:chOff x="-44" y="1473"/>
                <a:chExt cx="981" cy="1105"/>
              </a:xfrm>
            </p:grpSpPr>
            <p:pic>
              <p:nvPicPr>
                <p:cNvPr id="89180" name="Picture 12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9181" name="Freeform 12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3" name="Group 123"/>
              <p:cNvGrpSpPr>
                <a:grpSpLocks/>
              </p:cNvGrpSpPr>
              <p:nvPr/>
            </p:nvGrpSpPr>
            <p:grpSpPr bwMode="auto">
              <a:xfrm flipH="1">
                <a:off x="2986" y="3519"/>
                <a:ext cx="330" cy="295"/>
                <a:chOff x="-44" y="1473"/>
                <a:chExt cx="981" cy="1105"/>
              </a:xfrm>
            </p:grpSpPr>
            <p:pic>
              <p:nvPicPr>
                <p:cNvPr id="89178" name="Picture 12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9179" name="Freeform 12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4" name="Group 126"/>
              <p:cNvGrpSpPr>
                <a:grpSpLocks/>
              </p:cNvGrpSpPr>
              <p:nvPr/>
            </p:nvGrpSpPr>
            <p:grpSpPr bwMode="auto">
              <a:xfrm>
                <a:off x="2575" y="3444"/>
                <a:ext cx="330" cy="295"/>
                <a:chOff x="-44" y="1473"/>
                <a:chExt cx="981" cy="1105"/>
              </a:xfrm>
            </p:grpSpPr>
            <p:pic>
              <p:nvPicPr>
                <p:cNvPr id="89176" name="Picture 127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9177" name="Freeform 128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5" name="Group 129"/>
              <p:cNvGrpSpPr>
                <a:grpSpLocks/>
              </p:cNvGrpSpPr>
              <p:nvPr/>
            </p:nvGrpSpPr>
            <p:grpSpPr bwMode="auto">
              <a:xfrm>
                <a:off x="2246" y="3554"/>
                <a:ext cx="330" cy="295"/>
                <a:chOff x="-44" y="1473"/>
                <a:chExt cx="981" cy="1105"/>
              </a:xfrm>
            </p:grpSpPr>
            <p:pic>
              <p:nvPicPr>
                <p:cNvPr id="89174" name="Picture 130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9175" name="Freeform 131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6" name="Group 132"/>
              <p:cNvGrpSpPr>
                <a:grpSpLocks/>
              </p:cNvGrpSpPr>
              <p:nvPr/>
            </p:nvGrpSpPr>
            <p:grpSpPr bwMode="auto">
              <a:xfrm>
                <a:off x="2089" y="3936"/>
                <a:ext cx="330" cy="295"/>
                <a:chOff x="-44" y="1473"/>
                <a:chExt cx="981" cy="1105"/>
              </a:xfrm>
            </p:grpSpPr>
            <p:pic>
              <p:nvPicPr>
                <p:cNvPr id="89172" name="Picture 133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89173" name="Freeform 134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17" name="Group 140"/>
          <p:cNvGrpSpPr>
            <a:grpSpLocks/>
          </p:cNvGrpSpPr>
          <p:nvPr/>
        </p:nvGrpSpPr>
        <p:grpSpPr bwMode="auto">
          <a:xfrm>
            <a:off x="6267450" y="2279650"/>
            <a:ext cx="2649538" cy="938213"/>
            <a:chOff x="3948" y="1436"/>
            <a:chExt cx="1669" cy="591"/>
          </a:xfrm>
        </p:grpSpPr>
        <p:sp>
          <p:nvSpPr>
            <p:cNvPr id="89155" name="Text Box 119"/>
            <p:cNvSpPr txBox="1">
              <a:spLocks noChangeArrowheads="1"/>
            </p:cNvSpPr>
            <p:nvPr/>
          </p:nvSpPr>
          <p:spPr bwMode="auto">
            <a:xfrm>
              <a:off x="4419" y="1710"/>
              <a:ext cx="11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42900" indent="-342900"/>
              <a:r>
                <a:rPr lang="en-US" i="0">
                  <a:latin typeface="Arial" pitchFamily="34" charset="0"/>
                </a:rPr>
                <a:t>supernode (SN</a:t>
              </a:r>
              <a:r>
                <a:rPr lang="en-US" sz="2000" i="0"/>
                <a:t>)</a:t>
              </a:r>
            </a:p>
          </p:txBody>
        </p:sp>
        <p:sp>
          <p:nvSpPr>
            <p:cNvPr id="8915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89157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37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89159" name="Picture 13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60" name="Freeform 13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grpSp>
        <p:nvGrpSpPr>
          <p:cNvPr id="19" name="Group 157"/>
          <p:cNvGrpSpPr>
            <a:grpSpLocks/>
          </p:cNvGrpSpPr>
          <p:nvPr/>
        </p:nvGrpSpPr>
        <p:grpSpPr bwMode="auto">
          <a:xfrm>
            <a:off x="6597650" y="4102100"/>
            <a:ext cx="2114550" cy="1673225"/>
            <a:chOff x="4156" y="2584"/>
            <a:chExt cx="1332" cy="1054"/>
          </a:xfrm>
        </p:grpSpPr>
        <p:sp>
          <p:nvSpPr>
            <p:cNvPr id="89131" name="Line 64"/>
            <p:cNvSpPr>
              <a:spLocks noChangeShapeType="1"/>
            </p:cNvSpPr>
            <p:nvPr/>
          </p:nvSpPr>
          <p:spPr bwMode="auto">
            <a:xfrm flipV="1">
              <a:off x="4344" y="2872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132" name="Line 65"/>
            <p:cNvSpPr>
              <a:spLocks noChangeShapeType="1"/>
            </p:cNvSpPr>
            <p:nvPr/>
          </p:nvSpPr>
          <p:spPr bwMode="auto">
            <a:xfrm flipH="1" flipV="1">
              <a:off x="4606" y="2861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133" name="Line 66"/>
            <p:cNvSpPr>
              <a:spLocks noChangeShapeType="1"/>
            </p:cNvSpPr>
            <p:nvPr/>
          </p:nvSpPr>
          <p:spPr bwMode="auto">
            <a:xfrm flipH="1" flipV="1">
              <a:off x="4647" y="2897"/>
              <a:ext cx="396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134" name="Line 67"/>
            <p:cNvSpPr>
              <a:spLocks noChangeShapeType="1"/>
            </p:cNvSpPr>
            <p:nvPr/>
          </p:nvSpPr>
          <p:spPr bwMode="auto">
            <a:xfrm flipH="1">
              <a:off x="4630" y="2896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89135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379" y="2883"/>
              <a:ext cx="49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36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99" y="2878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37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89" y="3283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38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3" y="3475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39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80" y="3468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" name="Group 142"/>
            <p:cNvGrpSpPr>
              <a:grpSpLocks/>
            </p:cNvGrpSpPr>
            <p:nvPr/>
          </p:nvGrpSpPr>
          <p:grpSpPr bwMode="auto">
            <a:xfrm>
              <a:off x="4307" y="2584"/>
              <a:ext cx="487" cy="413"/>
              <a:chOff x="-44" y="1473"/>
              <a:chExt cx="981" cy="1105"/>
            </a:xfrm>
          </p:grpSpPr>
          <p:pic>
            <p:nvPicPr>
              <p:cNvPr id="89153" name="Picture 14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54" name="Freeform 14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1" name="Group 145"/>
            <p:cNvGrpSpPr>
              <a:grpSpLocks/>
            </p:cNvGrpSpPr>
            <p:nvPr/>
          </p:nvGrpSpPr>
          <p:grpSpPr bwMode="auto">
            <a:xfrm>
              <a:off x="4156" y="3243"/>
              <a:ext cx="350" cy="304"/>
              <a:chOff x="-44" y="1473"/>
              <a:chExt cx="981" cy="1105"/>
            </a:xfrm>
          </p:grpSpPr>
          <p:pic>
            <p:nvPicPr>
              <p:cNvPr id="89151" name="Picture 14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52" name="Freeform 14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2" name="Group 148"/>
            <p:cNvGrpSpPr>
              <a:grpSpLocks/>
            </p:cNvGrpSpPr>
            <p:nvPr/>
          </p:nvGrpSpPr>
          <p:grpSpPr bwMode="auto">
            <a:xfrm>
              <a:off x="4547" y="3250"/>
              <a:ext cx="350" cy="304"/>
              <a:chOff x="-44" y="1473"/>
              <a:chExt cx="981" cy="1105"/>
            </a:xfrm>
          </p:grpSpPr>
          <p:pic>
            <p:nvPicPr>
              <p:cNvPr id="89149" name="Picture 14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50" name="Freeform 15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3" name="Group 151"/>
            <p:cNvGrpSpPr>
              <a:grpSpLocks/>
            </p:cNvGrpSpPr>
            <p:nvPr/>
          </p:nvGrpSpPr>
          <p:grpSpPr bwMode="auto">
            <a:xfrm flipH="1">
              <a:off x="5021" y="3051"/>
              <a:ext cx="350" cy="304"/>
              <a:chOff x="-44" y="1473"/>
              <a:chExt cx="981" cy="1105"/>
            </a:xfrm>
          </p:grpSpPr>
          <p:pic>
            <p:nvPicPr>
              <p:cNvPr id="89147" name="Picture 15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48" name="Freeform 15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4" name="Group 154"/>
            <p:cNvGrpSpPr>
              <a:grpSpLocks/>
            </p:cNvGrpSpPr>
            <p:nvPr/>
          </p:nvGrpSpPr>
          <p:grpSpPr bwMode="auto">
            <a:xfrm flipH="1">
              <a:off x="5138" y="2667"/>
              <a:ext cx="350" cy="304"/>
              <a:chOff x="-44" y="1473"/>
              <a:chExt cx="981" cy="1105"/>
            </a:xfrm>
          </p:grpSpPr>
          <p:pic>
            <p:nvPicPr>
              <p:cNvPr id="89145" name="Picture 15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46" name="Freeform 15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grpSp>
        <p:nvGrpSpPr>
          <p:cNvPr id="25" name="Group 183"/>
          <p:cNvGrpSpPr>
            <a:grpSpLocks/>
          </p:cNvGrpSpPr>
          <p:nvPr/>
        </p:nvGrpSpPr>
        <p:grpSpPr bwMode="auto">
          <a:xfrm>
            <a:off x="4497388" y="3503613"/>
            <a:ext cx="1987550" cy="1673225"/>
            <a:chOff x="2360" y="2831"/>
            <a:chExt cx="1252" cy="1054"/>
          </a:xfrm>
        </p:grpSpPr>
        <p:sp>
          <p:nvSpPr>
            <p:cNvPr id="89107" name="Line 64"/>
            <p:cNvSpPr>
              <a:spLocks noChangeShapeType="1"/>
            </p:cNvSpPr>
            <p:nvPr/>
          </p:nvSpPr>
          <p:spPr bwMode="auto">
            <a:xfrm flipV="1">
              <a:off x="2987" y="3119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108" name="Line 65"/>
            <p:cNvSpPr>
              <a:spLocks noChangeShapeType="1"/>
            </p:cNvSpPr>
            <p:nvPr/>
          </p:nvSpPr>
          <p:spPr bwMode="auto">
            <a:xfrm flipH="1" flipV="1">
              <a:off x="3249" y="3108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109" name="Line 66"/>
            <p:cNvSpPr>
              <a:spLocks noChangeShapeType="1"/>
            </p:cNvSpPr>
            <p:nvPr/>
          </p:nvSpPr>
          <p:spPr bwMode="auto">
            <a:xfrm flipH="1">
              <a:off x="2549" y="3266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9110" name="Line 67"/>
            <p:cNvSpPr>
              <a:spLocks noChangeShapeType="1"/>
            </p:cNvSpPr>
            <p:nvPr/>
          </p:nvSpPr>
          <p:spPr bwMode="auto">
            <a:xfrm flipH="1">
              <a:off x="2464" y="3239"/>
              <a:ext cx="54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89111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022" y="3130"/>
              <a:ext cx="49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12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360" y="3166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13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0" y="3578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14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296" y="3722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9115" name="Picture 55" descr="kw_skype_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23" y="3715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6" name="Group 168"/>
            <p:cNvGrpSpPr>
              <a:grpSpLocks/>
            </p:cNvGrpSpPr>
            <p:nvPr/>
          </p:nvGrpSpPr>
          <p:grpSpPr bwMode="auto">
            <a:xfrm>
              <a:off x="2950" y="2831"/>
              <a:ext cx="487" cy="413"/>
              <a:chOff x="-44" y="1473"/>
              <a:chExt cx="981" cy="1105"/>
            </a:xfrm>
          </p:grpSpPr>
          <p:pic>
            <p:nvPicPr>
              <p:cNvPr id="89129" name="Picture 16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30" name="Freeform 17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7" name="Group 171"/>
            <p:cNvGrpSpPr>
              <a:grpSpLocks/>
            </p:cNvGrpSpPr>
            <p:nvPr/>
          </p:nvGrpSpPr>
          <p:grpSpPr bwMode="auto">
            <a:xfrm>
              <a:off x="2799" y="3490"/>
              <a:ext cx="350" cy="304"/>
              <a:chOff x="-44" y="1473"/>
              <a:chExt cx="981" cy="1105"/>
            </a:xfrm>
          </p:grpSpPr>
          <p:pic>
            <p:nvPicPr>
              <p:cNvPr id="89127" name="Picture 172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28" name="Freeform 173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8" name="Group 174"/>
            <p:cNvGrpSpPr>
              <a:grpSpLocks/>
            </p:cNvGrpSpPr>
            <p:nvPr/>
          </p:nvGrpSpPr>
          <p:grpSpPr bwMode="auto">
            <a:xfrm>
              <a:off x="3190" y="3497"/>
              <a:ext cx="350" cy="304"/>
              <a:chOff x="-44" y="1473"/>
              <a:chExt cx="981" cy="1105"/>
            </a:xfrm>
          </p:grpSpPr>
          <p:pic>
            <p:nvPicPr>
              <p:cNvPr id="89125" name="Picture 175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26" name="Freeform 176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9" name="Group 177"/>
            <p:cNvGrpSpPr>
              <a:grpSpLocks/>
            </p:cNvGrpSpPr>
            <p:nvPr/>
          </p:nvGrpSpPr>
          <p:grpSpPr bwMode="auto">
            <a:xfrm flipH="1">
              <a:off x="2542" y="3346"/>
              <a:ext cx="350" cy="304"/>
              <a:chOff x="-44" y="1473"/>
              <a:chExt cx="981" cy="1105"/>
            </a:xfrm>
          </p:grpSpPr>
          <p:pic>
            <p:nvPicPr>
              <p:cNvPr id="89123" name="Picture 17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24" name="Freeform 17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30" name="Group 180"/>
            <p:cNvGrpSpPr>
              <a:grpSpLocks/>
            </p:cNvGrpSpPr>
            <p:nvPr/>
          </p:nvGrpSpPr>
          <p:grpSpPr bwMode="auto">
            <a:xfrm flipH="1">
              <a:off x="2399" y="2955"/>
              <a:ext cx="350" cy="304"/>
              <a:chOff x="-44" y="1473"/>
              <a:chExt cx="981" cy="1105"/>
            </a:xfrm>
          </p:grpSpPr>
          <p:pic>
            <p:nvPicPr>
              <p:cNvPr id="89121" name="Picture 18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89122" name="Freeform 18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136" name="Retângulo 57"/>
          <p:cNvSpPr/>
          <p:nvPr/>
        </p:nvSpPr>
        <p:spPr>
          <a:xfrm>
            <a:off x="5724128" y="6294769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1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/>
      <p:bldP spid="161871" grpId="0"/>
      <p:bldP spid="16187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Tahoma" charset="0"/>
              </a:rPr>
              <a:t>Application Layer</a:t>
            </a:r>
          </a:p>
        </p:txBody>
      </p:sp>
      <p:sp>
        <p:nvSpPr>
          <p:cNvPr id="88067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Tahoma" pitchFamily="34" charset="0"/>
              </a:rPr>
              <a:t>2-</a:t>
            </a:r>
            <a:fld id="{0EC7E4EB-5C98-4FE5-A78A-FB081C05B12A}" type="slidenum">
              <a:rPr lang="en-US">
                <a:latin typeface="Tahoma" pitchFamily="34" charset="0"/>
              </a:rPr>
              <a:pPr/>
              <a:t>33</a:t>
            </a:fld>
            <a:endParaRPr lang="en-US">
              <a:latin typeface="Tahoma" pitchFamily="34" charset="0"/>
            </a:endParaRPr>
          </a:p>
        </p:txBody>
      </p:sp>
      <p:sp>
        <p:nvSpPr>
          <p:cNvPr id="162927" name="Line 111"/>
          <p:cNvSpPr>
            <a:spLocks noChangeShapeType="1"/>
          </p:cNvSpPr>
          <p:nvPr/>
        </p:nvSpPr>
        <p:spPr bwMode="auto">
          <a:xfrm>
            <a:off x="4997450" y="4103688"/>
            <a:ext cx="619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2924" name="Line 108"/>
          <p:cNvSpPr>
            <a:spLocks noChangeShapeType="1"/>
          </p:cNvSpPr>
          <p:nvPr/>
        </p:nvSpPr>
        <p:spPr bwMode="auto">
          <a:xfrm>
            <a:off x="5018088" y="4103688"/>
            <a:ext cx="65405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2" name="Group 103"/>
          <p:cNvGrpSpPr>
            <a:grpSpLocks/>
          </p:cNvGrpSpPr>
          <p:nvPr/>
        </p:nvGrpSpPr>
        <p:grpSpPr bwMode="auto">
          <a:xfrm>
            <a:off x="4537075" y="3705225"/>
            <a:ext cx="501650" cy="555625"/>
            <a:chOff x="4317" y="401"/>
            <a:chExt cx="316" cy="350"/>
          </a:xfrm>
        </p:grpSpPr>
        <p:pic>
          <p:nvPicPr>
            <p:cNvPr id="91269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17" y="588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270" name="Picture 105" descr="desktop_computer_stylized_small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flipH="1">
              <a:off x="4329" y="401"/>
              <a:ext cx="26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91142" name="Picture 2" descr="underline_base"/>
          <p:cNvPicPr>
            <a:picLocks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7688" y="903288"/>
            <a:ext cx="59420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80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8475" y="130175"/>
            <a:ext cx="7772400" cy="10128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</a:rPr>
              <a:t>P2P voice-over-IP: skype</a:t>
            </a:r>
          </a:p>
        </p:txBody>
      </p:sp>
      <p:sp>
        <p:nvSpPr>
          <p:cNvPr id="8807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14338" y="1292225"/>
            <a:ext cx="3662362" cy="48895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228600" indent="-228600"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skype client </a:t>
            </a:r>
            <a:r>
              <a:rPr lang="en-US" dirty="0" smtClean="0">
                <a:solidFill>
                  <a:srgbClr val="CC0000"/>
                </a:solidFill>
                <a:ea typeface="ＭＳ Ｐゴシック" charset="0"/>
              </a:rPr>
              <a:t>:</a:t>
            </a:r>
            <a:endParaRPr lang="en-US" dirty="0">
              <a:solidFill>
                <a:srgbClr val="CC0000"/>
              </a:solidFill>
              <a:ea typeface="ＭＳ Ｐゴシック" charset="0"/>
            </a:endParaRPr>
          </a:p>
        </p:txBody>
      </p:sp>
      <p:sp>
        <p:nvSpPr>
          <p:cNvPr id="162901" name="Rectangle 3"/>
          <p:cNvSpPr>
            <a:spLocks noChangeArrowheads="1"/>
          </p:cNvSpPr>
          <p:nvPr/>
        </p:nvSpPr>
        <p:spPr bwMode="auto">
          <a:xfrm>
            <a:off x="492125" y="2104739"/>
            <a:ext cx="3662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0" dirty="0">
                <a:latin typeface="Gill Sans MT" charset="0"/>
              </a:rPr>
              <a:t>1. </a:t>
            </a:r>
            <a:r>
              <a:rPr lang="en-US" sz="2400" i="0" dirty="0" err="1" smtClean="0">
                <a:latin typeface="Gill Sans MT" charset="0"/>
              </a:rPr>
              <a:t>Entra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 err="1" smtClean="0">
                <a:latin typeface="Gill Sans MT" charset="0"/>
              </a:rPr>
              <a:t>na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>
                <a:latin typeface="Gill Sans MT" charset="0"/>
              </a:rPr>
              <a:t>skype network </a:t>
            </a:r>
            <a:r>
              <a:rPr lang="en-US" sz="2400" i="0" dirty="0" err="1" smtClean="0">
                <a:latin typeface="Gill Sans MT" charset="0"/>
              </a:rPr>
              <a:t>contactando</a:t>
            </a:r>
            <a:r>
              <a:rPr lang="en-US" sz="2400" i="0" dirty="0" smtClean="0">
                <a:latin typeface="Gill Sans MT" charset="0"/>
              </a:rPr>
              <a:t> SN (End IP cached</a:t>
            </a:r>
            <a:r>
              <a:rPr lang="en-US" sz="2400" i="0" dirty="0">
                <a:latin typeface="Gill Sans MT" charset="0"/>
              </a:rPr>
              <a:t>) </a:t>
            </a:r>
            <a:r>
              <a:rPr lang="en-US" sz="2400" i="0" dirty="0" smtClean="0">
                <a:latin typeface="Gill Sans MT" charset="0"/>
              </a:rPr>
              <a:t>via </a:t>
            </a:r>
            <a:r>
              <a:rPr lang="en-US" sz="2400" i="0" dirty="0">
                <a:latin typeface="Gill Sans MT" charset="0"/>
              </a:rPr>
              <a:t>TCP</a:t>
            </a:r>
          </a:p>
        </p:txBody>
      </p:sp>
      <p:sp>
        <p:nvSpPr>
          <p:cNvPr id="162925" name="Rectangle 3"/>
          <p:cNvSpPr>
            <a:spLocks noChangeArrowheads="1"/>
          </p:cNvSpPr>
          <p:nvPr/>
        </p:nvSpPr>
        <p:spPr bwMode="auto">
          <a:xfrm>
            <a:off x="479425" y="3393723"/>
            <a:ext cx="366236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0" dirty="0">
                <a:latin typeface="Gill Sans MT" charset="0"/>
              </a:rPr>
              <a:t>2. logs-in (usename, password) </a:t>
            </a:r>
            <a:r>
              <a:rPr lang="en-US" sz="2400" i="0" dirty="0" smtClean="0">
                <a:latin typeface="Gill Sans MT" charset="0"/>
              </a:rPr>
              <a:t>para skype </a:t>
            </a:r>
            <a:r>
              <a:rPr lang="en-US" sz="2400" i="0" dirty="0">
                <a:latin typeface="Gill Sans MT" charset="0"/>
              </a:rPr>
              <a:t>login server</a:t>
            </a:r>
          </a:p>
        </p:txBody>
      </p:sp>
      <p:sp>
        <p:nvSpPr>
          <p:cNvPr id="162928" name="Line 112"/>
          <p:cNvSpPr>
            <a:spLocks noChangeShapeType="1"/>
          </p:cNvSpPr>
          <p:nvPr/>
        </p:nvSpPr>
        <p:spPr bwMode="auto">
          <a:xfrm>
            <a:off x="4899025" y="2824704"/>
            <a:ext cx="0" cy="1044575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2929" name="Rectangle 3"/>
          <p:cNvSpPr>
            <a:spLocks noChangeArrowheads="1"/>
          </p:cNvSpPr>
          <p:nvPr/>
        </p:nvSpPr>
        <p:spPr bwMode="auto">
          <a:xfrm>
            <a:off x="477838" y="4713747"/>
            <a:ext cx="3662362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0" dirty="0">
                <a:latin typeface="Gill Sans MT" charset="0"/>
              </a:rPr>
              <a:t>3. </a:t>
            </a:r>
            <a:r>
              <a:rPr lang="en-US" sz="2400" i="0" dirty="0" err="1" smtClean="0">
                <a:latin typeface="Gill Sans MT" charset="0"/>
              </a:rPr>
              <a:t>Obtém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 err="1" smtClean="0">
                <a:latin typeface="Gill Sans MT" charset="0"/>
              </a:rPr>
              <a:t>endereço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>
                <a:latin typeface="Gill Sans MT" charset="0"/>
              </a:rPr>
              <a:t>IP </a:t>
            </a:r>
            <a:r>
              <a:rPr lang="en-US" sz="2400" i="0" dirty="0" smtClean="0">
                <a:latin typeface="Gill Sans MT" charset="0"/>
              </a:rPr>
              <a:t>do </a:t>
            </a:r>
            <a:r>
              <a:rPr lang="en-US" sz="2400" i="0" dirty="0" err="1" smtClean="0">
                <a:latin typeface="Gill Sans MT" charset="0"/>
              </a:rPr>
              <a:t>contato</a:t>
            </a:r>
            <a:r>
              <a:rPr lang="en-US" sz="2400" i="0" dirty="0" smtClean="0">
                <a:latin typeface="Gill Sans MT" charset="0"/>
              </a:rPr>
              <a:t> via </a:t>
            </a:r>
            <a:r>
              <a:rPr lang="en-US" sz="2400" i="0" dirty="0">
                <a:latin typeface="Gill Sans MT" charset="0"/>
              </a:rPr>
              <a:t>SN, SN overlay</a:t>
            </a:r>
          </a:p>
          <a:p>
            <a:pPr marL="576263" lvl="1" indent="-179388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400" i="0" dirty="0" err="1" smtClean="0">
                <a:latin typeface="Gill Sans MT" charset="0"/>
              </a:rPr>
              <a:t>Ou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 err="1" smtClean="0">
                <a:latin typeface="Gill Sans MT" charset="0"/>
              </a:rPr>
              <a:t>lista</a:t>
            </a:r>
            <a:r>
              <a:rPr lang="en-US" sz="2400" i="0" dirty="0" smtClean="0">
                <a:latin typeface="Gill Sans MT" charset="0"/>
              </a:rPr>
              <a:t> de </a:t>
            </a:r>
            <a:r>
              <a:rPr lang="en-US" sz="2400" i="0" dirty="0" err="1" smtClean="0">
                <a:latin typeface="Gill Sans MT" charset="0"/>
              </a:rPr>
              <a:t>contatos</a:t>
            </a:r>
            <a:endParaRPr lang="en-US" sz="2400" i="0" dirty="0">
              <a:latin typeface="Gill Sans MT" charset="0"/>
            </a:endParaRPr>
          </a:p>
        </p:txBody>
      </p:sp>
      <p:sp>
        <p:nvSpPr>
          <p:cNvPr id="162930" name="Line 114"/>
          <p:cNvSpPr>
            <a:spLocks noChangeShapeType="1"/>
          </p:cNvSpPr>
          <p:nvPr/>
        </p:nvSpPr>
        <p:spPr bwMode="auto">
          <a:xfrm>
            <a:off x="4967288" y="3973513"/>
            <a:ext cx="739775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2931" name="Line 115"/>
          <p:cNvSpPr>
            <a:spLocks noChangeShapeType="1"/>
          </p:cNvSpPr>
          <p:nvPr/>
        </p:nvSpPr>
        <p:spPr bwMode="auto">
          <a:xfrm flipV="1">
            <a:off x="6032500" y="3113088"/>
            <a:ext cx="379413" cy="512762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2932" name="Line 116"/>
          <p:cNvSpPr>
            <a:spLocks noChangeShapeType="1"/>
          </p:cNvSpPr>
          <p:nvPr/>
        </p:nvSpPr>
        <p:spPr bwMode="auto">
          <a:xfrm>
            <a:off x="6326188" y="4083050"/>
            <a:ext cx="827087" cy="381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2933" name="Line 117"/>
          <p:cNvSpPr>
            <a:spLocks noChangeShapeType="1"/>
          </p:cNvSpPr>
          <p:nvPr/>
        </p:nvSpPr>
        <p:spPr bwMode="auto">
          <a:xfrm flipV="1">
            <a:off x="4995863" y="2722563"/>
            <a:ext cx="771525" cy="106680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i="0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2934" name="Rectangle 3"/>
          <p:cNvSpPr>
            <a:spLocks noChangeArrowheads="1"/>
          </p:cNvSpPr>
          <p:nvPr/>
        </p:nvSpPr>
        <p:spPr bwMode="auto">
          <a:xfrm>
            <a:off x="477838" y="6059947"/>
            <a:ext cx="3662362" cy="46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2575" indent="-282575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en-US" sz="2400" i="0" dirty="0">
                <a:latin typeface="Gill Sans MT" charset="0"/>
              </a:rPr>
              <a:t>4. </a:t>
            </a:r>
            <a:r>
              <a:rPr lang="en-US" sz="2400" i="0" dirty="0" err="1" smtClean="0">
                <a:latin typeface="Gill Sans MT" charset="0"/>
              </a:rPr>
              <a:t>Inicia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 err="1" smtClean="0">
                <a:latin typeface="Gill Sans MT" charset="0"/>
              </a:rPr>
              <a:t>chamada</a:t>
            </a:r>
            <a:r>
              <a:rPr lang="en-US" sz="2400" i="0" dirty="0" smtClean="0">
                <a:latin typeface="Gill Sans MT" charset="0"/>
              </a:rPr>
              <a:t> </a:t>
            </a:r>
            <a:r>
              <a:rPr lang="en-US" sz="2400" i="0" dirty="0" err="1" smtClean="0">
                <a:latin typeface="Gill Sans MT" charset="0"/>
              </a:rPr>
              <a:t>direta</a:t>
            </a:r>
            <a:r>
              <a:rPr lang="en-US" sz="2400" i="0" dirty="0" smtClean="0">
                <a:latin typeface="Gill Sans MT" charset="0"/>
              </a:rPr>
              <a:t> com </a:t>
            </a:r>
            <a:r>
              <a:rPr lang="en-US" sz="2400" i="0" dirty="0" err="1" smtClean="0">
                <a:latin typeface="Gill Sans MT" charset="0"/>
              </a:rPr>
              <a:t>contato</a:t>
            </a:r>
            <a:endParaRPr lang="en-US" sz="2400" i="0" dirty="0">
              <a:latin typeface="Gill Sans MT" charset="0"/>
            </a:endParaRPr>
          </a:p>
        </p:txBody>
      </p:sp>
      <p:grpSp>
        <p:nvGrpSpPr>
          <p:cNvPr id="3" name="Group 120"/>
          <p:cNvGrpSpPr>
            <a:grpSpLocks/>
          </p:cNvGrpSpPr>
          <p:nvPr/>
        </p:nvGrpSpPr>
        <p:grpSpPr bwMode="auto">
          <a:xfrm>
            <a:off x="4246563" y="1876425"/>
            <a:ext cx="1244600" cy="1171575"/>
            <a:chOff x="2675" y="1182"/>
            <a:chExt cx="784" cy="738"/>
          </a:xfrm>
        </p:grpSpPr>
        <p:sp>
          <p:nvSpPr>
            <p:cNvPr id="91235" name="Text Box 120"/>
            <p:cNvSpPr txBox="1">
              <a:spLocks noChangeArrowheads="1"/>
            </p:cNvSpPr>
            <p:nvPr/>
          </p:nvSpPr>
          <p:spPr bwMode="auto">
            <a:xfrm>
              <a:off x="2675" y="1623"/>
              <a:ext cx="784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42900" indent="-342900" algn="ctr">
                <a:lnSpc>
                  <a:spcPct val="75000"/>
                </a:lnSpc>
              </a:pPr>
              <a:r>
                <a:rPr lang="en-US" sz="1600" i="0">
                  <a:latin typeface="Arial" pitchFamily="34" charset="0"/>
                </a:rPr>
                <a:t>Skype </a:t>
              </a:r>
            </a:p>
            <a:p>
              <a:pPr marL="342900" indent="-342900" algn="ctr">
                <a:lnSpc>
                  <a:spcPct val="75000"/>
                </a:lnSpc>
              </a:pPr>
              <a:r>
                <a:rPr lang="en-US" sz="1600" i="0">
                  <a:latin typeface="Arial" pitchFamily="34" charset="0"/>
                </a:rPr>
                <a:t>login server</a:t>
              </a:r>
            </a:p>
          </p:txBody>
        </p:sp>
        <p:grpSp>
          <p:nvGrpSpPr>
            <p:cNvPr id="4" name="Group 122"/>
            <p:cNvGrpSpPr>
              <a:grpSpLocks/>
            </p:cNvGrpSpPr>
            <p:nvPr/>
          </p:nvGrpSpPr>
          <p:grpSpPr bwMode="auto">
            <a:xfrm>
              <a:off x="2927" y="1182"/>
              <a:ext cx="294" cy="451"/>
              <a:chOff x="4140" y="429"/>
              <a:chExt cx="1425" cy="2396"/>
            </a:xfrm>
          </p:grpSpPr>
          <p:sp>
            <p:nvSpPr>
              <p:cNvPr id="91237" name="Freeform 123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167" name="Rectangle 124"/>
              <p:cNvSpPr>
                <a:spLocks noChangeArrowheads="1"/>
              </p:cNvSpPr>
              <p:nvPr/>
            </p:nvSpPr>
            <p:spPr bwMode="auto">
              <a:xfrm>
                <a:off x="4208" y="429"/>
                <a:ext cx="1047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239" name="Freeform 125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240" name="Freeform 126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170" name="Rectangle 127"/>
              <p:cNvSpPr>
                <a:spLocks noChangeArrowheads="1"/>
              </p:cNvSpPr>
              <p:nvPr/>
            </p:nvSpPr>
            <p:spPr bwMode="auto">
              <a:xfrm>
                <a:off x="4213" y="695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5" name="Group 128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196" name="AutoShape 12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6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8197" name="AutoShape 130"/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9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8172" name="Rectangle 131"/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6" name="Group 132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194" name="AutoShape 133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6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8195" name="AutoShape 134"/>
                <p:cNvSpPr>
                  <a:spLocks noChangeArrowheads="1"/>
                </p:cNvSpPr>
                <p:nvPr/>
              </p:nvSpPr>
              <p:spPr bwMode="auto">
                <a:xfrm>
                  <a:off x="631" y="2583"/>
                  <a:ext cx="689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8174" name="Rectangle 135"/>
              <p:cNvSpPr>
                <a:spLocks noChangeArrowheads="1"/>
              </p:cNvSpPr>
              <p:nvPr/>
            </p:nvSpPr>
            <p:spPr bwMode="auto">
              <a:xfrm>
                <a:off x="4218" y="1359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175" name="Rectangle 136"/>
              <p:cNvSpPr>
                <a:spLocks noChangeArrowheads="1"/>
              </p:cNvSpPr>
              <p:nvPr/>
            </p:nvSpPr>
            <p:spPr bwMode="auto">
              <a:xfrm>
                <a:off x="4227" y="1656"/>
                <a:ext cx="596" cy="48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grpSp>
            <p:nvGrpSpPr>
              <p:cNvPr id="7" name="Group 137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92" name="AutoShape 138"/>
                <p:cNvSpPr>
                  <a:spLocks noChangeArrowheads="1"/>
                </p:cNvSpPr>
                <p:nvPr/>
              </p:nvSpPr>
              <p:spPr bwMode="auto">
                <a:xfrm>
                  <a:off x="615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8193" name="AutoShape 139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91248" name="Freeform 140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8" name="Group 141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190" name="AutoShape 142"/>
                <p:cNvSpPr>
                  <a:spLocks noChangeArrowheads="1"/>
                </p:cNvSpPr>
                <p:nvPr/>
              </p:nvSpPr>
              <p:spPr bwMode="auto">
                <a:xfrm>
                  <a:off x="617" y="2568"/>
                  <a:ext cx="725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sp>
              <p:nvSpPr>
                <p:cNvPr id="88191" name="AutoShape 143"/>
                <p:cNvSpPr>
                  <a:spLocks noChangeArrowheads="1"/>
                </p:cNvSpPr>
                <p:nvPr/>
              </p:nvSpPr>
              <p:spPr bwMode="auto">
                <a:xfrm>
                  <a:off x="635" y="2584"/>
                  <a:ext cx="688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i="0">
                    <a:latin typeface="Comic Sans MS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sp>
            <p:nvSpPr>
              <p:cNvPr id="88179" name="Rectangle 144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68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251" name="Freeform 145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252" name="Freeform 146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182" name="Oval 147"/>
              <p:cNvSpPr>
                <a:spLocks noChangeArrowheads="1"/>
              </p:cNvSpPr>
              <p:nvPr/>
            </p:nvSpPr>
            <p:spPr bwMode="auto">
              <a:xfrm>
                <a:off x="5517" y="2612"/>
                <a:ext cx="48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91254" name="Freeform 148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8184" name="AutoShape 149"/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7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185" name="AutoShape 150"/>
              <p:cNvSpPr>
                <a:spLocks noChangeArrowheads="1"/>
              </p:cNvSpPr>
              <p:nvPr/>
            </p:nvSpPr>
            <p:spPr bwMode="auto">
              <a:xfrm>
                <a:off x="4208" y="2713"/>
                <a:ext cx="1066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186" name="Oval 151"/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187" name="Oval 152"/>
              <p:cNvSpPr>
                <a:spLocks noChangeArrowheads="1"/>
              </p:cNvSpPr>
              <p:nvPr/>
            </p:nvSpPr>
            <p:spPr bwMode="auto">
              <a:xfrm>
                <a:off x="4484" y="2384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lang="en-US" i="0">
                  <a:solidFill>
                    <a:srgbClr val="FF0000"/>
                  </a:solidFill>
                  <a:latin typeface="Comic Sans MS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8188" name="Oval 153"/>
              <p:cNvSpPr>
                <a:spLocks noChangeArrowheads="1"/>
              </p:cNvSpPr>
              <p:nvPr/>
            </p:nvSpPr>
            <p:spPr bwMode="auto">
              <a:xfrm>
                <a:off x="4663" y="2379"/>
                <a:ext cx="155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88189" name="Rectangle 154"/>
              <p:cNvSpPr>
                <a:spLocks noChangeArrowheads="1"/>
              </p:cNvSpPr>
              <p:nvPr/>
            </p:nvSpPr>
            <p:spPr bwMode="auto">
              <a:xfrm>
                <a:off x="5061" y="1837"/>
                <a:ext cx="87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i="0">
                  <a:latin typeface="Comic Sans MS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9" name="Group 155"/>
          <p:cNvGrpSpPr>
            <a:grpSpLocks/>
          </p:cNvGrpSpPr>
          <p:nvPr/>
        </p:nvGrpSpPr>
        <p:grpSpPr bwMode="auto">
          <a:xfrm>
            <a:off x="4735513" y="1339850"/>
            <a:ext cx="3976687" cy="4435475"/>
            <a:chOff x="2983" y="844"/>
            <a:chExt cx="2505" cy="2794"/>
          </a:xfrm>
        </p:grpSpPr>
        <p:sp>
          <p:nvSpPr>
            <p:cNvPr id="88085" name="Line 156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086" name="Line 157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8087" name="Line 158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0" name="Group 159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1231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232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233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234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1" name="Group 164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121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2" name="Group 166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1212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1213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1214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1215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13" name="Group 171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9" name="Picture 17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230" name="Freeform 17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4" name="Group 174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7" name="Picture 17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228" name="Freeform 17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5" name="Group 177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5" name="Picture 17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226" name="Freeform 17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6" name="Group 180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3" name="Picture 18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224" name="Freeform 18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7" name="Group 183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1221" name="Picture 184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1222" name="Freeform 185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</p:grpSp>
        </p:grpSp>
        <p:sp>
          <p:nvSpPr>
            <p:cNvPr id="91161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91162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188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1208" name="Picture 18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209" name="Freeform 19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9" name="Group 191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1184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185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186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1187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pic>
            <p:nvPicPr>
              <p:cNvPr id="91188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1189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1190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1191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1192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" name="Group 201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1206" name="Picture 20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1207" name="Freeform 20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21" name="Group 204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1204" name="Picture 20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1205" name="Freeform 20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22" name="Group 207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1202" name="Picture 20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1203" name="Freeform 20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23" name="Group 210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1200" name="Picture 21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1201" name="Freeform 21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24" name="Group 213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1198" name="Picture 214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1199" name="Freeform 215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91165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1166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1167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91168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69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70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171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5" name="Group 223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1182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183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6" name="Group 226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1180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181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7" name="Group 229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1178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179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8" name="Group 232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1176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177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136" name="Retângulo 57"/>
          <p:cNvSpPr/>
          <p:nvPr/>
        </p:nvSpPr>
        <p:spPr>
          <a:xfrm>
            <a:off x="5724128" y="6294769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2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629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62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62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1629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629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29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6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901" grpId="0"/>
      <p:bldP spid="162925" grpId="0"/>
      <p:bldP spid="162929" grpId="0"/>
      <p:bldP spid="1629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0"/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smtClean="0">
                <a:latin typeface="Tahoma" charset="0"/>
              </a:rPr>
              <a:t>Application Layer</a:t>
            </a:r>
          </a:p>
        </p:txBody>
      </p:sp>
      <p:sp>
        <p:nvSpPr>
          <p:cNvPr id="89091" name="Rectangle 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>
                <a:latin typeface="Tahoma" pitchFamily="34" charset="0"/>
              </a:rPr>
              <a:t>2-</a:t>
            </a:r>
            <a:fld id="{3FE28201-3557-45AF-B343-51D3442E1F3C}" type="slidenum">
              <a:rPr lang="en-US">
                <a:latin typeface="Tahoma" pitchFamily="34" charset="0"/>
              </a:rPr>
              <a:pPr/>
              <a:t>34</a:t>
            </a:fld>
            <a:endParaRPr lang="en-US">
              <a:latin typeface="Tahoma" pitchFamily="34" charset="0"/>
            </a:endParaRPr>
          </a:p>
        </p:txBody>
      </p:sp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4746625" y="1328738"/>
            <a:ext cx="3976688" cy="4435475"/>
            <a:chOff x="2983" y="844"/>
            <a:chExt cx="2505" cy="2794"/>
          </a:xfrm>
        </p:grpSpPr>
        <p:sp>
          <p:nvSpPr>
            <p:cNvPr id="89106" name="Line 193"/>
            <p:cNvSpPr>
              <a:spLocks noChangeShapeType="1"/>
            </p:cNvSpPr>
            <p:nvPr/>
          </p:nvSpPr>
          <p:spPr bwMode="auto">
            <a:xfrm>
              <a:off x="3785" y="2537"/>
              <a:ext cx="790" cy="37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07" name="Line 194"/>
            <p:cNvSpPr>
              <a:spLocks noChangeShapeType="1"/>
            </p:cNvSpPr>
            <p:nvPr/>
          </p:nvSpPr>
          <p:spPr bwMode="auto">
            <a:xfrm>
              <a:off x="4293" y="1879"/>
              <a:ext cx="419" cy="85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89108" name="Line 195"/>
            <p:cNvSpPr>
              <a:spLocks noChangeShapeType="1"/>
            </p:cNvSpPr>
            <p:nvPr/>
          </p:nvSpPr>
          <p:spPr bwMode="auto">
            <a:xfrm flipH="1">
              <a:off x="3806" y="1790"/>
              <a:ext cx="418" cy="60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omic Sans MS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3" name="Group 196"/>
            <p:cNvGrpSpPr>
              <a:grpSpLocks/>
            </p:cNvGrpSpPr>
            <p:nvPr/>
          </p:nvGrpSpPr>
          <p:grpSpPr bwMode="auto">
            <a:xfrm>
              <a:off x="3783" y="1106"/>
              <a:ext cx="786" cy="717"/>
              <a:chOff x="3783" y="1106"/>
              <a:chExt cx="786" cy="717"/>
            </a:xfrm>
          </p:grpSpPr>
          <p:sp>
            <p:nvSpPr>
              <p:cNvPr id="93276" name="Line 63"/>
              <p:cNvSpPr>
                <a:spLocks noChangeShapeType="1"/>
              </p:cNvSpPr>
              <p:nvPr/>
            </p:nvSpPr>
            <p:spPr bwMode="auto">
              <a:xfrm>
                <a:off x="3783" y="1578"/>
                <a:ext cx="401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77" name="Line 64"/>
              <p:cNvSpPr>
                <a:spLocks noChangeShapeType="1"/>
              </p:cNvSpPr>
              <p:nvPr/>
            </p:nvSpPr>
            <p:spPr bwMode="auto">
              <a:xfrm>
                <a:off x="3905" y="1211"/>
                <a:ext cx="314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78" name="Line 65"/>
              <p:cNvSpPr>
                <a:spLocks noChangeShapeType="1"/>
              </p:cNvSpPr>
              <p:nvPr/>
            </p:nvSpPr>
            <p:spPr bwMode="auto">
              <a:xfrm flipH="1">
                <a:off x="4194" y="1106"/>
                <a:ext cx="9" cy="6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79" name="Line 66"/>
              <p:cNvSpPr>
                <a:spLocks noChangeShapeType="1"/>
              </p:cNvSpPr>
              <p:nvPr/>
            </p:nvSpPr>
            <p:spPr bwMode="auto">
              <a:xfrm flipH="1">
                <a:off x="4194" y="1210"/>
                <a:ext cx="375" cy="6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4" name="Group 201"/>
            <p:cNvGrpSpPr>
              <a:grpSpLocks/>
            </p:cNvGrpSpPr>
            <p:nvPr/>
          </p:nvGrpSpPr>
          <p:grpSpPr bwMode="auto">
            <a:xfrm>
              <a:off x="3552" y="844"/>
              <a:ext cx="1516" cy="876"/>
              <a:chOff x="2089" y="3444"/>
              <a:chExt cx="1516" cy="876"/>
            </a:xfrm>
          </p:grpSpPr>
          <p:pic>
            <p:nvPicPr>
              <p:cNvPr id="9325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09" y="4157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5" name="Group 203"/>
              <p:cNvGrpSpPr>
                <a:grpSpLocks/>
              </p:cNvGrpSpPr>
              <p:nvPr/>
            </p:nvGrpSpPr>
            <p:grpSpPr bwMode="auto">
              <a:xfrm>
                <a:off x="2089" y="3444"/>
                <a:ext cx="1516" cy="787"/>
                <a:chOff x="2089" y="3444"/>
                <a:chExt cx="1516" cy="787"/>
              </a:xfrm>
            </p:grpSpPr>
            <p:pic>
              <p:nvPicPr>
                <p:cNvPr id="93257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213" y="3904"/>
                  <a:ext cx="316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3258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973" y="3739"/>
                  <a:ext cx="316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3259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609" y="3677"/>
                  <a:ext cx="316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93260" name="Picture 55" descr="kw_skype_logo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2267" y="3760"/>
                  <a:ext cx="316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grpSp>
              <p:nvGrpSpPr>
                <p:cNvPr id="6" name="Group 208"/>
                <p:cNvGrpSpPr>
                  <a:grpSpLocks/>
                </p:cNvGrpSpPr>
                <p:nvPr/>
              </p:nvGrpSpPr>
              <p:grpSpPr bwMode="auto">
                <a:xfrm flipH="1">
                  <a:off x="3275" y="3678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4" name="Picture 209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3275" name="Freeform 210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7" name="Group 211"/>
                <p:cNvGrpSpPr>
                  <a:grpSpLocks/>
                </p:cNvGrpSpPr>
                <p:nvPr/>
              </p:nvGrpSpPr>
              <p:grpSpPr bwMode="auto">
                <a:xfrm flipH="1">
                  <a:off x="2986" y="3519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2" name="Picture 212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3273" name="Freeform 213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8" name="Group 214"/>
                <p:cNvGrpSpPr>
                  <a:grpSpLocks/>
                </p:cNvGrpSpPr>
                <p:nvPr/>
              </p:nvGrpSpPr>
              <p:grpSpPr bwMode="auto">
                <a:xfrm>
                  <a:off x="2575" y="344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70" name="Picture 215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3271" name="Freeform 216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9" name="Group 217"/>
                <p:cNvGrpSpPr>
                  <a:grpSpLocks/>
                </p:cNvGrpSpPr>
                <p:nvPr/>
              </p:nvGrpSpPr>
              <p:grpSpPr bwMode="auto">
                <a:xfrm>
                  <a:off x="2246" y="3554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8" name="Picture 218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3269" name="Freeform 219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  <p:grpSp>
              <p:nvGrpSpPr>
                <p:cNvPr id="10" name="Group 220"/>
                <p:cNvGrpSpPr>
                  <a:grpSpLocks/>
                </p:cNvGrpSpPr>
                <p:nvPr/>
              </p:nvGrpSpPr>
              <p:grpSpPr bwMode="auto">
                <a:xfrm>
                  <a:off x="2089" y="3936"/>
                  <a:ext cx="330" cy="295"/>
                  <a:chOff x="-44" y="1473"/>
                  <a:chExt cx="981" cy="1105"/>
                </a:xfrm>
              </p:grpSpPr>
              <p:pic>
                <p:nvPicPr>
                  <p:cNvPr id="93266" name="Picture 221" descr="desktop_computer_stylized_medium"/>
                  <p:cNvPicPr>
                    <a:picLocks noChangeAspect="1" noChangeArrowheads="1"/>
                  </p:cNvPicPr>
                  <p:nvPr/>
                </p:nvPicPr>
                <p:blipFill>
                  <a:blip r:embed="rId4" cstate="print"/>
                  <a:srcRect/>
                  <a:stretch>
                    <a:fillRect/>
                  </a:stretch>
                </p:blipFill>
                <p:spPr bwMode="auto"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  <p:sp>
                <p:nvSpPr>
                  <p:cNvPr id="93267" name="Freeform 222"/>
                  <p:cNvSpPr>
                    <a:spLocks/>
                  </p:cNvSpPr>
                  <p:nvPr/>
                </p:nvSpPr>
                <p:spPr bwMode="auto">
                  <a:xfrm flipH="1">
                    <a:off x="374" y="1579"/>
                    <a:ext cx="477" cy="506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967 w 356"/>
                      <a:gd name="T3" fmla="*/ 50 h 368"/>
                      <a:gd name="T4" fmla="*/ 1147 w 356"/>
                      <a:gd name="T5" fmla="*/ 1052 h 368"/>
                      <a:gd name="T6" fmla="*/ 253 w 356"/>
                      <a:gd name="T7" fmla="*/ 1316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 w="9525" cap="flat" cmpd="sng">
                    <a:noFill/>
                    <a:prstDash val="solid"/>
                    <a:round/>
                    <a:headEnd/>
                    <a:tailEnd/>
                  </a:ln>
                  <a:effectLst/>
                </p:spPr>
                <p:txBody>
                  <a:bodyPr wrap="none"/>
                  <a:lstStyle/>
                  <a:p>
                    <a:endParaRPr lang="pt-BR"/>
                  </a:p>
                </p:txBody>
              </p:sp>
            </p:grpSp>
          </p:grpSp>
        </p:grpSp>
        <p:sp>
          <p:nvSpPr>
            <p:cNvPr id="93206" name="Line 67"/>
            <p:cNvSpPr>
              <a:spLocks noChangeShapeType="1"/>
            </p:cNvSpPr>
            <p:nvPr/>
          </p:nvSpPr>
          <p:spPr bwMode="auto">
            <a:xfrm flipH="1">
              <a:off x="4211" y="1436"/>
              <a:ext cx="602" cy="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93207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74" y="1813"/>
              <a:ext cx="49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1" name="Group 225"/>
            <p:cNvGrpSpPr>
              <a:grpSpLocks/>
            </p:cNvGrpSpPr>
            <p:nvPr/>
          </p:nvGrpSpPr>
          <p:grpSpPr bwMode="auto">
            <a:xfrm>
              <a:off x="3948" y="1529"/>
              <a:ext cx="460" cy="405"/>
              <a:chOff x="-44" y="1473"/>
              <a:chExt cx="981" cy="1105"/>
            </a:xfrm>
          </p:grpSpPr>
          <p:pic>
            <p:nvPicPr>
              <p:cNvPr id="93253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254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2" name="Group 228"/>
            <p:cNvGrpSpPr>
              <a:grpSpLocks/>
            </p:cNvGrpSpPr>
            <p:nvPr/>
          </p:nvGrpSpPr>
          <p:grpSpPr bwMode="auto">
            <a:xfrm>
              <a:off x="4156" y="2584"/>
              <a:ext cx="1332" cy="1054"/>
              <a:chOff x="4156" y="2584"/>
              <a:chExt cx="1332" cy="1054"/>
            </a:xfrm>
          </p:grpSpPr>
          <p:sp>
            <p:nvSpPr>
              <p:cNvPr id="93229" name="Line 64"/>
              <p:cNvSpPr>
                <a:spLocks noChangeShapeType="1"/>
              </p:cNvSpPr>
              <p:nvPr/>
            </p:nvSpPr>
            <p:spPr bwMode="auto">
              <a:xfrm flipV="1">
                <a:off x="4344" y="2872"/>
                <a:ext cx="287" cy="4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30" name="Line 65"/>
              <p:cNvSpPr>
                <a:spLocks noChangeShapeType="1"/>
              </p:cNvSpPr>
              <p:nvPr/>
            </p:nvSpPr>
            <p:spPr bwMode="auto">
              <a:xfrm flipH="1" flipV="1">
                <a:off x="4606" y="2861"/>
                <a:ext cx="166" cy="5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31" name="Line 66"/>
              <p:cNvSpPr>
                <a:spLocks noChangeShapeType="1"/>
              </p:cNvSpPr>
              <p:nvPr/>
            </p:nvSpPr>
            <p:spPr bwMode="auto">
              <a:xfrm flipH="1" flipV="1">
                <a:off x="4647" y="2897"/>
                <a:ext cx="396" cy="2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3232" name="Line 67"/>
              <p:cNvSpPr>
                <a:spLocks noChangeShapeType="1"/>
              </p:cNvSpPr>
              <p:nvPr/>
            </p:nvSpPr>
            <p:spPr bwMode="auto">
              <a:xfrm flipH="1">
                <a:off x="4630" y="2896"/>
                <a:ext cx="548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pic>
            <p:nvPicPr>
              <p:cNvPr id="93233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379" y="2883"/>
                <a:ext cx="49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234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99" y="2878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235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989" y="3283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236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653" y="3475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3237" name="Picture 55" descr="kw_skype_logo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80" y="3468"/>
                <a:ext cx="316" cy="1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38"/>
              <p:cNvGrpSpPr>
                <a:grpSpLocks/>
              </p:cNvGrpSpPr>
              <p:nvPr/>
            </p:nvGrpSpPr>
            <p:grpSpPr bwMode="auto">
              <a:xfrm>
                <a:off x="4307" y="2584"/>
                <a:ext cx="487" cy="413"/>
                <a:chOff x="-44" y="1473"/>
                <a:chExt cx="981" cy="1105"/>
              </a:xfrm>
            </p:grpSpPr>
            <p:pic>
              <p:nvPicPr>
                <p:cNvPr id="93251" name="Picture 239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3252" name="Freeform 240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4" name="Group 241"/>
              <p:cNvGrpSpPr>
                <a:grpSpLocks/>
              </p:cNvGrpSpPr>
              <p:nvPr/>
            </p:nvGrpSpPr>
            <p:grpSpPr bwMode="auto">
              <a:xfrm>
                <a:off x="4156" y="3243"/>
                <a:ext cx="350" cy="304"/>
                <a:chOff x="-44" y="1473"/>
                <a:chExt cx="981" cy="1105"/>
              </a:xfrm>
            </p:grpSpPr>
            <p:pic>
              <p:nvPicPr>
                <p:cNvPr id="93249" name="Picture 242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3250" name="Freeform 243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5" name="Group 244"/>
              <p:cNvGrpSpPr>
                <a:grpSpLocks/>
              </p:cNvGrpSpPr>
              <p:nvPr/>
            </p:nvGrpSpPr>
            <p:grpSpPr bwMode="auto">
              <a:xfrm>
                <a:off x="4547" y="3250"/>
                <a:ext cx="350" cy="304"/>
                <a:chOff x="-44" y="1473"/>
                <a:chExt cx="981" cy="1105"/>
              </a:xfrm>
            </p:grpSpPr>
            <p:pic>
              <p:nvPicPr>
                <p:cNvPr id="93247" name="Picture 245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3248" name="Freeform 246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6" name="Group 247"/>
              <p:cNvGrpSpPr>
                <a:grpSpLocks/>
              </p:cNvGrpSpPr>
              <p:nvPr/>
            </p:nvGrpSpPr>
            <p:grpSpPr bwMode="auto">
              <a:xfrm flipH="1">
                <a:off x="5021" y="3051"/>
                <a:ext cx="350" cy="304"/>
                <a:chOff x="-44" y="1473"/>
                <a:chExt cx="981" cy="1105"/>
              </a:xfrm>
            </p:grpSpPr>
            <p:pic>
              <p:nvPicPr>
                <p:cNvPr id="93245" name="Picture 248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3246" name="Freeform 249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  <p:grpSp>
            <p:nvGrpSpPr>
              <p:cNvPr id="17" name="Group 250"/>
              <p:cNvGrpSpPr>
                <a:grpSpLocks/>
              </p:cNvGrpSpPr>
              <p:nvPr/>
            </p:nvGrpSpPr>
            <p:grpSpPr bwMode="auto">
              <a:xfrm flipH="1">
                <a:off x="5138" y="2667"/>
                <a:ext cx="350" cy="304"/>
                <a:chOff x="-44" y="1473"/>
                <a:chExt cx="981" cy="1105"/>
              </a:xfrm>
            </p:grpSpPr>
            <p:pic>
              <p:nvPicPr>
                <p:cNvPr id="93243" name="Picture 251" descr="desktop_computer_stylized_medium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93244" name="Freeform 252"/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967 w 356"/>
                    <a:gd name="T3" fmla="*/ 50 h 368"/>
                    <a:gd name="T4" fmla="*/ 1147 w 356"/>
                    <a:gd name="T5" fmla="*/ 1052 h 368"/>
                    <a:gd name="T6" fmla="*/ 253 w 356"/>
                    <a:gd name="T7" fmla="*/ 1316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 w="9525" cap="flat" cmpd="sng">
                  <a:noFill/>
                  <a:prstDash val="solid"/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pt-BR"/>
                </a:p>
              </p:txBody>
            </p:sp>
          </p:grpSp>
        </p:grpSp>
        <p:sp>
          <p:nvSpPr>
            <p:cNvPr id="93210" name="Line 64"/>
            <p:cNvSpPr>
              <a:spLocks noChangeShapeType="1"/>
            </p:cNvSpPr>
            <p:nvPr/>
          </p:nvSpPr>
          <p:spPr bwMode="auto">
            <a:xfrm flipV="1">
              <a:off x="3460" y="2495"/>
              <a:ext cx="287" cy="4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211" name="Line 65"/>
            <p:cNvSpPr>
              <a:spLocks noChangeShapeType="1"/>
            </p:cNvSpPr>
            <p:nvPr/>
          </p:nvSpPr>
          <p:spPr bwMode="auto">
            <a:xfrm flipH="1" flipV="1">
              <a:off x="3722" y="2484"/>
              <a:ext cx="166" cy="5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3212" name="Line 66"/>
            <p:cNvSpPr>
              <a:spLocks noChangeShapeType="1"/>
            </p:cNvSpPr>
            <p:nvPr/>
          </p:nvSpPr>
          <p:spPr bwMode="auto">
            <a:xfrm flipH="1">
              <a:off x="3022" y="2642"/>
              <a:ext cx="574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pic>
          <p:nvPicPr>
            <p:cNvPr id="93213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495" y="2506"/>
              <a:ext cx="494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214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83" y="2954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215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69" y="3098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3216" name="Picture 55" descr="kw_skype_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96" y="3091"/>
              <a:ext cx="31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8" name="Group 260"/>
            <p:cNvGrpSpPr>
              <a:grpSpLocks/>
            </p:cNvGrpSpPr>
            <p:nvPr/>
          </p:nvGrpSpPr>
          <p:grpSpPr bwMode="auto">
            <a:xfrm>
              <a:off x="3423" y="2207"/>
              <a:ext cx="487" cy="413"/>
              <a:chOff x="-44" y="1473"/>
              <a:chExt cx="981" cy="1105"/>
            </a:xfrm>
          </p:grpSpPr>
          <p:pic>
            <p:nvPicPr>
              <p:cNvPr id="93227" name="Picture 26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228" name="Freeform 26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19" name="Group 263"/>
            <p:cNvGrpSpPr>
              <a:grpSpLocks/>
            </p:cNvGrpSpPr>
            <p:nvPr/>
          </p:nvGrpSpPr>
          <p:grpSpPr bwMode="auto">
            <a:xfrm>
              <a:off x="3272" y="2866"/>
              <a:ext cx="350" cy="304"/>
              <a:chOff x="-44" y="1473"/>
              <a:chExt cx="981" cy="1105"/>
            </a:xfrm>
          </p:grpSpPr>
          <p:pic>
            <p:nvPicPr>
              <p:cNvPr id="93225" name="Picture 26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226" name="Freeform 26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0" name="Group 266"/>
            <p:cNvGrpSpPr>
              <a:grpSpLocks/>
            </p:cNvGrpSpPr>
            <p:nvPr/>
          </p:nvGrpSpPr>
          <p:grpSpPr bwMode="auto">
            <a:xfrm>
              <a:off x="3663" y="2873"/>
              <a:ext cx="350" cy="304"/>
              <a:chOff x="-44" y="1473"/>
              <a:chExt cx="981" cy="1105"/>
            </a:xfrm>
          </p:grpSpPr>
          <p:pic>
            <p:nvPicPr>
              <p:cNvPr id="93223" name="Picture 26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224" name="Freeform 26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21" name="Group 269"/>
            <p:cNvGrpSpPr>
              <a:grpSpLocks/>
            </p:cNvGrpSpPr>
            <p:nvPr/>
          </p:nvGrpSpPr>
          <p:grpSpPr bwMode="auto">
            <a:xfrm flipH="1">
              <a:off x="3015" y="2722"/>
              <a:ext cx="350" cy="304"/>
              <a:chOff x="-44" y="1473"/>
              <a:chExt cx="981" cy="1105"/>
            </a:xfrm>
          </p:grpSpPr>
          <p:pic>
            <p:nvPicPr>
              <p:cNvPr id="93221" name="Picture 27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3222" name="Freeform 27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525" y="1320800"/>
            <a:ext cx="3932238" cy="2234595"/>
          </a:xfrm>
        </p:spPr>
        <p:txBody>
          <a:bodyPr/>
          <a:lstStyle/>
          <a:p>
            <a:r>
              <a:rPr lang="en-US" sz="2400" i="1" dirty="0" err="1" smtClean="0">
                <a:solidFill>
                  <a:srgbClr val="CC0000"/>
                </a:solidFill>
              </a:rPr>
              <a:t>problema</a:t>
            </a:r>
            <a:r>
              <a:rPr lang="en-US" sz="2400" i="1" dirty="0" smtClean="0">
                <a:solidFill>
                  <a:srgbClr val="CC0000"/>
                </a:solidFill>
              </a:rPr>
              <a:t>:</a:t>
            </a:r>
            <a:r>
              <a:rPr lang="en-US" sz="2400" dirty="0" smtClean="0"/>
              <a:t> Alice e </a:t>
            </a:r>
            <a:r>
              <a:rPr lang="en-US" sz="2400" dirty="0" smtClean="0"/>
              <a:t>Bob </a:t>
            </a:r>
            <a:r>
              <a:rPr lang="en-US" sz="2400" dirty="0" err="1" smtClean="0"/>
              <a:t>estão</a:t>
            </a:r>
            <a:r>
              <a:rPr lang="en-US" sz="2400" dirty="0" smtClean="0"/>
              <a:t> </a:t>
            </a:r>
            <a:r>
              <a:rPr lang="en-US" sz="2400" dirty="0" err="1" smtClean="0"/>
              <a:t>por</a:t>
            </a:r>
            <a:r>
              <a:rPr lang="en-US" sz="2400" dirty="0" smtClean="0"/>
              <a:t> </a:t>
            </a:r>
            <a:r>
              <a:rPr lang="en-US" sz="2400" dirty="0" err="1" smtClean="0"/>
              <a:t>trás</a:t>
            </a:r>
            <a:r>
              <a:rPr lang="en-US" sz="2400" dirty="0" smtClean="0"/>
              <a:t> de </a:t>
            </a:r>
            <a:r>
              <a:rPr lang="ja-JP" altLang="en-US" sz="2400" dirty="0" smtClean="0"/>
              <a:t>“</a:t>
            </a:r>
            <a:r>
              <a:rPr lang="en-US" altLang="ja-JP" sz="2400" dirty="0" smtClean="0"/>
              <a:t>NATs</a:t>
            </a:r>
            <a:r>
              <a:rPr lang="ja-JP" altLang="en-US" sz="2400" dirty="0" smtClean="0"/>
              <a:t>”</a:t>
            </a:r>
            <a:r>
              <a:rPr lang="en-US" altLang="ja-JP" sz="2400" dirty="0" smtClean="0"/>
              <a:t> </a:t>
            </a:r>
          </a:p>
          <a:p>
            <a:pPr lvl="1"/>
            <a:r>
              <a:rPr lang="en-US" sz="2000" dirty="0" smtClean="0"/>
              <a:t>NAT </a:t>
            </a:r>
            <a:r>
              <a:rPr lang="en-US" sz="2000" dirty="0" err="1" smtClean="0"/>
              <a:t>pode</a:t>
            </a:r>
            <a:r>
              <a:rPr lang="en-US" sz="2000" dirty="0" smtClean="0"/>
              <a:t> </a:t>
            </a:r>
            <a:r>
              <a:rPr lang="en-US" sz="2000" dirty="0" err="1" smtClean="0"/>
              <a:t>impedir</a:t>
            </a:r>
            <a:r>
              <a:rPr lang="en-US" sz="2000" dirty="0" smtClean="0"/>
              <a:t> </a:t>
            </a:r>
            <a:r>
              <a:rPr lang="en-US" sz="2000" dirty="0" err="1" smtClean="0"/>
              <a:t>comunicação</a:t>
            </a:r>
            <a:r>
              <a:rPr lang="en-US" sz="2000" dirty="0" smtClean="0"/>
              <a:t> de fora </a:t>
            </a:r>
            <a:r>
              <a:rPr lang="en-US" sz="2000" dirty="0" err="1" smtClean="0"/>
              <a:t>pra</a:t>
            </a:r>
            <a:r>
              <a:rPr lang="en-US" sz="2000" dirty="0" smtClean="0"/>
              <a:t> </a:t>
            </a:r>
            <a:r>
              <a:rPr lang="en-US" sz="2000" dirty="0" err="1" smtClean="0"/>
              <a:t>dentro</a:t>
            </a:r>
            <a:r>
              <a:rPr lang="en-US" sz="2000" dirty="0" smtClean="0"/>
              <a:t> de </a:t>
            </a:r>
            <a:r>
              <a:rPr lang="en-US" sz="2000" dirty="0" err="1" smtClean="0"/>
              <a:t>sua</a:t>
            </a:r>
            <a:r>
              <a:rPr lang="en-US" sz="2000" dirty="0" smtClean="0"/>
              <a:t> </a:t>
            </a:r>
            <a:r>
              <a:rPr lang="en-US" sz="2000" dirty="0" err="1" smtClean="0"/>
              <a:t>rede</a:t>
            </a:r>
            <a:endParaRPr lang="en-US" sz="2000" dirty="0" smtClean="0"/>
          </a:p>
        </p:txBody>
      </p:sp>
      <p:pic>
        <p:nvPicPr>
          <p:cNvPr id="93189" name="Picture 36" descr="Alic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708525" y="3298825"/>
            <a:ext cx="34131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90" name="Picture 37" descr="Bob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48288" y="2271713"/>
            <a:ext cx="4318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857" name="Line 185"/>
          <p:cNvSpPr>
            <a:spLocks noChangeShapeType="1"/>
          </p:cNvSpPr>
          <p:nvPr/>
        </p:nvSpPr>
        <p:spPr bwMode="auto">
          <a:xfrm>
            <a:off x="4986338" y="3852863"/>
            <a:ext cx="882650" cy="158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858" name="Line 186"/>
          <p:cNvSpPr>
            <a:spLocks noChangeShapeType="1"/>
          </p:cNvSpPr>
          <p:nvPr/>
        </p:nvSpPr>
        <p:spPr bwMode="auto">
          <a:xfrm flipV="1">
            <a:off x="5834063" y="2819400"/>
            <a:ext cx="752475" cy="101282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859" name="Line 187"/>
          <p:cNvSpPr>
            <a:spLocks noChangeShapeType="1"/>
          </p:cNvSpPr>
          <p:nvPr/>
        </p:nvSpPr>
        <p:spPr bwMode="auto">
          <a:xfrm>
            <a:off x="5945188" y="2436813"/>
            <a:ext cx="674687" cy="371475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860" name="Rectangle 3"/>
          <p:cNvSpPr>
            <a:spLocks noChangeArrowheads="1"/>
          </p:cNvSpPr>
          <p:nvPr/>
        </p:nvSpPr>
        <p:spPr bwMode="auto">
          <a:xfrm>
            <a:off x="379413" y="3568700"/>
            <a:ext cx="4324350" cy="278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5000"/>
              </a:lnSpc>
              <a:buClr>
                <a:srgbClr val="000099"/>
              </a:buClr>
              <a:buSzPct val="65000"/>
              <a:buFont typeface="Wingdings" pitchFamily="2" charset="2"/>
              <a:buChar char="v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relay solution:</a:t>
            </a:r>
            <a:r>
              <a:rPr lang="en-US" sz="2400" dirty="0">
                <a:latin typeface="Gill Sans MT" charset="0"/>
              </a:rPr>
              <a:t> Alice, Bob </a:t>
            </a:r>
            <a:r>
              <a:rPr lang="en-US" sz="2400" dirty="0" smtClean="0">
                <a:latin typeface="Gill Sans MT" charset="0"/>
              </a:rPr>
              <a:t>se </a:t>
            </a:r>
            <a:r>
              <a:rPr lang="en-US" sz="2400" dirty="0" err="1" smtClean="0">
                <a:latin typeface="Gill Sans MT" charset="0"/>
              </a:rPr>
              <a:t>comunicam</a:t>
            </a:r>
            <a:r>
              <a:rPr lang="en-US" sz="2400" dirty="0" smtClean="0">
                <a:latin typeface="Gill Sans MT" charset="0"/>
              </a:rPr>
              <a:t> via </a:t>
            </a:r>
            <a:r>
              <a:rPr lang="en-US" sz="2400" dirty="0">
                <a:latin typeface="Gill Sans MT" charset="0"/>
              </a:rPr>
              <a:t>SNs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sz="2000" i="0" dirty="0">
                <a:latin typeface="Gill Sans MT" charset="0"/>
              </a:rPr>
              <a:t>Alice </a:t>
            </a:r>
            <a:r>
              <a:rPr lang="en-US" sz="2000" i="0" dirty="0" err="1" smtClean="0">
                <a:latin typeface="Gill Sans MT" charset="0"/>
              </a:rPr>
              <a:t>pede</a:t>
            </a:r>
            <a:r>
              <a:rPr lang="en-US" sz="2000" i="0" dirty="0" smtClean="0">
                <a:latin typeface="Gill Sans MT" charset="0"/>
              </a:rPr>
              <a:t> </a:t>
            </a:r>
            <a:r>
              <a:rPr lang="en-US" sz="2000" i="0" dirty="0" err="1" smtClean="0">
                <a:latin typeface="Gill Sans MT" charset="0"/>
              </a:rPr>
              <a:t>ao</a:t>
            </a:r>
            <a:r>
              <a:rPr lang="en-US" sz="2000" i="0" dirty="0" smtClean="0">
                <a:latin typeface="Gill Sans MT" charset="0"/>
              </a:rPr>
              <a:t> </a:t>
            </a:r>
            <a:r>
              <a:rPr lang="en-US" sz="2000" i="0" dirty="0" err="1" smtClean="0">
                <a:latin typeface="Gill Sans MT" charset="0"/>
              </a:rPr>
              <a:t>seu</a:t>
            </a:r>
            <a:r>
              <a:rPr lang="en-US" sz="2000" i="0" dirty="0" smtClean="0">
                <a:latin typeface="Gill Sans MT" charset="0"/>
              </a:rPr>
              <a:t> </a:t>
            </a:r>
            <a:r>
              <a:rPr lang="en-US" sz="2000" i="0" dirty="0">
                <a:latin typeface="Gill Sans MT" charset="0"/>
              </a:rPr>
              <a:t>SN </a:t>
            </a:r>
            <a:r>
              <a:rPr lang="en-US" sz="2000" dirty="0" smtClean="0">
                <a:latin typeface="Gill Sans MT" charset="0"/>
              </a:rPr>
              <a:t>para </a:t>
            </a:r>
            <a:r>
              <a:rPr lang="en-US" sz="2000" dirty="0" err="1" smtClean="0">
                <a:latin typeface="Gill Sans MT" charset="0"/>
              </a:rPr>
              <a:t>ligar</a:t>
            </a:r>
            <a:r>
              <a:rPr lang="en-US" sz="2000" dirty="0" smtClean="0">
                <a:latin typeface="Gill Sans MT" charset="0"/>
              </a:rPr>
              <a:t> para</a:t>
            </a:r>
            <a:r>
              <a:rPr lang="en-US" sz="2000" i="0" dirty="0" smtClean="0">
                <a:latin typeface="Gill Sans MT" charset="0"/>
              </a:rPr>
              <a:t> </a:t>
            </a:r>
            <a:r>
              <a:rPr lang="en-US" sz="2000" i="0" dirty="0">
                <a:latin typeface="Gill Sans MT" charset="0"/>
              </a:rPr>
              <a:t>Bob</a:t>
            </a: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pt-BR" sz="2000" i="0" dirty="0" smtClean="0">
                <a:latin typeface="Gill Sans MT" charset="0"/>
              </a:rPr>
              <a:t>O</a:t>
            </a:r>
            <a:r>
              <a:rPr lang="en-US" altLang="ja-JP" sz="2000" i="0" dirty="0" smtClean="0">
                <a:latin typeface="Gill Sans MT" charset="0"/>
              </a:rPr>
              <a:t> </a:t>
            </a:r>
            <a:r>
              <a:rPr lang="en-US" altLang="ja-JP" sz="2000" i="0" dirty="0">
                <a:latin typeface="Gill Sans MT" charset="0"/>
              </a:rPr>
              <a:t>SN </a:t>
            </a:r>
            <a:r>
              <a:rPr lang="en-US" altLang="ja-JP" sz="2000" i="0" dirty="0" smtClean="0">
                <a:latin typeface="Gill Sans MT" charset="0"/>
              </a:rPr>
              <a:t>de Alice se </a:t>
            </a:r>
            <a:r>
              <a:rPr lang="en-US" altLang="ja-JP" sz="2000" i="0" dirty="0" err="1" smtClean="0">
                <a:latin typeface="Gill Sans MT" charset="0"/>
              </a:rPr>
              <a:t>liga</a:t>
            </a:r>
            <a:r>
              <a:rPr lang="en-US" altLang="ja-JP" sz="2000" i="0" dirty="0" smtClean="0">
                <a:latin typeface="Gill Sans MT" charset="0"/>
              </a:rPr>
              <a:t> </a:t>
            </a:r>
            <a:r>
              <a:rPr lang="en-US" altLang="ja-JP" sz="2000" i="0" dirty="0" err="1" smtClean="0">
                <a:latin typeface="Gill Sans MT" charset="0"/>
              </a:rPr>
              <a:t>ao</a:t>
            </a:r>
            <a:r>
              <a:rPr lang="en-US" altLang="ja-JP" sz="2000" i="0" dirty="0" smtClean="0">
                <a:latin typeface="Gill Sans MT" charset="0"/>
              </a:rPr>
              <a:t> SN de Bob</a:t>
            </a:r>
            <a:endParaRPr lang="en-US" altLang="ja-JP" sz="2000" i="0" dirty="0">
              <a:latin typeface="Gill Sans MT" charset="0"/>
            </a:endParaRPr>
          </a:p>
          <a:p>
            <a:pPr marL="742950" lvl="1" indent="-285750">
              <a:lnSpc>
                <a:spcPct val="85000"/>
              </a:lnSpc>
              <a:buClr>
                <a:srgbClr val="000099"/>
              </a:buClr>
              <a:buFont typeface="Wingdings" pitchFamily="2" charset="2"/>
              <a:buChar char="§"/>
            </a:pPr>
            <a:r>
              <a:rPr lang="en-US" altLang="ja-JP" sz="2000" i="0" dirty="0" smtClean="0">
                <a:latin typeface="Gill Sans MT" charset="0"/>
              </a:rPr>
              <a:t>SN de Bob </a:t>
            </a:r>
            <a:r>
              <a:rPr lang="en-US" altLang="ja-JP" sz="2000" i="0" dirty="0" err="1" smtClean="0">
                <a:latin typeface="Gill Sans MT" charset="0"/>
              </a:rPr>
              <a:t>contacta</a:t>
            </a:r>
            <a:r>
              <a:rPr lang="en-US" altLang="ja-JP" sz="2000" i="0" dirty="0" smtClean="0">
                <a:latin typeface="Gill Sans MT" charset="0"/>
              </a:rPr>
              <a:t> Bob</a:t>
            </a:r>
            <a:endParaRPr lang="en-US" dirty="0">
              <a:latin typeface="Gill Sans MT" charset="0"/>
            </a:endParaRPr>
          </a:p>
        </p:txBody>
      </p:sp>
      <p:pic>
        <p:nvPicPr>
          <p:cNvPr id="93195" name="Picture 191" descr="underline_base"/>
          <p:cNvPicPr>
            <a:picLocks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4663" y="887413"/>
            <a:ext cx="5027612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52400"/>
            <a:ext cx="7772400" cy="957263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</a:rPr>
              <a:t>Skype: peers as relays</a:t>
            </a:r>
          </a:p>
        </p:txBody>
      </p:sp>
      <p:pic>
        <p:nvPicPr>
          <p:cNvPr id="93197" name="Picture 55" descr="kw_skype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7075" y="4002088"/>
            <a:ext cx="5016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78"/>
          <p:cNvGrpSpPr>
            <a:grpSpLocks/>
          </p:cNvGrpSpPr>
          <p:nvPr/>
        </p:nvGrpSpPr>
        <p:grpSpPr bwMode="auto">
          <a:xfrm>
            <a:off x="4441825" y="3678238"/>
            <a:ext cx="555625" cy="482600"/>
            <a:chOff x="-44" y="1473"/>
            <a:chExt cx="981" cy="1105"/>
          </a:xfrm>
        </p:grpSpPr>
        <p:pic>
          <p:nvPicPr>
            <p:cNvPr id="93199" name="Picture 279" descr="desktop_computer_stylized_medium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3200" name="Freeform 28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97" name="Retângulo 57"/>
          <p:cNvSpPr/>
          <p:nvPr/>
        </p:nvSpPr>
        <p:spPr>
          <a:xfrm>
            <a:off x="5724128" y="6294769"/>
            <a:ext cx="3641511" cy="5632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lang="pt-BR" altLang="en-US" sz="1200" dirty="0" err="1" smtClean="0">
                <a:latin typeface="Arial" pitchFamily="34" charset="0"/>
                <a:cs typeface="Arial" pitchFamily="34" charset="0"/>
              </a:rPr>
              <a:t>Adaptado.Fonte</a:t>
            </a:r>
            <a:r>
              <a:rPr lang="pt-BR" altLang="en-US" sz="1200" dirty="0" smtClean="0">
                <a:latin typeface="Arial" pitchFamily="34" charset="0"/>
                <a:cs typeface="Arial" pitchFamily="34" charset="0"/>
              </a:rPr>
              <a:t>:</a:t>
            </a:r>
            <a:endParaRPr lang="en-US" altLang="en-US" sz="1200" dirty="0" smtClean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85000"/>
              </a:lnSpc>
            </a:pPr>
            <a:r>
              <a:rPr lang="en-US" altLang="en-US" sz="1200" dirty="0" smtClean="0">
                <a:latin typeface="Arial" pitchFamily="34" charset="0"/>
                <a:cs typeface="Arial" pitchFamily="34" charset="0"/>
              </a:rPr>
              <a:t> (c)All </a:t>
            </a:r>
            <a:r>
              <a:rPr lang="en-US" altLang="en-US" sz="1200" dirty="0">
                <a:latin typeface="Arial" pitchFamily="34" charset="0"/>
                <a:cs typeface="Arial" pitchFamily="34" charset="0"/>
              </a:rPr>
              <a:t>material copyright 1996-2012</a:t>
            </a:r>
          </a:p>
          <a:p>
            <a:pPr>
              <a:lnSpc>
                <a:spcPct val="85000"/>
              </a:lnSpc>
            </a:pPr>
            <a:r>
              <a:rPr lang="en-US" altLang="en-US" sz="1200" dirty="0">
                <a:latin typeface="Arial" pitchFamily="34" charset="0"/>
                <a:cs typeface="Arial" pitchFamily="34" charset="0"/>
              </a:rPr>
              <a:t>     J.F Kurose and K.W. Ross, All Rights Reserved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6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3"/>
            <a:ext cx="7772400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RTP</a:t>
            </a:r>
            <a:endParaRPr lang="en-US" dirty="0">
              <a:ea typeface="ＭＳ Ｐゴシック" charset="0"/>
            </a:endParaRPr>
          </a:p>
        </p:txBody>
      </p:sp>
      <p:sp>
        <p:nvSpPr>
          <p:cNvPr id="363523" name="Rectangle 3"/>
          <p:cNvSpPr>
            <a:spLocks noChangeArrowheads="1"/>
          </p:cNvSpPr>
          <p:nvPr/>
        </p:nvSpPr>
        <p:spPr bwMode="auto">
          <a:xfrm>
            <a:off x="3429000" y="2571750"/>
            <a:ext cx="472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240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99331" name="Picture 4" descr="Rtp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1263" y="3478213"/>
            <a:ext cx="30003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993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BB022856-0297-49D1-A745-B7E9EBCBAF81}" type="slidenum">
              <a:rPr lang="en-US"/>
              <a:pPr/>
              <a:t>35</a:t>
            </a:fld>
            <a:endParaRPr lang="en-US"/>
          </a:p>
        </p:txBody>
      </p:sp>
      <p:pic>
        <p:nvPicPr>
          <p:cNvPr id="99335" name="Picture 19" descr="underline_base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850" y="827088"/>
            <a:ext cx="5942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33400" y="1357313"/>
            <a:ext cx="3810000" cy="46482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rgbClr val="37609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rgbClr val="3760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rgbClr val="3760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rgbClr val="3760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rgbClr val="3760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Char char="v"/>
              <a:defRPr/>
            </a:pPr>
            <a:r>
              <a:rPr lang="en-US" dirty="0" err="1" smtClean="0">
                <a:ea typeface="ＭＳ Ｐゴシック" charset="0"/>
              </a:rPr>
              <a:t>Protocolo</a:t>
            </a:r>
            <a:r>
              <a:rPr lang="en-US" dirty="0" smtClean="0">
                <a:ea typeface="ＭＳ Ｐゴシック" charset="0"/>
              </a:rPr>
              <a:t> para </a:t>
            </a:r>
            <a:r>
              <a:rPr lang="en-US" dirty="0" err="1" smtClean="0">
                <a:ea typeface="ＭＳ Ｐゴシック" charset="0"/>
              </a:rPr>
              <a:t>enviar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pacotes</a:t>
            </a:r>
            <a:r>
              <a:rPr lang="en-US" dirty="0" smtClean="0">
                <a:ea typeface="ＭＳ Ｐゴシック" charset="0"/>
              </a:rPr>
              <a:t> de audio, video</a:t>
            </a:r>
          </a:p>
          <a:p>
            <a:pPr>
              <a:buFont typeface="Wingdings" charset="0"/>
              <a:buChar char="v"/>
              <a:defRPr/>
            </a:pPr>
            <a:r>
              <a:rPr lang="en-US" dirty="0" smtClean="0">
                <a:ea typeface="ＭＳ Ｐゴシック" charset="0"/>
              </a:rPr>
              <a:t>RFC 3550</a:t>
            </a:r>
          </a:p>
          <a:p>
            <a:pPr>
              <a:buFont typeface="Wingdings" charset="0"/>
              <a:buChar char="v"/>
              <a:defRPr/>
            </a:pPr>
            <a:r>
              <a:rPr lang="pt-BR" dirty="0" smtClean="0">
                <a:ea typeface="ＭＳ Ｐゴシック" charset="0"/>
              </a:rPr>
              <a:t>Sobre UDP</a:t>
            </a:r>
            <a:endParaRPr lang="en-US" dirty="0" smtClean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err="1" smtClean="0">
                <a:ea typeface="ＭＳ Ｐゴシック" charset="0"/>
              </a:rPr>
              <a:t>Tipo</a:t>
            </a:r>
            <a:r>
              <a:rPr lang="en-US" dirty="0" smtClean="0">
                <a:ea typeface="ＭＳ Ｐゴシック" charset="0"/>
              </a:rPr>
              <a:t> do </a:t>
            </a:r>
            <a:r>
              <a:rPr lang="en-US" dirty="0" err="1" smtClean="0">
                <a:ea typeface="ＭＳ Ｐゴシック" charset="0"/>
              </a:rPr>
              <a:t>conteúdo</a:t>
            </a:r>
            <a:endParaRPr lang="en-US" dirty="0" smtClean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err="1" smtClean="0">
                <a:ea typeface="ＭＳ Ｐゴシック" charset="0"/>
              </a:rPr>
              <a:t>Números</a:t>
            </a:r>
            <a:r>
              <a:rPr lang="en-US" dirty="0" smtClean="0">
                <a:ea typeface="ＭＳ Ｐゴシック" charset="0"/>
              </a:rPr>
              <a:t> de </a:t>
            </a:r>
            <a:r>
              <a:rPr lang="en-US" dirty="0" err="1" smtClean="0">
                <a:ea typeface="ＭＳ Ｐゴシック" charset="0"/>
              </a:rPr>
              <a:t>sequência</a:t>
            </a:r>
            <a:endParaRPr lang="en-US" dirty="0" smtClean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dirty="0" smtClean="0">
                <a:ea typeface="ＭＳ Ｐゴシック" charset="0"/>
              </a:rPr>
              <a:t>time stamping</a:t>
            </a: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RTP and QoS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4825" y="1357313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</a:rPr>
              <a:t>RTP </a:t>
            </a:r>
            <a:r>
              <a:rPr lang="en-US" dirty="0" err="1" smtClean="0">
                <a:ea typeface="ＭＳ Ｐゴシック" charset="0"/>
              </a:rPr>
              <a:t>não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provê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garantia</a:t>
            </a:r>
            <a:r>
              <a:rPr lang="en-US" dirty="0" smtClean="0">
                <a:ea typeface="ＭＳ Ｐゴシック" charset="0"/>
              </a:rPr>
              <a:t> de </a:t>
            </a:r>
            <a:r>
              <a:rPr lang="en-US" dirty="0" err="1" smtClean="0">
                <a:ea typeface="ＭＳ Ｐゴシック" charset="0"/>
              </a:rPr>
              <a:t>QoS</a:t>
            </a:r>
            <a:r>
              <a:rPr lang="en-US" dirty="0" smtClean="0">
                <a:ea typeface="ＭＳ Ｐゴシック" charset="0"/>
              </a:rPr>
              <a:t> </a:t>
            </a: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</a:rPr>
              <a:t>RTP </a:t>
            </a:r>
            <a:r>
              <a:rPr lang="en-US" dirty="0" err="1" smtClean="0">
                <a:ea typeface="ＭＳ Ｐゴシック" charset="0"/>
              </a:rPr>
              <a:t>não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roda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em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roteadores</a:t>
            </a:r>
            <a:endParaRPr lang="en-US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800" dirty="0" err="1" smtClean="0">
                <a:ea typeface="ＭＳ Ｐゴシック" charset="0"/>
              </a:rPr>
              <a:t>Roteadores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 err="1" smtClean="0">
                <a:ea typeface="ＭＳ Ｐゴシック" charset="0"/>
              </a:rPr>
              <a:t>só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 err="1" smtClean="0">
                <a:ea typeface="ＭＳ Ｐゴシック" charset="0"/>
              </a:rPr>
              <a:t>fazem</a:t>
            </a:r>
            <a:r>
              <a:rPr lang="en-US" sz="2800" dirty="0" smtClean="0">
                <a:ea typeface="ＭＳ Ｐゴシック" charset="0"/>
              </a:rPr>
              <a:t> </a:t>
            </a:r>
            <a:r>
              <a:rPr lang="en-US" sz="2800" dirty="0" err="1" smtClean="0">
                <a:ea typeface="ＭＳ Ｐゴシック" charset="0"/>
              </a:rPr>
              <a:t>serviço</a:t>
            </a:r>
            <a:r>
              <a:rPr lang="en-US" sz="2800" dirty="0" smtClean="0">
                <a:ea typeface="ＭＳ Ｐゴシック" charset="0"/>
              </a:rPr>
              <a:t> best-effort</a:t>
            </a:r>
            <a:endParaRPr lang="en-US" sz="1800" dirty="0"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10342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CCF9B8E0-B885-4C0A-B95A-45F4C1425418}" type="slidenum">
              <a:rPr lang="en-US"/>
              <a:pPr/>
              <a:t>36</a:t>
            </a:fld>
            <a:endParaRPr lang="en-US"/>
          </a:p>
        </p:txBody>
      </p:sp>
      <p:pic>
        <p:nvPicPr>
          <p:cNvPr id="103429" name="Picture 2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550" y="830263"/>
            <a:ext cx="36560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RTP </a:t>
            </a:r>
            <a:r>
              <a:rPr lang="en-US" dirty="0" smtClean="0">
                <a:ea typeface="ＭＳ Ｐゴシック" charset="0"/>
              </a:rPr>
              <a:t>header</a:t>
            </a:r>
            <a:endParaRPr lang="en-US" dirty="0">
              <a:ea typeface="ＭＳ Ｐゴシック" charset="0"/>
            </a:endParaRP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571500" y="2130425"/>
            <a:ext cx="85725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  <a:ea typeface="ＭＳ Ｐゴシック" charset="0"/>
                <a:cs typeface="ＭＳ Ｐゴシック" charset="0"/>
              </a:rPr>
              <a:t>payload type (7 bits</a:t>
            </a:r>
            <a:r>
              <a:rPr lang="en-US" sz="2400" dirty="0" smtClean="0">
                <a:solidFill>
                  <a:srgbClr val="CC0000"/>
                </a:solidFill>
                <a:latin typeface="+mn-lt"/>
                <a:ea typeface="ＭＳ Ｐゴシック" charset="0"/>
                <a:cs typeface="ＭＳ Ｐゴシック" charset="0"/>
              </a:rPr>
              <a:t>):</a:t>
            </a:r>
            <a:endParaRPr lang="en-US" sz="2400" i="0" dirty="0">
              <a:latin typeface="+mn-lt"/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sz="2000" i="0" dirty="0">
                <a:latin typeface="+mn-lt"/>
                <a:ea typeface="ＭＳ Ｐゴシック" charset="0"/>
                <a:cs typeface="ＭＳ Ｐゴシック" charset="0"/>
              </a:rPr>
              <a:t>Payload type 0: PCM mu-law, 64 kbps</a:t>
            </a:r>
          </a:p>
          <a:p>
            <a:pPr lvl="1">
              <a:defRPr/>
            </a:pPr>
            <a:r>
              <a:rPr lang="en-US" sz="2000" i="0" dirty="0">
                <a:latin typeface="+mn-lt"/>
                <a:ea typeface="ＭＳ Ｐゴシック" charset="0"/>
                <a:cs typeface="ＭＳ Ｐゴシック" charset="0"/>
              </a:rPr>
              <a:t>Payload type 3: GSM, 13 kbps</a:t>
            </a:r>
          </a:p>
          <a:p>
            <a:pPr lvl="1">
              <a:defRPr/>
            </a:pPr>
            <a:r>
              <a:rPr lang="en-US" sz="2000" i="0" dirty="0">
                <a:latin typeface="+mn-lt"/>
                <a:ea typeface="ＭＳ Ｐゴシック" charset="0"/>
                <a:cs typeface="ＭＳ Ｐゴシック" charset="0"/>
              </a:rPr>
              <a:t>Payload type 7: LPC, 2.4 kbps</a:t>
            </a:r>
          </a:p>
          <a:p>
            <a:pPr lvl="1">
              <a:defRPr/>
            </a:pPr>
            <a:r>
              <a:rPr lang="en-US" sz="2000" i="0" dirty="0">
                <a:latin typeface="+mn-lt"/>
                <a:ea typeface="ＭＳ Ｐゴシック" charset="0"/>
                <a:cs typeface="ＭＳ Ｐゴシック" charset="0"/>
              </a:rPr>
              <a:t>Payload type 26: Motion JPEG</a:t>
            </a:r>
          </a:p>
          <a:p>
            <a:pPr lvl="1">
              <a:defRPr/>
            </a:pPr>
            <a:r>
              <a:rPr lang="en-US" sz="2000" i="0" dirty="0">
                <a:latin typeface="+mn-lt"/>
                <a:ea typeface="ＭＳ Ｐゴシック" charset="0"/>
                <a:cs typeface="ＭＳ Ｐゴシック" charset="0"/>
              </a:rPr>
              <a:t>Payload type 31: H.261</a:t>
            </a:r>
          </a:p>
          <a:p>
            <a:pPr lvl="1">
              <a:defRPr/>
            </a:pPr>
            <a:r>
              <a:rPr lang="en-US" sz="2000" i="0" dirty="0">
                <a:latin typeface="+mn-lt"/>
                <a:ea typeface="ＭＳ Ｐゴシック" charset="0"/>
                <a:cs typeface="ＭＳ Ｐゴシック" charset="0"/>
              </a:rPr>
              <a:t>Payload type 33: MPEG2 video</a:t>
            </a:r>
          </a:p>
          <a:p>
            <a:pPr lvl="1">
              <a:defRPr/>
            </a:pPr>
            <a:endParaRPr lang="en-US" sz="2400" i="0" dirty="0">
              <a:solidFill>
                <a:srgbClr val="FF0000"/>
              </a:solidFill>
              <a:latin typeface="+mn-lt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+mn-lt"/>
                <a:ea typeface="ＭＳ Ｐゴシック" charset="0"/>
                <a:cs typeface="ＭＳ Ｐゴシック" charset="0"/>
              </a:rPr>
              <a:t>sequence # (16 bits): </a:t>
            </a:r>
            <a:r>
              <a:rPr lang="en-US" sz="2400" i="0" dirty="0" err="1" smtClean="0">
                <a:latin typeface="+mn-lt"/>
                <a:ea typeface="ＭＳ Ｐゴシック" charset="0"/>
                <a:cs typeface="ＭＳ Ｐゴシック" charset="0"/>
              </a:rPr>
              <a:t>incrementa</a:t>
            </a:r>
            <a:r>
              <a:rPr lang="en-US" sz="2400" i="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i="0" dirty="0" err="1" smtClean="0">
                <a:latin typeface="+mn-lt"/>
                <a:ea typeface="ＭＳ Ｐゴシック" charset="0"/>
                <a:cs typeface="ＭＳ Ｐゴシック" charset="0"/>
              </a:rPr>
              <a:t>por</a:t>
            </a:r>
            <a:r>
              <a:rPr lang="en-US" sz="2400" i="0" dirty="0" smtClean="0">
                <a:latin typeface="+mn-lt"/>
                <a:ea typeface="ＭＳ Ｐゴシック" charset="0"/>
                <a:cs typeface="ＭＳ Ｐゴシック" charset="0"/>
              </a:rPr>
              <a:t> um para </a:t>
            </a:r>
            <a:r>
              <a:rPr lang="en-US" sz="2400" i="0" dirty="0" err="1" smtClean="0">
                <a:latin typeface="+mn-lt"/>
                <a:ea typeface="ＭＳ Ｐゴシック" charset="0"/>
                <a:cs typeface="ＭＳ Ｐゴシック" charset="0"/>
              </a:rPr>
              <a:t>cada</a:t>
            </a:r>
            <a:r>
              <a:rPr lang="en-US" sz="2400" i="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i="0" dirty="0" err="1" smtClean="0">
                <a:latin typeface="+mn-lt"/>
                <a:ea typeface="ＭＳ Ｐゴシック" charset="0"/>
                <a:cs typeface="ＭＳ Ｐゴシック" charset="0"/>
              </a:rPr>
              <a:t>pacote</a:t>
            </a:r>
            <a:r>
              <a:rPr lang="en-US" sz="2400" i="0" dirty="0" smtClean="0">
                <a:latin typeface="+mn-lt"/>
                <a:ea typeface="ＭＳ Ｐゴシック" charset="0"/>
                <a:cs typeface="ＭＳ Ｐゴシック" charset="0"/>
              </a:rPr>
              <a:t> RTP</a:t>
            </a:r>
            <a:endParaRPr lang="en-US" sz="2400" i="0" dirty="0">
              <a:latin typeface="+mn-lt"/>
              <a:ea typeface="ＭＳ Ｐゴシック" charset="0"/>
              <a:cs typeface="ＭＳ Ｐゴシック" charset="0"/>
            </a:endParaRPr>
          </a:p>
          <a:p>
            <a:pPr marL="800100" lvl="1" indent="-342900">
              <a:buClr>
                <a:srgbClr val="000099"/>
              </a:buClr>
              <a:buSzPct val="75000"/>
              <a:buFont typeface="Wingdings" charset="2"/>
              <a:buChar char="v"/>
              <a:defRPr/>
            </a:pPr>
            <a:r>
              <a:rPr lang="en-US" sz="2400" i="0" dirty="0" err="1" smtClean="0">
                <a:latin typeface="+mn-lt"/>
                <a:ea typeface="ＭＳ Ｐゴシック" charset="0"/>
                <a:cs typeface="ＭＳ Ｐゴシック" charset="0"/>
              </a:rPr>
              <a:t>Detecta</a:t>
            </a:r>
            <a:r>
              <a:rPr lang="en-US" sz="2400" i="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i="0" dirty="0" err="1" smtClean="0">
                <a:latin typeface="+mn-lt"/>
                <a:ea typeface="ＭＳ Ｐゴシック" charset="0"/>
                <a:cs typeface="ＭＳ Ｐゴシック" charset="0"/>
              </a:rPr>
              <a:t>perda</a:t>
            </a:r>
            <a:r>
              <a:rPr lang="en-US" sz="2400" i="0" dirty="0" smtClean="0">
                <a:latin typeface="+mn-lt"/>
                <a:ea typeface="ＭＳ Ｐゴシック" charset="0"/>
                <a:cs typeface="ＭＳ Ｐゴシック" charset="0"/>
              </a:rPr>
              <a:t>, </a:t>
            </a:r>
            <a:r>
              <a:rPr lang="en-US" sz="2400" i="0" dirty="0" err="1" smtClean="0">
                <a:latin typeface="+mn-lt"/>
                <a:ea typeface="ＭＳ Ｐゴシック" charset="0"/>
                <a:cs typeface="ＭＳ Ｐゴシック" charset="0"/>
              </a:rPr>
              <a:t>restaura</a:t>
            </a:r>
            <a:r>
              <a:rPr lang="en-US" sz="2400" i="0" dirty="0" smtClean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sz="2400" i="0" dirty="0" err="1" smtClean="0">
                <a:latin typeface="+mn-lt"/>
                <a:ea typeface="ＭＳ Ｐゴシック" charset="0"/>
                <a:cs typeface="ＭＳ Ｐゴシック" charset="0"/>
              </a:rPr>
              <a:t>sequência</a:t>
            </a:r>
            <a:endParaRPr lang="en-US" sz="2400" i="0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10547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5-</a:t>
            </a:r>
            <a:fld id="{39B27F3B-EB42-448E-9DCD-CF1D2605C0FF}" type="slidenum">
              <a:rPr lang="en-US"/>
              <a:pPr/>
              <a:t>37</a:t>
            </a:fld>
            <a:endParaRPr lang="en-US"/>
          </a:p>
        </p:txBody>
      </p:sp>
      <p:pic>
        <p:nvPicPr>
          <p:cNvPr id="105477" name="Picture 2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5479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cxnSp>
          <p:nvCxnSpPr>
            <p:cNvPr id="11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5484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payload type</a:t>
              </a:r>
            </a:p>
          </p:txBody>
        </p:sp>
        <p:sp>
          <p:nvSpPr>
            <p:cNvPr id="105485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sequence number type</a:t>
              </a:r>
            </a:p>
          </p:txBody>
        </p:sp>
        <p:sp>
          <p:nvSpPr>
            <p:cNvPr id="105486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time stamp</a:t>
              </a:r>
            </a:p>
          </p:txBody>
        </p:sp>
        <p:sp>
          <p:nvSpPr>
            <p:cNvPr id="105487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Source ID</a:t>
              </a:r>
            </a:p>
          </p:txBody>
        </p:sp>
        <p:sp>
          <p:nvSpPr>
            <p:cNvPr id="105488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Miscellaneous fields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77850" y="2144713"/>
            <a:ext cx="7985125" cy="41148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</a:rPr>
              <a:t>timestamp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field (32 </a:t>
            </a:r>
            <a:r>
              <a:rPr lang="en-US" i="1" dirty="0" smtClean="0">
                <a:solidFill>
                  <a:srgbClr val="CC0000"/>
                </a:solidFill>
                <a:ea typeface="ＭＳ Ｐゴシック" charset="0"/>
              </a:rPr>
              <a:t>bits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long):</a:t>
            </a:r>
            <a:r>
              <a:rPr lang="en-US" dirty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instante</a:t>
            </a:r>
            <a:r>
              <a:rPr lang="en-US" dirty="0" smtClean="0">
                <a:ea typeface="ＭＳ Ｐゴシック" charset="0"/>
              </a:rPr>
              <a:t> da </a:t>
            </a:r>
            <a:r>
              <a:rPr lang="en-US" dirty="0" err="1" smtClean="0">
                <a:ea typeface="ＭＳ Ｐゴシック" charset="0"/>
              </a:rPr>
              <a:t>amostragem</a:t>
            </a: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i="1" dirty="0" smtClean="0">
                <a:solidFill>
                  <a:srgbClr val="CC0000"/>
                </a:solidFill>
                <a:ea typeface="ＭＳ Ｐゴシック" charset="0"/>
              </a:rPr>
              <a:t> SRC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field (32 bits long):</a:t>
            </a:r>
            <a:r>
              <a:rPr lang="en-US" sz="2000" b="1" i="1" dirty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000" i="1" dirty="0">
                <a:solidFill>
                  <a:srgbClr val="CC0000"/>
                </a:solidFill>
                <a:ea typeface="ＭＳ Ｐゴシック" charset="0"/>
              </a:rPr>
              <a:t> </a:t>
            </a:r>
            <a:r>
              <a:rPr lang="en-US" sz="2400" dirty="0" err="1" smtClean="0">
                <a:ea typeface="ＭＳ Ｐゴシック" charset="0"/>
              </a:rPr>
              <a:t>identifica</a:t>
            </a:r>
            <a:r>
              <a:rPr lang="en-US" sz="2400" dirty="0" smtClean="0">
                <a:ea typeface="ＭＳ Ｐゴシック" charset="0"/>
              </a:rPr>
              <a:t> </a:t>
            </a:r>
            <a:r>
              <a:rPr lang="en-US" sz="2400" dirty="0" err="1" smtClean="0">
                <a:ea typeface="ＭＳ Ｐゴシック" charset="0"/>
              </a:rPr>
              <a:t>fonte</a:t>
            </a:r>
            <a:r>
              <a:rPr lang="en-US" sz="2400" dirty="0" smtClean="0">
                <a:ea typeface="ＭＳ Ｐゴシック" charset="0"/>
              </a:rPr>
              <a:t> do stream  </a:t>
            </a:r>
            <a:r>
              <a:rPr lang="en-US" sz="2400" dirty="0">
                <a:ea typeface="ＭＳ Ｐゴシック" charset="0"/>
              </a:rPr>
              <a:t>RTP </a:t>
            </a:r>
            <a:r>
              <a:rPr lang="en-US" sz="2400" dirty="0" smtClean="0">
                <a:ea typeface="ＭＳ Ｐゴシック" charset="0"/>
              </a:rPr>
              <a:t>. </a:t>
            </a:r>
            <a:r>
              <a:rPr lang="en-US" sz="2400" dirty="0" err="1" smtClean="0">
                <a:ea typeface="ＭＳ Ｐゴシック" charset="0"/>
              </a:rPr>
              <a:t>Cada</a:t>
            </a:r>
            <a:r>
              <a:rPr lang="en-US" sz="2400" dirty="0" smtClean="0">
                <a:ea typeface="ＭＳ Ｐゴシック" charset="0"/>
              </a:rPr>
              <a:t> stream </a:t>
            </a:r>
            <a:r>
              <a:rPr lang="en-US" sz="2400" dirty="0" smtClean="0">
                <a:ea typeface="ＭＳ Ｐゴシック" charset="0"/>
              </a:rPr>
              <a:t>tem </a:t>
            </a:r>
            <a:r>
              <a:rPr lang="en-US" sz="2400" dirty="0" err="1" smtClean="0">
                <a:ea typeface="ＭＳ Ｐゴシック" charset="0"/>
              </a:rPr>
              <a:t>seu</a:t>
            </a:r>
            <a:r>
              <a:rPr lang="en-US" sz="2400" dirty="0" smtClean="0">
                <a:ea typeface="ＭＳ Ｐゴシック" charset="0"/>
              </a:rPr>
              <a:t> </a:t>
            </a:r>
            <a:r>
              <a:rPr lang="en-US" sz="2400" dirty="0" smtClean="0">
                <a:ea typeface="ＭＳ Ｐゴシック" charset="0"/>
              </a:rPr>
              <a:t>SSRC</a:t>
            </a:r>
            <a:endParaRPr lang="en-US" sz="2400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1075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D92191D2-D7A5-4825-A5C2-D68D2470F4E6}" type="slidenum">
              <a:rPr lang="en-US"/>
              <a:pPr/>
              <a:t>38</a:t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6202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RTP </a:t>
            </a:r>
            <a:r>
              <a:rPr lang="en-US" dirty="0" smtClean="0">
                <a:ea typeface="ＭＳ Ｐゴシック" charset="0"/>
              </a:rPr>
              <a:t>header</a:t>
            </a:r>
            <a:endParaRPr lang="en-US" dirty="0">
              <a:ea typeface="ＭＳ Ｐゴシック" charset="0"/>
            </a:endParaRPr>
          </a:p>
        </p:txBody>
      </p:sp>
      <p:pic>
        <p:nvPicPr>
          <p:cNvPr id="107525" name="Picture 2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13" y="730250"/>
            <a:ext cx="27336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892175" y="1249363"/>
            <a:ext cx="7327900" cy="623887"/>
            <a:chOff x="806170" y="1748633"/>
            <a:chExt cx="7328172" cy="623889"/>
          </a:xfrm>
        </p:grpSpPr>
        <p:sp>
          <p:nvSpPr>
            <p:cNvPr id="107527" name="Rectangle 1"/>
            <p:cNvSpPr>
              <a:spLocks noChangeArrowheads="1"/>
            </p:cNvSpPr>
            <p:nvPr/>
          </p:nvSpPr>
          <p:spPr bwMode="auto">
            <a:xfrm>
              <a:off x="846503" y="1762314"/>
              <a:ext cx="7287839" cy="548332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pt-BR"/>
            </a:p>
          </p:txBody>
        </p:sp>
        <p:cxnSp>
          <p:nvCxnSpPr>
            <p:cNvPr id="12" name="Straight Connector 3"/>
            <p:cNvCxnSpPr>
              <a:cxnSpLocks noChangeShapeType="1"/>
            </p:cNvCxnSpPr>
            <p:nvPr/>
          </p:nvCxnSpPr>
          <p:spPr bwMode="auto">
            <a:xfrm>
              <a:off x="1799982" y="1756570"/>
              <a:ext cx="0" cy="55086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3" name="Straight Connector 33"/>
            <p:cNvCxnSpPr>
              <a:cxnSpLocks noChangeShapeType="1"/>
            </p:cNvCxnSpPr>
            <p:nvPr/>
          </p:nvCxnSpPr>
          <p:spPr bwMode="auto">
            <a:xfrm>
              <a:off x="3300226" y="1759745"/>
              <a:ext cx="0" cy="54927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34"/>
            <p:cNvCxnSpPr>
              <a:cxnSpLocks noChangeShapeType="1"/>
            </p:cNvCxnSpPr>
            <p:nvPr/>
          </p:nvCxnSpPr>
          <p:spPr bwMode="auto">
            <a:xfrm>
              <a:off x="4749666" y="1756570"/>
              <a:ext cx="0" cy="581027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35"/>
            <p:cNvCxnSpPr>
              <a:cxnSpLocks noChangeShapeType="1"/>
            </p:cNvCxnSpPr>
            <p:nvPr/>
          </p:nvCxnSpPr>
          <p:spPr bwMode="auto">
            <a:xfrm>
              <a:off x="6632511" y="1748633"/>
              <a:ext cx="0" cy="62388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7532" name="TextBox 40"/>
            <p:cNvSpPr txBox="1">
              <a:spLocks noChangeArrowheads="1"/>
            </p:cNvSpPr>
            <p:nvPr/>
          </p:nvSpPr>
          <p:spPr bwMode="auto">
            <a:xfrm>
              <a:off x="806170" y="1750537"/>
              <a:ext cx="1070172" cy="55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payload type</a:t>
              </a:r>
            </a:p>
          </p:txBody>
        </p:sp>
        <p:sp>
          <p:nvSpPr>
            <p:cNvPr id="107533" name="TextBox 40"/>
            <p:cNvSpPr txBox="1">
              <a:spLocks noChangeArrowheads="1"/>
            </p:cNvSpPr>
            <p:nvPr/>
          </p:nvSpPr>
          <p:spPr bwMode="auto">
            <a:xfrm>
              <a:off x="1866506" y="1755924"/>
              <a:ext cx="1309708" cy="55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sequence number type</a:t>
              </a:r>
            </a:p>
          </p:txBody>
        </p:sp>
        <p:sp>
          <p:nvSpPr>
            <p:cNvPr id="107534" name="TextBox 40"/>
            <p:cNvSpPr txBox="1">
              <a:spLocks noChangeArrowheads="1"/>
            </p:cNvSpPr>
            <p:nvPr/>
          </p:nvSpPr>
          <p:spPr bwMode="auto">
            <a:xfrm>
              <a:off x="3382801" y="1855234"/>
              <a:ext cx="1309708" cy="325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time stamp</a:t>
              </a:r>
            </a:p>
          </p:txBody>
        </p:sp>
        <p:sp>
          <p:nvSpPr>
            <p:cNvPr id="107535" name="TextBox 40"/>
            <p:cNvSpPr txBox="1">
              <a:spLocks noChangeArrowheads="1"/>
            </p:cNvSpPr>
            <p:nvPr/>
          </p:nvSpPr>
          <p:spPr bwMode="auto">
            <a:xfrm>
              <a:off x="4880350" y="1760550"/>
              <a:ext cx="1745118" cy="55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Synchronization</a:t>
              </a:r>
            </a:p>
            <a:p>
              <a:pPr algn="ctr">
                <a:lnSpc>
                  <a:spcPts val="1800"/>
                </a:lnSpc>
              </a:pPr>
              <a:r>
                <a:rPr lang="en-US" sz="16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Source ID</a:t>
              </a:r>
            </a:p>
          </p:txBody>
        </p:sp>
        <p:sp>
          <p:nvSpPr>
            <p:cNvPr id="107536" name="TextBox 40"/>
            <p:cNvSpPr txBox="1">
              <a:spLocks noChangeArrowheads="1"/>
            </p:cNvSpPr>
            <p:nvPr/>
          </p:nvSpPr>
          <p:spPr bwMode="auto">
            <a:xfrm>
              <a:off x="6742533" y="1765634"/>
              <a:ext cx="1309708" cy="5565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Miscellaneous fields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85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</a:rPr>
              <a:t>Real-Time Control Protocol (RTCP)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1338" y="1671637"/>
            <a:ext cx="7777163" cy="5186363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 err="1" smtClean="0">
                <a:ea typeface="ＭＳ Ｐゴシック" charset="0"/>
              </a:rPr>
              <a:t>Funciona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em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conjunto</a:t>
            </a:r>
            <a:r>
              <a:rPr lang="en-US" dirty="0" smtClean="0">
                <a:ea typeface="ＭＳ Ｐゴシック" charset="0"/>
              </a:rPr>
              <a:t> com RTP</a:t>
            </a: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dirty="0" err="1" smtClean="0">
                <a:ea typeface="ＭＳ Ｐゴシック" charset="0"/>
              </a:rPr>
              <a:t>Mensagens</a:t>
            </a:r>
            <a:r>
              <a:rPr lang="en-US" dirty="0" smtClean="0">
                <a:ea typeface="ＭＳ Ｐゴシック" charset="0"/>
              </a:rPr>
              <a:t> de </a:t>
            </a:r>
            <a:r>
              <a:rPr lang="en-US" dirty="0" err="1" smtClean="0">
                <a:ea typeface="ＭＳ Ｐゴシック" charset="0"/>
              </a:rPr>
              <a:t>controle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durante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sessão</a:t>
            </a:r>
            <a:r>
              <a:rPr lang="en-US" dirty="0" smtClean="0">
                <a:ea typeface="ＭＳ Ｐゴシック" charset="0"/>
              </a:rPr>
              <a:t> RTP</a:t>
            </a:r>
          </a:p>
          <a:p>
            <a:pPr lvl="1">
              <a:buFont typeface="Wingdings" charset="0"/>
              <a:buChar char="v"/>
              <a:defRPr/>
            </a:pPr>
            <a:r>
              <a:rPr lang="pt-BR" dirty="0" smtClean="0">
                <a:ea typeface="ＭＳ Ｐゴシック" charset="0"/>
              </a:rPr>
              <a:t>Enviadas periodicamente</a:t>
            </a:r>
          </a:p>
          <a:p>
            <a:pPr lvl="1">
              <a:buFont typeface="Wingdings" charset="0"/>
              <a:buChar char="v"/>
              <a:defRPr/>
            </a:pPr>
            <a:r>
              <a:rPr lang="pt-BR" dirty="0" smtClean="0">
                <a:ea typeface="ＭＳ Ｐゴシック" charset="0"/>
              </a:rPr>
              <a:t>Reporta estatísticas</a:t>
            </a:r>
          </a:p>
          <a:p>
            <a:pPr lvl="2">
              <a:buFont typeface="Wingdings" charset="0"/>
              <a:buChar char="v"/>
              <a:defRPr/>
            </a:pPr>
            <a:r>
              <a:rPr lang="en-US" dirty="0">
                <a:ea typeface="ＭＳ Ｐゴシック" charset="0"/>
              </a:rPr>
              <a:t># packets sent, # packets lost, </a:t>
            </a:r>
            <a:r>
              <a:rPr lang="en-US" dirty="0" err="1">
                <a:ea typeface="ＭＳ Ｐゴシック" charset="0"/>
              </a:rPr>
              <a:t>interarrival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smtClean="0">
                <a:ea typeface="ＭＳ Ｐゴシック" charset="0"/>
              </a:rPr>
              <a:t>jitter</a:t>
            </a:r>
          </a:p>
          <a:p>
            <a:pPr lvl="1">
              <a:buFont typeface="Wingdings" charset="0"/>
              <a:buChar char="v"/>
              <a:defRPr/>
            </a:pPr>
            <a:r>
              <a:rPr lang="pt-BR" dirty="0" smtClean="0">
                <a:ea typeface="ＭＳ Ｐゴシック" charset="0"/>
              </a:rPr>
              <a:t>Permite controle do desempenho</a:t>
            </a:r>
            <a:endParaRPr lang="en-US" dirty="0"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11162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79A57DA8-1914-4BAD-A1B6-ABDC1435A1E3}" type="slidenum">
              <a:rPr lang="en-US"/>
              <a:pPr/>
              <a:t>39</a:t>
            </a:fld>
            <a:endParaRPr lang="en-US"/>
          </a:p>
        </p:txBody>
      </p:sp>
      <p:pic>
        <p:nvPicPr>
          <p:cNvPr id="111622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338" y="869950"/>
            <a:ext cx="7769225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Amostragem</a:t>
            </a:r>
            <a:endParaRPr lang="pt-BR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pt-BR" smtClean="0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0" y="1381125"/>
            <a:ext cx="4191000" cy="561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http://upload.wikimedia.org/wikipedia/commons/8/88/Aliasing_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429000"/>
            <a:ext cx="29337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7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157163"/>
            <a:ext cx="8064500" cy="871537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SIP: </a:t>
            </a:r>
            <a:r>
              <a:rPr lang="en-US" sz="4000" dirty="0">
                <a:ea typeface="ＭＳ Ｐゴシック" charset="0"/>
              </a:rPr>
              <a:t>Session Initiation Protocol</a:t>
            </a:r>
            <a:r>
              <a:rPr lang="en-US" sz="2400" dirty="0"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[RFC 3261]</a:t>
            </a:r>
            <a:endParaRPr lang="en-US" sz="2400" dirty="0">
              <a:ea typeface="ＭＳ Ｐゴシック" charset="0"/>
            </a:endParaRPr>
          </a:p>
        </p:txBody>
      </p:sp>
      <p:sp>
        <p:nvSpPr>
          <p:cNvPr id="3665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7688" y="1228725"/>
            <a:ext cx="7772400" cy="464820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 err="1" smtClean="0">
                <a:ea typeface="ＭＳ Ｐゴシック" charset="0"/>
              </a:rPr>
              <a:t>Chamadas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na</a:t>
            </a:r>
            <a:r>
              <a:rPr lang="en-US" dirty="0" smtClean="0">
                <a:ea typeface="ＭＳ Ｐゴシック" charset="0"/>
              </a:rPr>
              <a:t> Internet</a:t>
            </a: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dirty="0" err="1" smtClean="0">
                <a:ea typeface="ＭＳ Ｐゴシック" charset="0"/>
              </a:rPr>
              <a:t>Contatos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identificados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por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nome</a:t>
            </a:r>
            <a:r>
              <a:rPr lang="en-US" dirty="0" smtClean="0">
                <a:ea typeface="ＭＳ Ｐゴシック" charset="0"/>
              </a:rPr>
              <a:t>/</a:t>
            </a:r>
            <a:r>
              <a:rPr lang="en-US" dirty="0" err="1" smtClean="0">
                <a:ea typeface="ＭＳ Ｐゴシック" charset="0"/>
              </a:rPr>
              <a:t>emaiol</a:t>
            </a:r>
            <a:r>
              <a:rPr lang="en-US" dirty="0" smtClean="0">
                <a:ea typeface="ＭＳ Ｐゴシック" charset="0"/>
              </a:rPr>
              <a:t> o </a:t>
            </a:r>
            <a:r>
              <a:rPr lang="en-US" dirty="0" err="1" smtClean="0">
                <a:ea typeface="ＭＳ Ｐゴシック" charset="0"/>
              </a:rPr>
              <a:t>invés</a:t>
            </a:r>
            <a:r>
              <a:rPr lang="en-US" dirty="0" smtClean="0">
                <a:ea typeface="ＭＳ Ｐゴシック" charset="0"/>
              </a:rPr>
              <a:t> de </a:t>
            </a:r>
            <a:r>
              <a:rPr lang="en-US" dirty="0" err="1" smtClean="0">
                <a:ea typeface="ＭＳ Ｐゴシック" charset="0"/>
              </a:rPr>
              <a:t>telefone</a:t>
            </a: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r>
              <a:rPr lang="en-US" dirty="0" err="1" smtClean="0">
                <a:ea typeface="ＭＳ Ｐゴシック" charset="0"/>
              </a:rPr>
              <a:t>Localização</a:t>
            </a:r>
            <a:r>
              <a:rPr lang="en-US" dirty="0" smtClean="0">
                <a:ea typeface="ＭＳ Ｐゴシック" charset="0"/>
              </a:rPr>
              <a:t> de </a:t>
            </a:r>
            <a:r>
              <a:rPr lang="en-US" dirty="0" err="1" smtClean="0">
                <a:ea typeface="ＭＳ Ｐゴシック" charset="0"/>
              </a:rPr>
              <a:t>contatos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independente</a:t>
            </a:r>
            <a:r>
              <a:rPr lang="en-US" dirty="0" smtClean="0">
                <a:ea typeface="ＭＳ Ｐゴシック" charset="0"/>
              </a:rPr>
              <a:t> de </a:t>
            </a:r>
            <a:r>
              <a:rPr lang="en-US" dirty="0" err="1" smtClean="0">
                <a:ea typeface="ＭＳ Ｐゴシック" charset="0"/>
              </a:rPr>
              <a:t>localização</a:t>
            </a:r>
            <a:r>
              <a:rPr lang="en-US" dirty="0" smtClean="0">
                <a:ea typeface="ＭＳ Ｐゴシック" charset="0"/>
              </a:rPr>
              <a:t> e roaming</a:t>
            </a:r>
          </a:p>
          <a:p>
            <a:pPr>
              <a:buFont typeface="Wingdings" charset="0"/>
              <a:buChar char="v"/>
              <a:defRPr/>
            </a:pPr>
            <a:r>
              <a:rPr lang="pt-BR" dirty="0" err="1" smtClean="0">
                <a:ea typeface="ＭＳ Ｐゴシック" charset="0"/>
              </a:rPr>
              <a:t>Ex</a:t>
            </a:r>
            <a:r>
              <a:rPr lang="pt-BR" dirty="0" smtClean="0">
                <a:ea typeface="ＭＳ Ｐゴシック" charset="0"/>
              </a:rPr>
              <a:t>: </a:t>
            </a:r>
            <a:r>
              <a:rPr lang="pt-BR" dirty="0" err="1" smtClean="0">
                <a:ea typeface="ＭＳ Ｐゴシック" charset="0"/>
              </a:rPr>
              <a:t>skype</a:t>
            </a:r>
            <a:r>
              <a:rPr lang="pt-BR" dirty="0" smtClean="0">
                <a:ea typeface="ＭＳ Ｐゴシック" charset="0"/>
              </a:rPr>
              <a:t> para telefones e PBX (centrais)</a:t>
            </a: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</a:endParaRPr>
          </a:p>
          <a:p>
            <a:pPr>
              <a:buFont typeface="Wingdings" charset="0"/>
              <a:buChar char="v"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12186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04524BC6-2F56-4083-A3D8-234D61AC8EA7}" type="slidenum">
              <a:rPr lang="en-US"/>
              <a:pPr/>
              <a:t>40</a:t>
            </a:fld>
            <a:endParaRPr lang="en-US"/>
          </a:p>
        </p:txBody>
      </p:sp>
      <p:pic>
        <p:nvPicPr>
          <p:cNvPr id="121861" name="Picture 15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8475" y="912813"/>
            <a:ext cx="7769225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2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SIP </a:t>
            </a:r>
            <a:r>
              <a:rPr lang="en-US" dirty="0" smtClean="0">
                <a:ea typeface="ＭＳ Ｐゴシック" charset="0"/>
              </a:rPr>
              <a:t>services</a:t>
            </a:r>
            <a:endParaRPr lang="en-US" dirty="0">
              <a:ea typeface="ＭＳ Ｐゴシック" charset="0"/>
            </a:endParaRP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339850"/>
            <a:ext cx="8253610" cy="4908550"/>
          </a:xfrm>
        </p:spPr>
        <p:txBody>
          <a:bodyPr/>
          <a:lstStyle/>
          <a:p>
            <a:pPr>
              <a:buFont typeface="Wingdings" charset="0"/>
              <a:buChar char="v"/>
              <a:defRPr/>
            </a:pPr>
            <a:r>
              <a:rPr lang="en-US" dirty="0" smtClean="0">
                <a:ea typeface="ＭＳ Ｐゴシック" charset="0"/>
              </a:rPr>
              <a:t>SIP </a:t>
            </a:r>
            <a:r>
              <a:rPr lang="en-US" dirty="0" err="1" smtClean="0">
                <a:ea typeface="ＭＳ Ｐゴシック" charset="0"/>
              </a:rPr>
              <a:t>provê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mecanismos</a:t>
            </a:r>
            <a:r>
              <a:rPr lang="en-US" dirty="0" smtClean="0">
                <a:ea typeface="ＭＳ Ｐゴシック" charset="0"/>
              </a:rPr>
              <a:t> para </a:t>
            </a:r>
            <a:r>
              <a:rPr lang="en-US" dirty="0" err="1" smtClean="0">
                <a:ea typeface="ＭＳ Ｐゴシック" charset="0"/>
              </a:rPr>
              <a:t>estabelecer</a:t>
            </a:r>
            <a:r>
              <a:rPr lang="en-US" dirty="0" smtClean="0">
                <a:ea typeface="ＭＳ Ｐゴシック" charset="0"/>
              </a:rPr>
              <a:t> </a:t>
            </a:r>
            <a:r>
              <a:rPr lang="en-US" dirty="0" err="1" smtClean="0">
                <a:ea typeface="ＭＳ Ｐゴシック" charset="0"/>
              </a:rPr>
              <a:t>chamadas</a:t>
            </a:r>
            <a:r>
              <a:rPr lang="en-US" dirty="0" smtClean="0">
                <a:ea typeface="ＭＳ Ｐゴシック" charset="0"/>
              </a:rPr>
              <a:t>:</a:t>
            </a:r>
            <a:endParaRPr lang="en-US" sz="2400" dirty="0">
              <a:ea typeface="ＭＳ Ｐゴシック" charset="0"/>
            </a:endParaRPr>
          </a:p>
          <a:p>
            <a:pPr lvl="1">
              <a:buFont typeface="Wingdings" charset="0"/>
              <a:buChar char="§"/>
              <a:defRPr/>
            </a:pPr>
            <a:r>
              <a:rPr lang="en-US" sz="2800" dirty="0" smtClean="0">
                <a:ea typeface="ＭＳ Ｐゴシック" charset="0"/>
              </a:rPr>
              <a:t>Como handshake</a:t>
            </a:r>
          </a:p>
          <a:p>
            <a:pPr lvl="1">
              <a:buFont typeface="Wingdings" charset="0"/>
              <a:buChar char="§"/>
              <a:defRPr/>
            </a:pPr>
            <a:r>
              <a:rPr lang="pt-BR" sz="2800" dirty="0" err="1" smtClean="0">
                <a:ea typeface="ＭＳ Ｐゴシック" charset="0"/>
              </a:rPr>
              <a:t>Perdir</a:t>
            </a:r>
            <a:r>
              <a:rPr lang="pt-BR" sz="2800" dirty="0" smtClean="0">
                <a:ea typeface="ＭＳ Ｐゴシック" charset="0"/>
              </a:rPr>
              <a:t> permissão, informar </a:t>
            </a:r>
            <a:r>
              <a:rPr lang="pt-BR" sz="2800" dirty="0" err="1" smtClean="0">
                <a:ea typeface="ＭＳ Ｐゴシック" charset="0"/>
              </a:rPr>
              <a:t>encoding</a:t>
            </a:r>
            <a:r>
              <a:rPr lang="pt-BR" sz="2800" dirty="0" smtClean="0">
                <a:ea typeface="ＭＳ Ｐゴシック" charset="0"/>
              </a:rPr>
              <a:t>, finalizar chamada</a:t>
            </a:r>
          </a:p>
          <a:p>
            <a:pPr lvl="1">
              <a:buFont typeface="Wingdings" charset="0"/>
              <a:buChar char="§"/>
              <a:defRPr/>
            </a:pPr>
            <a:r>
              <a:rPr lang="pt-BR" sz="2800" dirty="0" smtClean="0">
                <a:ea typeface="ＭＳ Ｐゴシック" charset="0"/>
              </a:rPr>
              <a:t>Adicionar </a:t>
            </a:r>
            <a:r>
              <a:rPr lang="pt-BR" sz="2800" dirty="0" err="1" smtClean="0">
                <a:ea typeface="ＭＳ Ｐゴシック" charset="0"/>
              </a:rPr>
              <a:t>streams</a:t>
            </a:r>
            <a:r>
              <a:rPr lang="pt-BR" sz="2800" dirty="0" smtClean="0">
                <a:ea typeface="ＭＳ Ｐゴシック" charset="0"/>
              </a:rPr>
              <a:t> durante chamada</a:t>
            </a:r>
          </a:p>
          <a:p>
            <a:pPr lvl="1">
              <a:buFont typeface="Wingdings" charset="0"/>
              <a:buChar char="§"/>
              <a:defRPr/>
            </a:pPr>
            <a:r>
              <a:rPr lang="pt-BR" sz="2800" dirty="0" smtClean="0">
                <a:ea typeface="ＭＳ Ｐゴシック" charset="0"/>
              </a:rPr>
              <a:t>Convidar outras pessoas</a:t>
            </a:r>
          </a:p>
          <a:p>
            <a:pPr lvl="1">
              <a:buFont typeface="Wingdings" charset="0"/>
              <a:buChar char="§"/>
              <a:defRPr/>
            </a:pPr>
            <a:r>
              <a:rPr lang="pt-BR" sz="2800" dirty="0" smtClean="0">
                <a:ea typeface="ＭＳ Ｐゴシック" charset="0"/>
              </a:rPr>
              <a:t>Transferir chamadas</a:t>
            </a:r>
            <a:endParaRPr lang="en-US" sz="2800" dirty="0">
              <a:ea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12390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7B28BFC4-B078-4DDE-90B3-93D251F4DF9F}" type="slidenum">
              <a:rPr lang="en-US"/>
              <a:pPr/>
              <a:t>41</a:t>
            </a:fld>
            <a:endParaRPr lang="en-US"/>
          </a:p>
        </p:txBody>
      </p:sp>
      <p:pic>
        <p:nvPicPr>
          <p:cNvPr id="123910" name="Picture 24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125" y="830263"/>
            <a:ext cx="2663825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 smtClean="0">
                <a:ea typeface="ＭＳ Ｐゴシック" charset="0"/>
                <a:cs typeface="+mj-cs"/>
              </a:rPr>
              <a:t>Network support for multimedia</a:t>
            </a:r>
            <a:endParaRPr lang="en-US" sz="4000" dirty="0">
              <a:ea typeface="ＭＳ Ｐゴシック" charset="0"/>
              <a:cs typeface="+mj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Multmedia Networking</a:t>
            </a:r>
          </a:p>
        </p:txBody>
      </p:sp>
      <p:sp>
        <p:nvSpPr>
          <p:cNvPr id="144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en-US"/>
              <a:t>7-</a:t>
            </a:r>
            <a:fld id="{E32B8BD3-2ED8-45FA-984B-B5075188974F}" type="slidenum">
              <a:rPr lang="en-US"/>
              <a:pPr/>
              <a:t>42</a:t>
            </a:fld>
            <a:endParaRPr lang="en-US"/>
          </a:p>
        </p:txBody>
      </p:sp>
      <p:pic>
        <p:nvPicPr>
          <p:cNvPr id="144388" name="Picture 16" descr="underline_base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1975" y="1055688"/>
            <a:ext cx="7313613" cy="173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4389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5" y="1871663"/>
            <a:ext cx="8561388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o explicativo retangular 1"/>
          <p:cNvSpPr/>
          <p:nvPr/>
        </p:nvSpPr>
        <p:spPr>
          <a:xfrm>
            <a:off x="827584" y="5517232"/>
            <a:ext cx="1152128" cy="576064"/>
          </a:xfrm>
          <a:prstGeom prst="wedgeRectCallout">
            <a:avLst>
              <a:gd name="adj1" fmla="val -14910"/>
              <a:gd name="adj2" fmla="val -131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Intserv</a:t>
            </a:r>
            <a:endParaRPr lang="en-US" dirty="0"/>
          </a:p>
        </p:txBody>
      </p:sp>
      <p:sp>
        <p:nvSpPr>
          <p:cNvPr id="8" name="Texto explicativo retangular 7"/>
          <p:cNvSpPr/>
          <p:nvPr/>
        </p:nvSpPr>
        <p:spPr>
          <a:xfrm>
            <a:off x="2555776" y="3292574"/>
            <a:ext cx="1152128" cy="576064"/>
          </a:xfrm>
          <a:prstGeom prst="wedgeRectCallout">
            <a:avLst>
              <a:gd name="adj1" fmla="val -130998"/>
              <a:gd name="adj2" fmla="val 22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Diffserv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Intserv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Garante </a:t>
            </a:r>
            <a:r>
              <a:rPr lang="pt-BR" dirty="0" err="1" smtClean="0"/>
              <a:t>QoS</a:t>
            </a:r>
            <a:r>
              <a:rPr lang="pt-BR" dirty="0" smtClean="0"/>
              <a:t> no caminho inteiro entre sistemas finais</a:t>
            </a:r>
          </a:p>
          <a:p>
            <a:r>
              <a:rPr lang="pt-BR" dirty="0" smtClean="0"/>
              <a:t>Estabelece o comunicação se todos os nós no </a:t>
            </a:r>
            <a:r>
              <a:rPr lang="pt-BR" dirty="0"/>
              <a:t>caminho </a:t>
            </a:r>
            <a:r>
              <a:rPr lang="pt-BR" dirty="0" smtClean="0"/>
              <a:t>tiverem recursos</a:t>
            </a:r>
          </a:p>
          <a:p>
            <a:r>
              <a:rPr lang="pt-BR" dirty="0" smtClean="0"/>
              <a:t>RSVP (</a:t>
            </a:r>
            <a:r>
              <a:rPr lang="pt-BR" dirty="0" err="1" smtClean="0"/>
              <a:t>ReSource</a:t>
            </a:r>
            <a:r>
              <a:rPr lang="pt-BR" dirty="0" smtClean="0"/>
              <a:t> </a:t>
            </a:r>
            <a:r>
              <a:rPr lang="pt-BR" dirty="0" err="1" smtClean="0"/>
              <a:t>ReserVation</a:t>
            </a:r>
            <a:r>
              <a:rPr lang="pt-BR" dirty="0" smtClean="0"/>
              <a:t> </a:t>
            </a:r>
            <a:r>
              <a:rPr lang="pt-BR" dirty="0" err="1" smtClean="0"/>
              <a:t>Protocol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Troca de informação entre roteadores para aceitar ou não a conexão</a:t>
            </a:r>
          </a:p>
          <a:p>
            <a:pPr lvl="1"/>
            <a:r>
              <a:rPr lang="pt-BR" dirty="0" smtClean="0"/>
              <a:t>camada de transporte, sobre IP</a:t>
            </a:r>
          </a:p>
          <a:p>
            <a:pPr lvl="1"/>
            <a:r>
              <a:rPr lang="pt-BR" dirty="0" smtClean="0"/>
              <a:t>Orientado a receptor</a:t>
            </a:r>
          </a:p>
          <a:p>
            <a:pPr lvl="1"/>
            <a:r>
              <a:rPr lang="pt-BR" dirty="0" smtClean="0"/>
              <a:t>Reserva de banda</a:t>
            </a:r>
          </a:p>
        </p:txBody>
      </p:sp>
    </p:spTree>
    <p:extLst>
      <p:ext uri="{BB962C8B-B14F-4D97-AF65-F5344CB8AC3E}">
        <p14:creationId xmlns:p14="http://schemas.microsoft.com/office/powerpoint/2010/main" val="87826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Intserv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Problemas</a:t>
            </a:r>
          </a:p>
          <a:p>
            <a:pPr lvl="1"/>
            <a:r>
              <a:rPr lang="pt-BR" dirty="0" smtClean="0"/>
              <a:t>Não é escalável</a:t>
            </a:r>
          </a:p>
          <a:p>
            <a:pPr lvl="2"/>
            <a:r>
              <a:rPr lang="pt-BR" dirty="0" smtClean="0"/>
              <a:t>Roteador processando muita informação sobre cada pacote</a:t>
            </a:r>
          </a:p>
          <a:p>
            <a:pPr lvl="1"/>
            <a:r>
              <a:rPr lang="pt-BR" dirty="0" smtClean="0"/>
              <a:t>Troca de </a:t>
            </a:r>
            <a:r>
              <a:rPr lang="pt-BR" dirty="0" err="1" smtClean="0"/>
              <a:t>equpamento</a:t>
            </a:r>
            <a:r>
              <a:rPr lang="pt-BR" dirty="0" smtClean="0"/>
              <a:t> necessária na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4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Diffserv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Reusa campo </a:t>
            </a:r>
            <a:r>
              <a:rPr lang="pt-BR" dirty="0" err="1" smtClean="0"/>
              <a:t>ToS</a:t>
            </a:r>
            <a:r>
              <a:rPr lang="pt-BR" dirty="0" smtClean="0"/>
              <a:t> do Ipv4</a:t>
            </a:r>
          </a:p>
          <a:p>
            <a:pPr lvl="1"/>
            <a:r>
              <a:rPr lang="pt-BR" dirty="0" smtClean="0"/>
              <a:t>Classes de serviço</a:t>
            </a:r>
          </a:p>
          <a:p>
            <a:r>
              <a:rPr lang="pt-BR" dirty="0" smtClean="0"/>
              <a:t>Classes definem como o roteador deve tratar o pacote na fila</a:t>
            </a:r>
          </a:p>
          <a:p>
            <a:r>
              <a:rPr lang="pt-BR" dirty="0" smtClean="0"/>
              <a:t>Simples nos roteadores de núcleo</a:t>
            </a:r>
          </a:p>
          <a:p>
            <a:r>
              <a:rPr lang="pt-BR" dirty="0" smtClean="0"/>
              <a:t>Mais complexo nos roteadores de borda</a:t>
            </a:r>
          </a:p>
          <a:p>
            <a:r>
              <a:rPr lang="pt-BR" dirty="0" smtClean="0"/>
              <a:t>Controle não é por fluxo e sim por pacote</a:t>
            </a:r>
          </a:p>
          <a:p>
            <a:r>
              <a:rPr lang="pt-BR" dirty="0" smtClean="0"/>
              <a:t>Não requer sinalização </a:t>
            </a:r>
            <a:r>
              <a:rPr lang="pt-BR" smtClean="0"/>
              <a:t>entre roteadores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81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Computer Networking: A Top Down Approach </a:t>
            </a:r>
            <a:b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6</a:t>
            </a:r>
            <a:r>
              <a:rPr lang="en-US" sz="2400" baseline="300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th</a:t>
            </a:r>
            <a: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 edition </a:t>
            </a:r>
            <a:b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Jim Kurose, Keith Ross</a:t>
            </a:r>
            <a:b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Addison-Wesley</a:t>
            </a:r>
            <a:b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</a:br>
            <a:r>
              <a:rPr lang="en-US" sz="2400" dirty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March </a:t>
            </a:r>
            <a:r>
              <a:rPr lang="en-US" sz="2400" dirty="0" smtClean="0">
                <a:solidFill>
                  <a:srgbClr val="008000"/>
                </a:solidFill>
                <a:latin typeface="Gill Sans MT" charset="0"/>
                <a:ea typeface="ＭＳ Ｐゴシック" charset="0"/>
                <a:cs typeface="Arial" charset="0"/>
              </a:rPr>
              <a:t>2012 (Cap 7)</a:t>
            </a:r>
            <a:endParaRPr lang="en-US" sz="2400" dirty="0">
              <a:solidFill>
                <a:srgbClr val="008000"/>
              </a:solidFill>
              <a:latin typeface="Gill Sans MT" charset="0"/>
              <a:ea typeface="ＭＳ Ｐゴシック" charset="0"/>
              <a:cs typeface="Arial" charset="0"/>
            </a:endParaRPr>
          </a:p>
          <a:p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Quantização</a:t>
            </a:r>
            <a:endParaRPr lang="pt-BR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A amplitude de um sinal contúnuo varia em um intervalo contínuo de valores</a:t>
            </a:r>
          </a:p>
          <a:p>
            <a:r>
              <a:rPr lang="pt-BR" dirty="0" smtClean="0"/>
              <a:t>Mesmo que este intervalo seja finito, encontramos infinitos níveis dentro dele</a:t>
            </a:r>
          </a:p>
          <a:p>
            <a:r>
              <a:rPr lang="pt-BR" dirty="0" smtClean="0"/>
              <a:t>Porém, os sentidos humanos captam um número finito de níveis</a:t>
            </a:r>
          </a:p>
          <a:p>
            <a:r>
              <a:rPr lang="pt-BR" dirty="0" smtClean="0"/>
              <a:t>Assim, a amplitude de um sinal contínuo em um instante pode ser aproximado a um sinal construído de amplitudes discretas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Quantização</a:t>
            </a:r>
            <a:endParaRPr lang="pt-BR" dirty="0"/>
          </a:p>
        </p:txBody>
      </p:sp>
      <p:sp>
        <p:nvSpPr>
          <p:cNvPr id="2662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698976" cy="4873625"/>
          </a:xfrm>
        </p:spPr>
        <p:txBody>
          <a:bodyPr/>
          <a:lstStyle/>
          <a:p>
            <a:r>
              <a:rPr lang="pt-BR" dirty="0" smtClean="0"/>
              <a:t>Transformar a amplitude de uma amostra de uma mensagem em uma amplitude discreta escolhida em um conjunto finito de amplitudes possíveis</a:t>
            </a:r>
          </a:p>
          <a:p>
            <a:pPr lvl="1"/>
            <a:r>
              <a:rPr lang="pt-BR" dirty="0" smtClean="0"/>
              <a:t>Quanto maior o número de níveis, melhor a precisão</a:t>
            </a:r>
          </a:p>
        </p:txBody>
      </p:sp>
      <p:pic>
        <p:nvPicPr>
          <p:cNvPr id="26628" name="Picture 5" descr="http://www.diracdelta.co.uk/science/source/q/u/quantization%20error/quantization-00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62650" y="2564904"/>
            <a:ext cx="3181350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Quantização</a:t>
            </a:r>
            <a:endParaRPr lang="pt-BR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pt-BR" smtClean="0"/>
          </a:p>
        </p:txBody>
      </p:sp>
      <p:pic>
        <p:nvPicPr>
          <p:cNvPr id="27652" name="Picture 2" descr="http://www.qsl.net/py4zbz/teoria/errquant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0" y="1643063"/>
            <a:ext cx="6715125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Quantização</a:t>
            </a:r>
            <a:endParaRPr lang="pt-BR" dirty="0"/>
          </a:p>
        </p:txBody>
      </p:sp>
      <p:sp>
        <p:nvSpPr>
          <p:cNvPr id="2867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dirty="0" smtClean="0"/>
              <a:t>Níveis de quantização</a:t>
            </a:r>
          </a:p>
          <a:p>
            <a:pPr lvl="1"/>
            <a:r>
              <a:rPr lang="pt-BR" dirty="0" smtClean="0"/>
              <a:t>O número de valores possíveis do sinal codificado depende do número de bits do quantizador</a:t>
            </a:r>
          </a:p>
          <a:p>
            <a:pPr lvl="2"/>
            <a:r>
              <a:rPr lang="pt-BR" sz="2000" dirty="0" smtClean="0"/>
              <a:t>Ex: Se há 16 níveis, então são 4 bits de codificação</a:t>
            </a:r>
          </a:p>
          <a:p>
            <a:r>
              <a:rPr lang="pt-BR" dirty="0" smtClean="0"/>
              <a:t>Amostras diferentes, níveis iguais</a:t>
            </a:r>
          </a:p>
          <a:p>
            <a:pPr lvl="1"/>
            <a:r>
              <a:rPr lang="pt-BR" dirty="0" smtClean="0"/>
              <a:t>Depende da faixa (quantum) entre os níveis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Compressão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Mapeamento de valores quantizados em bits</a:t>
            </a:r>
          </a:p>
          <a:p>
            <a:pPr lvl="1"/>
            <a:r>
              <a:rPr lang="pt-BR" sz="2000" dirty="0" smtClean="0"/>
              <a:t>Ex: 256 níveis diferentes representados em 8 bits]</a:t>
            </a:r>
          </a:p>
          <a:p>
            <a:r>
              <a:rPr lang="pt-BR" sz="2400" dirty="0" smtClean="0"/>
              <a:t>Suponha um áudio amostrado em 8000 amostras/s com amostras codificadas em 8 bits</a:t>
            </a:r>
          </a:p>
          <a:p>
            <a:pPr lvl="1"/>
            <a:r>
              <a:rPr lang="pt-BR" sz="2000" dirty="0" smtClean="0"/>
              <a:t>Ou seja, codificado em 64kbps</a:t>
            </a:r>
          </a:p>
          <a:p>
            <a:r>
              <a:rPr lang="pt-BR" sz="2400" dirty="0" smtClean="0"/>
              <a:t>CD</a:t>
            </a:r>
          </a:p>
          <a:p>
            <a:pPr lvl="1"/>
            <a:r>
              <a:rPr lang="pt-BR" sz="2000" dirty="0" smtClean="0"/>
              <a:t>44100bamostras</a:t>
            </a:r>
          </a:p>
          <a:p>
            <a:pPr lvl="1"/>
            <a:r>
              <a:rPr lang="pt-BR" sz="2000" dirty="0" smtClean="0"/>
              <a:t>16 bits/amostra -&gt; 705,6kbps mono e 1,4Mbps para stereo</a:t>
            </a:r>
          </a:p>
          <a:p>
            <a:r>
              <a:rPr lang="pt-BR" sz="2400" dirty="0" smtClean="0"/>
              <a:t>Importância da compressão</a:t>
            </a:r>
          </a:p>
          <a:p>
            <a:pPr lvl="1"/>
            <a:r>
              <a:rPr lang="pt-BR" sz="2000" dirty="0" smtClean="0"/>
              <a:t>Reduzir a taxa de bits</a:t>
            </a:r>
          </a:p>
          <a:p>
            <a:pPr lvl="1"/>
            <a:r>
              <a:rPr lang="pt-BR" sz="2000" dirty="0" smtClean="0"/>
              <a:t>Consumir menos banda</a:t>
            </a:r>
          </a:p>
          <a:p>
            <a:pPr lvl="1"/>
            <a:r>
              <a:rPr lang="pt-BR" sz="2000" dirty="0" smtClean="0"/>
              <a:t>MP3 – 112 – 128 kbps</a:t>
            </a:r>
            <a:endParaRPr lang="pt-B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5888</TotalTime>
  <Words>2403</Words>
  <Application>Microsoft Office PowerPoint</Application>
  <PresentationFormat>Apresentação na tela (4:3)</PresentationFormat>
  <Paragraphs>535</Paragraphs>
  <Slides>46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46</vt:i4>
      </vt:variant>
    </vt:vector>
  </HeadingPairs>
  <TitlesOfParts>
    <vt:vector size="48" baseType="lpstr">
      <vt:lpstr>Tema do Office</vt:lpstr>
      <vt:lpstr>Custom Design</vt:lpstr>
      <vt:lpstr>Apresentação do PowerPoint</vt:lpstr>
      <vt:lpstr>Mídia Digital</vt:lpstr>
      <vt:lpstr>Amostragem</vt:lpstr>
      <vt:lpstr>Amostragem</vt:lpstr>
      <vt:lpstr>Quantização</vt:lpstr>
      <vt:lpstr>Quantização</vt:lpstr>
      <vt:lpstr>Quantização</vt:lpstr>
      <vt:lpstr>Quantização</vt:lpstr>
      <vt:lpstr>Compressão</vt:lpstr>
      <vt:lpstr>Compressão</vt:lpstr>
      <vt:lpstr>Compressão</vt:lpstr>
      <vt:lpstr>Desafios em redes multimídia</vt:lpstr>
      <vt:lpstr>Tipos de aplicação</vt:lpstr>
      <vt:lpstr>Tipos de aplicação</vt:lpstr>
      <vt:lpstr>Streaming armazenado: </vt:lpstr>
      <vt:lpstr>Streaming armazenado: </vt:lpstr>
      <vt:lpstr>Client-side buffering, playout</vt:lpstr>
      <vt:lpstr>Client-side buffering, playout</vt:lpstr>
      <vt:lpstr>Client-side buffering, playout</vt:lpstr>
      <vt:lpstr>Protocolos de controle</vt:lpstr>
      <vt:lpstr>Streaming multimedia: DASH</vt:lpstr>
      <vt:lpstr>Streaming multimedia: DASH</vt:lpstr>
      <vt:lpstr>Content distribution networks</vt:lpstr>
      <vt:lpstr>CDN: “simple” content access scenario</vt:lpstr>
      <vt:lpstr>CDN cluster selection strategy</vt:lpstr>
      <vt:lpstr>Case study: Netflix</vt:lpstr>
      <vt:lpstr>Case study: Netflix</vt:lpstr>
      <vt:lpstr>Voz Sobre IP</vt:lpstr>
      <vt:lpstr>Delay jitter</vt:lpstr>
      <vt:lpstr>VoiP: recuperação de perdas</vt:lpstr>
      <vt:lpstr>VoiP: recuperação de perdas</vt:lpstr>
      <vt:lpstr>Voice-over-IP: Skype</vt:lpstr>
      <vt:lpstr>P2P voice-over-IP: skype</vt:lpstr>
      <vt:lpstr>Skype: peers as relays</vt:lpstr>
      <vt:lpstr>RTP</vt:lpstr>
      <vt:lpstr>RTP and QoS</vt:lpstr>
      <vt:lpstr>RTP header</vt:lpstr>
      <vt:lpstr>RTP header</vt:lpstr>
      <vt:lpstr>Real-Time Control Protocol (RTCP)</vt:lpstr>
      <vt:lpstr>SIP: Session Initiation Protocol [RFC 3261]</vt:lpstr>
      <vt:lpstr>SIP services</vt:lpstr>
      <vt:lpstr>Network support for multimedia</vt:lpstr>
      <vt:lpstr>Intserv</vt:lpstr>
      <vt:lpstr>Intserv</vt:lpstr>
      <vt:lpstr>Diffserv</vt:lpstr>
      <vt:lpstr>Referências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Nivia Cruz Quenial</cp:lastModifiedBy>
  <cp:revision>349</cp:revision>
  <dcterms:created xsi:type="dcterms:W3CDTF">2010-11-12T14:56:26Z</dcterms:created>
  <dcterms:modified xsi:type="dcterms:W3CDTF">2016-09-15T17:03:39Z</dcterms:modified>
</cp:coreProperties>
</file>