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3"/>
  </p:notesMasterIdLst>
  <p:sldIdLst>
    <p:sldId id="257" r:id="rId3"/>
    <p:sldId id="581" r:id="rId4"/>
    <p:sldId id="583" r:id="rId5"/>
    <p:sldId id="585" r:id="rId6"/>
    <p:sldId id="586" r:id="rId7"/>
    <p:sldId id="587" r:id="rId8"/>
    <p:sldId id="584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19" r:id="rId22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01/10/2017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br/url?sa=t&amp;rct=j&amp;q=&amp;esrc=s&amp;source=web&amp;cd=1&amp;cad=rja&amp;uact=8&amp;ved=0ahUKEwjp2cCE-tXPAhXHS5AKHcRDDfoQFgghMAA&amp;url=https://www.icann.org/&amp;usg=AFQjCNFP_V6HZAVEcU7o8jLcBuhuCOpEOw&amp;sig2=IVSnmK14LT7JcnPE--9tLw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02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outubro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Rede- IPv4, NAT, ICMP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pt-BR" sz="2800" dirty="0" smtClean="0"/>
              <a:t>Endereçamento</a:t>
            </a:r>
          </a:p>
          <a:p>
            <a:pPr lvl="1"/>
            <a:r>
              <a:rPr lang="pt-BR" sz="2400" dirty="0" smtClean="0"/>
              <a:t>Prefixo</a:t>
            </a:r>
          </a:p>
          <a:p>
            <a:pPr lvl="2"/>
            <a:r>
              <a:rPr lang="pt-BR" sz="2000" dirty="0" smtClean="0"/>
              <a:t>Identifica a rede</a:t>
            </a:r>
          </a:p>
          <a:p>
            <a:pPr lvl="1"/>
            <a:r>
              <a:rPr lang="pt-BR" sz="2400" dirty="0" smtClean="0"/>
              <a:t>Sufixo</a:t>
            </a:r>
          </a:p>
          <a:p>
            <a:pPr lvl="2"/>
            <a:r>
              <a:rPr lang="pt-BR" sz="2000" dirty="0" smtClean="0"/>
              <a:t>Identifica máquina acoplada àquela rede</a:t>
            </a:r>
          </a:p>
          <a:p>
            <a:r>
              <a:rPr lang="pt-BR" sz="2800" dirty="0" smtClean="0"/>
              <a:t>Endereço IP:32 bits </a:t>
            </a:r>
          </a:p>
          <a:p>
            <a:r>
              <a:rPr lang="pt-BR" sz="2800" dirty="0" smtClean="0"/>
              <a:t>Interface: conexão entre host/roteador e enlace físico</a:t>
            </a:r>
          </a:p>
          <a:p>
            <a:r>
              <a:rPr lang="pt-BR" sz="2800" dirty="0" smtClean="0"/>
              <a:t>1 endereço IP por interface</a:t>
            </a:r>
            <a:endParaRPr lang="pt-BR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844824"/>
            <a:ext cx="37528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pt-BR" dirty="0" smtClean="0"/>
              <a:t>Subrede</a:t>
            </a:r>
          </a:p>
          <a:p>
            <a:r>
              <a:rPr lang="pt-BR" dirty="0" smtClean="0"/>
              <a:t>Dispositivos podem fisicamente alcançar os outros</a:t>
            </a:r>
          </a:p>
          <a:p>
            <a:r>
              <a:rPr lang="pt-BR" dirty="0" smtClean="0"/>
              <a:t>Máscara</a:t>
            </a:r>
          </a:p>
          <a:p>
            <a:pPr lvl="1"/>
            <a:r>
              <a:rPr lang="pt-BR" dirty="0" smtClean="0"/>
              <a:t>Ex 223.1.1.0/24</a:t>
            </a:r>
          </a:p>
          <a:p>
            <a:pPr lvl="2"/>
            <a:r>
              <a:rPr lang="pt-BR" dirty="0" smtClean="0"/>
              <a:t>Nessa rede, os endereços começam com 223.1.1</a:t>
            </a:r>
          </a:p>
          <a:p>
            <a:pPr lvl="3"/>
            <a:r>
              <a:rPr lang="pt-BR" dirty="0" smtClean="0"/>
              <a:t>Os primeiros 24 bits  determinam a rede</a:t>
            </a:r>
          </a:p>
          <a:p>
            <a:pPr lvl="1"/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988840"/>
            <a:ext cx="34766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Notação antiga – classes</a:t>
            </a:r>
          </a:p>
          <a:p>
            <a:pPr lvl="1"/>
            <a:r>
              <a:rPr lang="pt-BR" sz="2400" dirty="0" smtClean="0"/>
              <a:t>Classe A: 8 bits para a subrede</a:t>
            </a:r>
          </a:p>
          <a:p>
            <a:pPr lvl="1"/>
            <a:r>
              <a:rPr lang="pt-BR" sz="2400" dirty="0" smtClean="0"/>
              <a:t>Classe B: 16 bits para a subrede</a:t>
            </a:r>
          </a:p>
          <a:p>
            <a:pPr lvl="1"/>
            <a:r>
              <a:rPr lang="pt-BR" sz="2400" dirty="0" smtClean="0"/>
              <a:t>Classe C: 24 bits para a subrede</a:t>
            </a:r>
          </a:p>
          <a:p>
            <a:r>
              <a:rPr lang="pt-BR" sz="2800" dirty="0" smtClean="0"/>
              <a:t>Endereços especiais</a:t>
            </a:r>
          </a:p>
          <a:p>
            <a:pPr lvl="1"/>
            <a:r>
              <a:rPr lang="pt-BR" sz="2400" dirty="0" smtClean="0"/>
              <a:t>Terminado em 0 – identificação da rede</a:t>
            </a:r>
          </a:p>
          <a:p>
            <a:pPr lvl="1"/>
            <a:r>
              <a:rPr lang="pt-BR" sz="2400" dirty="0" smtClean="0"/>
              <a:t>Terminado em 255 – broadcast</a:t>
            </a:r>
          </a:p>
          <a:p>
            <a:r>
              <a:rPr lang="pt-BR" sz="2800" dirty="0" smtClean="0"/>
              <a:t>CIDR: Classless InterDomain Routing</a:t>
            </a:r>
          </a:p>
          <a:p>
            <a:r>
              <a:rPr lang="pt-BR" sz="2800" dirty="0" smtClean="0"/>
              <a:t>Notação a.b.c.d/x, onde x é o # de bits na  porção do endereço que representa a subrede</a:t>
            </a:r>
            <a:endParaRPr lang="pt-B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Obtenção de endereço</a:t>
            </a:r>
          </a:p>
          <a:p>
            <a:pPr lvl="1"/>
            <a:r>
              <a:rPr lang="pt-BR" dirty="0" smtClean="0"/>
              <a:t>Arquivo de configuração </a:t>
            </a:r>
          </a:p>
          <a:p>
            <a:pPr lvl="2"/>
            <a:r>
              <a:rPr lang="pt-BR" dirty="0" smtClean="0"/>
              <a:t>Windows: control-panel-&gt;network-&gt;configuration-&gt;tcp/ip-&gt;properties</a:t>
            </a:r>
          </a:p>
          <a:p>
            <a:pPr lvl="2"/>
            <a:r>
              <a:rPr lang="pt-BR" sz="1600" dirty="0" smtClean="0"/>
              <a:t> </a:t>
            </a:r>
            <a:r>
              <a:rPr lang="pt-BR" dirty="0" smtClean="0"/>
              <a:t>UNIX: /etc/rc.config</a:t>
            </a:r>
          </a:p>
          <a:p>
            <a:r>
              <a:rPr lang="pt-BR" dirty="0" smtClean="0"/>
              <a:t>DHCP: Dynamic Host Configuration Protocol:</a:t>
            </a:r>
          </a:p>
          <a:p>
            <a:pPr lvl="1"/>
            <a:r>
              <a:rPr lang="pt-BR" dirty="0" smtClean="0"/>
              <a:t>obtem dinamicamente um endereço através de um servidor</a:t>
            </a:r>
          </a:p>
          <a:p>
            <a:pPr lvl="1"/>
            <a:r>
              <a:rPr lang="pt-BR" dirty="0" smtClean="0"/>
              <a:t>RFC 2131</a:t>
            </a:r>
          </a:p>
          <a:p>
            <a:pPr lvl="1"/>
            <a:r>
              <a:rPr lang="pt-BR" dirty="0" smtClean="0"/>
              <a:t>Geralmente responsabilidade do provedor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Onde os provedores conseguem seus prefixos?</a:t>
            </a:r>
          </a:p>
          <a:p>
            <a:pPr lvl="1"/>
            <a:r>
              <a:rPr lang="pt-BR" dirty="0" smtClean="0">
                <a:hlinkClick r:id="rId2"/>
              </a:rPr>
              <a:t>Icann</a:t>
            </a:r>
            <a:r>
              <a:rPr lang="pt-BR" dirty="0" smtClean="0"/>
              <a:t> – Internet Corporation for Assigned Names and Numbers </a:t>
            </a:r>
          </a:p>
          <a:p>
            <a:pPr lvl="2"/>
            <a:r>
              <a:rPr lang="pt-BR" dirty="0" smtClean="0"/>
              <a:t>Segue padrão da RFC 2050</a:t>
            </a:r>
          </a:p>
          <a:p>
            <a:pPr lvl="2"/>
            <a:r>
              <a:rPr lang="pt-BR" dirty="0" smtClean="0"/>
              <a:t>Administra servidores DNS raiz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Network Address Translation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64198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Rede local usa somente um único endereço IP quando há necessidade de falar com o mundo externo</a:t>
            </a:r>
          </a:p>
          <a:p>
            <a:r>
              <a:rPr lang="pt-BR" sz="2800" dirty="0" smtClean="0"/>
              <a:t>Pode mudar endereço de dispositivos na rede local sem necessidade de notificar o mundo externo</a:t>
            </a:r>
          </a:p>
          <a:p>
            <a:r>
              <a:rPr lang="pt-BR" sz="2800" dirty="0" smtClean="0"/>
              <a:t> Pode mudar o ISP sem mudar o endereço dos dispositivos na rede local </a:t>
            </a:r>
          </a:p>
          <a:p>
            <a:r>
              <a:rPr lang="pt-BR" sz="2800" dirty="0" smtClean="0"/>
              <a:t>Dispositivos dentro da rede local não são explicitamente endereçáveis, ou seja, não são visíveis pelo mundo externo</a:t>
            </a:r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NAT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sz="2800" dirty="0" smtClean="0"/>
              <a:t>Substitui endereços originais/porta pelo IP do NAT e um novo número de porta</a:t>
            </a:r>
          </a:p>
          <a:p>
            <a:r>
              <a:rPr lang="pt-BR" sz="2800" dirty="0" smtClean="0"/>
              <a:t>Mantém tabela de tradução NAT</a:t>
            </a:r>
            <a:endParaRPr lang="pt-B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2708920"/>
            <a:ext cx="69723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ICMP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pt-BR" dirty="0" smtClean="0"/>
              <a:t>Mensagens de controle sobre IP</a:t>
            </a:r>
          </a:p>
          <a:p>
            <a:r>
              <a:rPr lang="pt-BR" dirty="0" smtClean="0"/>
              <a:t>Reportagem de erro: host, rede, porta, protocolo inalcançável</a:t>
            </a:r>
          </a:p>
          <a:p>
            <a:r>
              <a:rPr lang="pt-BR" dirty="0" smtClean="0"/>
              <a:t> echo request/reply (usado pelo ping)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628800"/>
            <a:ext cx="4211960" cy="411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ICMP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pt-BR" sz="2800" dirty="0" smtClean="0"/>
              <a:t>Ping</a:t>
            </a:r>
          </a:p>
          <a:p>
            <a:pPr lvl="1"/>
            <a:r>
              <a:rPr lang="pt-BR" sz="2400" dirty="0" smtClean="0"/>
              <a:t>Echo request/reply</a:t>
            </a:r>
          </a:p>
          <a:p>
            <a:r>
              <a:rPr lang="pt-BR" sz="2800" dirty="0" smtClean="0"/>
              <a:t>Traceroute</a:t>
            </a:r>
          </a:p>
          <a:p>
            <a:pPr lvl="1"/>
            <a:r>
              <a:rPr lang="pt-BR" sz="2400" dirty="0" smtClean="0"/>
              <a:t>Fonte envia uma série de segmentos UDP para o destino</a:t>
            </a:r>
          </a:p>
          <a:p>
            <a:pPr lvl="2"/>
            <a:r>
              <a:rPr lang="pt-BR" sz="2000" dirty="0" smtClean="0"/>
              <a:t>O 1º possui TTL =1</a:t>
            </a:r>
          </a:p>
          <a:p>
            <a:pPr lvl="2"/>
            <a:r>
              <a:rPr lang="pt-BR" sz="2000" dirty="0" smtClean="0"/>
              <a:t>O 2º possui TTL=2, etc.</a:t>
            </a:r>
          </a:p>
          <a:p>
            <a:pPr lvl="2"/>
            <a:r>
              <a:rPr lang="pt-BR" sz="2000" dirty="0" smtClean="0"/>
              <a:t>Número de porta improvável</a:t>
            </a:r>
          </a:p>
          <a:p>
            <a:pPr lvl="2"/>
            <a:r>
              <a:rPr lang="pt-BR" sz="2000" dirty="0" smtClean="0"/>
              <a:t>Para cada salto, 3 segmentos e cálculo do RTT</a:t>
            </a:r>
          </a:p>
          <a:p>
            <a:pPr lvl="1"/>
            <a:r>
              <a:rPr lang="pt-BR" sz="2400" dirty="0" smtClean="0"/>
              <a:t>Quando enésimo datagrama chega ao enésimo roteador:</a:t>
            </a:r>
          </a:p>
          <a:p>
            <a:pPr lvl="2"/>
            <a:r>
              <a:rPr lang="pt-BR" sz="2000" dirty="0" smtClean="0"/>
              <a:t>Roteador descarta datagrama</a:t>
            </a:r>
          </a:p>
          <a:p>
            <a:pPr lvl="2"/>
            <a:r>
              <a:rPr lang="pt-BR" sz="2000" dirty="0" smtClean="0"/>
              <a:t>E envia para a fonte um mensagem ICMP “TTL expired”</a:t>
            </a:r>
          </a:p>
          <a:p>
            <a:pPr lvl="2"/>
            <a:r>
              <a:rPr lang="pt-BR" sz="2000" dirty="0" smtClean="0"/>
              <a:t>Quando chegar ao deestino, responde com “host unreachable”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6048672" cy="4525963"/>
          </a:xfrm>
        </p:spPr>
        <p:txBody>
          <a:bodyPr/>
          <a:lstStyle/>
          <a:p>
            <a:r>
              <a:rPr lang="pt-BR" sz="2800" dirty="0" smtClean="0"/>
              <a:t>Funções</a:t>
            </a:r>
          </a:p>
          <a:p>
            <a:pPr lvl="1"/>
            <a:r>
              <a:rPr lang="pt-BR" sz="2400" dirty="0" smtClean="0"/>
              <a:t>Encapsular segmentos em </a:t>
            </a:r>
            <a:r>
              <a:rPr lang="pt-BR" sz="2400" b="1" dirty="0" smtClean="0"/>
              <a:t>pacotes</a:t>
            </a:r>
          </a:p>
          <a:p>
            <a:pPr lvl="1"/>
            <a:r>
              <a:rPr lang="pt-BR" sz="2400" dirty="0" smtClean="0"/>
              <a:t>Enviar pacote ao próximo salto</a:t>
            </a:r>
          </a:p>
          <a:p>
            <a:pPr lvl="2"/>
            <a:r>
              <a:rPr lang="pt-BR" sz="2000" dirty="0" smtClean="0"/>
              <a:t>Escolhe interface de saída correta</a:t>
            </a:r>
          </a:p>
          <a:p>
            <a:pPr lvl="2"/>
            <a:r>
              <a:rPr lang="pt-BR" sz="2000" dirty="0" smtClean="0"/>
              <a:t>Determina a rota</a:t>
            </a:r>
          </a:p>
          <a:p>
            <a:pPr lvl="1"/>
            <a:r>
              <a:rPr lang="pt-BR" sz="2400" dirty="0" smtClean="0"/>
              <a:t>Pode suportar circuito virtual (ATM)</a:t>
            </a:r>
          </a:p>
          <a:p>
            <a:pPr lvl="2"/>
            <a:r>
              <a:rPr lang="pt-BR" sz="2000" dirty="0" smtClean="0"/>
              <a:t>Hosts estabelecem conexão com auxílio dos roteadores intermediários</a:t>
            </a:r>
          </a:p>
          <a:p>
            <a:r>
              <a:rPr lang="pt-BR" sz="2800" dirty="0" smtClean="0"/>
              <a:t>Presente em</a:t>
            </a:r>
          </a:p>
          <a:p>
            <a:pPr lvl="1"/>
            <a:r>
              <a:rPr lang="pt-BR" sz="2400" dirty="0" smtClean="0"/>
              <a:t>Hospedeiros</a:t>
            </a:r>
          </a:p>
          <a:p>
            <a:pPr lvl="1"/>
            <a:r>
              <a:rPr lang="pt-BR" sz="2400" dirty="0" smtClean="0"/>
              <a:t>Roteadores</a:t>
            </a:r>
          </a:p>
          <a:p>
            <a:pPr lvl="1"/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0" y="2780928"/>
            <a:ext cx="285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Kurose Cap 4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564904"/>
            <a:ext cx="43815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roteamento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Pelo intervalo de endereços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651775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roteamento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Pelo prefixo</a:t>
            </a:r>
          </a:p>
          <a:p>
            <a:pPr lvl="1"/>
            <a:r>
              <a:rPr lang="pt-BR" dirty="0" smtClean="0"/>
              <a:t>Em caso de prefixos iguais, filtrar pelo mais longo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End. destino: </a:t>
            </a:r>
            <a:r>
              <a:rPr lang="pt-BR" sz="2400" dirty="0" smtClean="0"/>
              <a:t>11001000 00010111 00011000 10101010</a:t>
            </a:r>
            <a:r>
              <a:rPr lang="pt-BR" dirty="0" smtClean="0"/>
              <a:t> Por qual interface?</a:t>
            </a:r>
          </a:p>
          <a:p>
            <a:pPr lvl="1"/>
            <a:r>
              <a:rPr lang="pt-BR" dirty="0" smtClean="0"/>
              <a:t>End. destino: </a:t>
            </a:r>
            <a:r>
              <a:rPr lang="pt-BR" sz="2400" dirty="0" smtClean="0"/>
              <a:t>11001000 00010111 00010110 10100001</a:t>
            </a:r>
            <a:r>
              <a:rPr lang="pt-BR" dirty="0" smtClean="0"/>
              <a:t> Por qual interface?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2564904"/>
            <a:ext cx="6408711" cy="180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</a:p>
          <a:p>
            <a:pPr lvl="1"/>
            <a:r>
              <a:rPr lang="pt-BR" dirty="0" smtClean="0"/>
              <a:t>Lê cabeçalho dos pacotes</a:t>
            </a:r>
          </a:p>
          <a:p>
            <a:pPr lvl="2"/>
            <a:r>
              <a:rPr lang="pt-BR" dirty="0" smtClean="0"/>
              <a:t>Processamento</a:t>
            </a:r>
          </a:p>
          <a:p>
            <a:pPr lvl="1"/>
            <a:r>
              <a:rPr lang="pt-BR" dirty="0" smtClean="0"/>
              <a:t>Enfileira pacotes na espera</a:t>
            </a:r>
          </a:p>
          <a:p>
            <a:pPr lvl="2"/>
            <a:r>
              <a:rPr lang="pt-BR" dirty="0" smtClean="0"/>
              <a:t>Critérios para descarte (</a:t>
            </a:r>
            <a:r>
              <a:rPr lang="pt-BR" b="1" dirty="0" smtClean="0"/>
              <a:t>escalonamento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Executar algoritmos de roteamento</a:t>
            </a:r>
          </a:p>
          <a:p>
            <a:pPr lvl="2"/>
            <a:r>
              <a:rPr lang="pt-BR" dirty="0" smtClean="0"/>
              <a:t>Inicialização e atualização da tabela</a:t>
            </a:r>
          </a:p>
          <a:p>
            <a:pPr lvl="1"/>
            <a:r>
              <a:rPr lang="pt-BR" dirty="0" smtClean="0"/>
              <a:t>Encaminhar pacotes da interface de entrada para interface de saída</a:t>
            </a:r>
          </a:p>
          <a:p>
            <a:pPr lvl="2"/>
            <a:r>
              <a:rPr lang="pt-BR" dirty="0" smtClean="0"/>
              <a:t>Chama-se </a:t>
            </a:r>
            <a:r>
              <a:rPr lang="pt-BR" b="1" dirty="0" smtClean="0"/>
              <a:t>comutação</a:t>
            </a:r>
          </a:p>
          <a:p>
            <a:pPr lvl="2"/>
            <a:r>
              <a:rPr lang="pt-BR" dirty="0" smtClean="0"/>
              <a:t>Segue de acordo com a tabela de roteamento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 na 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orientado a conexão</a:t>
            </a:r>
          </a:p>
          <a:p>
            <a:r>
              <a:rPr lang="pt-BR" dirty="0" smtClean="0"/>
              <a:t>Best effort</a:t>
            </a:r>
          </a:p>
          <a:p>
            <a:r>
              <a:rPr lang="pt-BR" dirty="0" smtClean="0"/>
              <a:t>Roteadores não conhecem estado fim a fim da rede</a:t>
            </a:r>
          </a:p>
          <a:p>
            <a:r>
              <a:rPr lang="pt-BR" dirty="0" smtClean="0"/>
              <a:t>Encaminhamento baseado no endereço de destino</a:t>
            </a:r>
          </a:p>
          <a:p>
            <a:r>
              <a:rPr lang="pt-BR" dirty="0" smtClean="0"/>
              <a:t>Pacotes de uma mesma trasmissão podem seguir caminhos diferente</a:t>
            </a:r>
          </a:p>
          <a:p>
            <a:pPr lvl="1"/>
            <a:r>
              <a:rPr lang="pt-BR" dirty="0" smtClean="0"/>
              <a:t>Experimento com tracert, lembra?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 na 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7583564" cy="388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8675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7761</TotalTime>
  <Words>589</Words>
  <Application>Microsoft Office PowerPoint</Application>
  <PresentationFormat>On-screen Show (4:3)</PresentationFormat>
  <Paragraphs>116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Tema do Office</vt:lpstr>
      <vt:lpstr>Custom Design</vt:lpstr>
      <vt:lpstr>Slide 1</vt:lpstr>
      <vt:lpstr>Camada de Rede</vt:lpstr>
      <vt:lpstr>Roteamento</vt:lpstr>
      <vt:lpstr>Tabela de roteamento</vt:lpstr>
      <vt:lpstr>Tabela de roteamento</vt:lpstr>
      <vt:lpstr>Roteadores</vt:lpstr>
      <vt:lpstr>Camada de Rede na Internet</vt:lpstr>
      <vt:lpstr>Camada de Rede na Internet</vt:lpstr>
      <vt:lpstr>IP</vt:lpstr>
      <vt:lpstr>IPv4</vt:lpstr>
      <vt:lpstr>IPv4</vt:lpstr>
      <vt:lpstr>IPv4</vt:lpstr>
      <vt:lpstr>IPv4</vt:lpstr>
      <vt:lpstr>IPv4</vt:lpstr>
      <vt:lpstr>NAT</vt:lpstr>
      <vt:lpstr>NAT</vt:lpstr>
      <vt:lpstr>NAT </vt:lpstr>
      <vt:lpstr>ICMP</vt:lpstr>
      <vt:lpstr>ICMP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382</cp:revision>
  <dcterms:created xsi:type="dcterms:W3CDTF">2010-11-12T14:56:26Z</dcterms:created>
  <dcterms:modified xsi:type="dcterms:W3CDTF">2017-10-02T00:36:46Z</dcterms:modified>
</cp:coreProperties>
</file>