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78" r:id="rId2"/>
    <p:sldId id="275" r:id="rId3"/>
    <p:sldId id="258" r:id="rId4"/>
    <p:sldId id="259" r:id="rId5"/>
    <p:sldId id="274" r:id="rId6"/>
    <p:sldId id="272" r:id="rId7"/>
    <p:sldId id="260" r:id="rId8"/>
    <p:sldId id="273" r:id="rId9"/>
    <p:sldId id="277" r:id="rId10"/>
    <p:sldId id="266" r:id="rId11"/>
    <p:sldId id="263" r:id="rId12"/>
    <p:sldId id="267" r:id="rId13"/>
    <p:sldId id="264"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9" autoAdjust="0"/>
    <p:restoredTop sz="94660"/>
  </p:normalViewPr>
  <p:slideViewPr>
    <p:cSldViewPr snapToGrid="0">
      <p:cViewPr varScale="1">
        <p:scale>
          <a:sx n="97" d="100"/>
          <a:sy n="97" d="100"/>
        </p:scale>
        <p:origin x="9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62932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87388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6457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611732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2089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449965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175640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146160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59369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45304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59566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B77EFC-DB77-4E63-AF12-F4760C9CE520}"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108846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B77EFC-DB77-4E63-AF12-F4760C9CE520}"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12535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77EFC-DB77-4E63-AF12-F4760C9CE520}"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869823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59838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Tree>
    <p:extLst>
      <p:ext uri="{BB962C8B-B14F-4D97-AF65-F5344CB8AC3E}">
        <p14:creationId xmlns:p14="http://schemas.microsoft.com/office/powerpoint/2010/main" val="51925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B77EFC-DB77-4E63-AF12-F4760C9CE520}"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02279E-5B6E-4333-884C-84C5DFCB95CC}" type="slidenum">
              <a:rPr lang="en-IN" smtClean="0"/>
              <a:t>‹#›</a:t>
            </a:fld>
            <a:endParaRPr lang="en-IN"/>
          </a:p>
        </p:txBody>
      </p:sp>
    </p:spTree>
    <p:extLst>
      <p:ext uri="{BB962C8B-B14F-4D97-AF65-F5344CB8AC3E}">
        <p14:creationId xmlns:p14="http://schemas.microsoft.com/office/powerpoint/2010/main" val="398185461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nivicse/TNSDC-Generative-AI-for-Engineering/blob/main/cat_recognition.ipynb"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13D25-243E-D9BD-2752-FDC2A035F2BF}"/>
              </a:ext>
            </a:extLst>
          </p:cNvPr>
          <p:cNvSpPr>
            <a:spLocks noGrp="1"/>
          </p:cNvSpPr>
          <p:nvPr>
            <p:ph type="title"/>
          </p:nvPr>
        </p:nvSpPr>
        <p:spPr>
          <a:xfrm>
            <a:off x="587687" y="1118545"/>
            <a:ext cx="8596668" cy="13208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FINAL PROJECT</a:t>
            </a:r>
          </a:p>
        </p:txBody>
      </p:sp>
      <p:sp>
        <p:nvSpPr>
          <p:cNvPr id="3" name="Content Placeholder 2">
            <a:extLst>
              <a:ext uri="{FF2B5EF4-FFF2-40B4-BE49-F238E27FC236}">
                <a16:creationId xmlns:a16="http://schemas.microsoft.com/office/drawing/2014/main" id="{85C253C7-C21B-300C-819D-5FDAA16DB301}"/>
              </a:ext>
            </a:extLst>
          </p:cNvPr>
          <p:cNvSpPr>
            <a:spLocks noGrp="1"/>
          </p:cNvSpPr>
          <p:nvPr>
            <p:ph idx="1"/>
          </p:nvPr>
        </p:nvSpPr>
        <p:spPr>
          <a:xfrm>
            <a:off x="838699" y="2367627"/>
            <a:ext cx="8596668" cy="3880773"/>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Name	       :  NIVETHA M
College	: Rohini College of Engineering and Technology
Stream	: Computer Science and Engineering
Degree	: BE
Email ID	: m.nivetha9787793661@gmail.com
NM ID	: au963321104039	</a:t>
            </a:r>
          </a:p>
        </p:txBody>
      </p:sp>
    </p:spTree>
    <p:extLst>
      <p:ext uri="{BB962C8B-B14F-4D97-AF65-F5344CB8AC3E}">
        <p14:creationId xmlns:p14="http://schemas.microsoft.com/office/powerpoint/2010/main" val="3199780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97EE2F-F54C-C7B0-0B70-9A4AFD252051}"/>
              </a:ext>
            </a:extLst>
          </p:cNvPr>
          <p:cNvSpPr>
            <a:spLocks noGrp="1"/>
          </p:cNvSpPr>
          <p:nvPr>
            <p:ph idx="1"/>
          </p:nvPr>
        </p:nvSpPr>
        <p:spPr>
          <a:xfrm>
            <a:off x="731520" y="938048"/>
            <a:ext cx="8304628" cy="5289331"/>
          </a:xfrm>
        </p:spPr>
        <p:txBody>
          <a:bodyPr>
            <a:normAutofit fontScale="77500" lnSpcReduction="20000"/>
          </a:bodyPr>
          <a:lstStyle/>
          <a:p>
            <a:pPr marL="0" indent="0" algn="just">
              <a:buNone/>
            </a:pPr>
            <a:r>
              <a:rPr lang="en-IN" sz="2300" b="1" dirty="0">
                <a:solidFill>
                  <a:schemeClr val="tx1"/>
                </a:solidFill>
                <a:latin typeface="Times New Roman" panose="02020603050405020304" pitchFamily="18" charset="0"/>
                <a:cs typeface="Times New Roman" panose="02020603050405020304" pitchFamily="18" charset="0"/>
              </a:rPr>
              <a:t>Software</a:t>
            </a:r>
          </a:p>
          <a:p>
            <a:pPr marL="285750" indent="-285750" algn="just">
              <a:lnSpc>
                <a:spcPct val="150000"/>
              </a:lnSpc>
              <a:buFont typeface="Arial" panose="020B0604020202020204" pitchFamily="34" charset="0"/>
              <a:buChar char="•"/>
            </a:pPr>
            <a:r>
              <a:rPr lang="en-GB" sz="2100" b="1" dirty="0">
                <a:solidFill>
                  <a:schemeClr val="tx1"/>
                </a:solidFill>
                <a:latin typeface="Times New Roman" panose="02020603050405020304" pitchFamily="18" charset="0"/>
                <a:cs typeface="Times New Roman" panose="02020603050405020304" pitchFamily="18" charset="0"/>
              </a:rPr>
              <a:t>Python: </a:t>
            </a:r>
            <a:r>
              <a:rPr lang="en-GB" sz="2100" dirty="0">
                <a:solidFill>
                  <a:schemeClr val="tx1"/>
                </a:solidFill>
                <a:latin typeface="Times New Roman" panose="02020603050405020304" pitchFamily="18" charset="0"/>
                <a:cs typeface="Times New Roman" panose="02020603050405020304" pitchFamily="18" charset="0"/>
              </a:rPr>
              <a:t>The project is implemented using Python programming language.</a:t>
            </a:r>
          </a:p>
          <a:p>
            <a:pPr marL="285750" indent="-285750" algn="just">
              <a:lnSpc>
                <a:spcPct val="150000"/>
              </a:lnSpc>
              <a:buFont typeface="Arial" panose="020B0604020202020204" pitchFamily="34" charset="0"/>
              <a:buChar char="•"/>
            </a:pPr>
            <a:r>
              <a:rPr lang="en-GB" sz="2100" b="1" dirty="0">
                <a:solidFill>
                  <a:schemeClr val="tx1"/>
                </a:solidFill>
                <a:latin typeface="Times New Roman" panose="02020603050405020304" pitchFamily="18" charset="0"/>
                <a:cs typeface="Times New Roman" panose="02020603050405020304" pitchFamily="18" charset="0"/>
              </a:rPr>
              <a:t>TensorFlow/</a:t>
            </a:r>
            <a:r>
              <a:rPr lang="en-GB" sz="2100" b="1" dirty="0" err="1">
                <a:solidFill>
                  <a:schemeClr val="tx1"/>
                </a:solidFill>
                <a:latin typeface="Times New Roman" panose="02020603050405020304" pitchFamily="18" charset="0"/>
                <a:cs typeface="Times New Roman" panose="02020603050405020304" pitchFamily="18" charset="0"/>
              </a:rPr>
              <a:t>Keras</a:t>
            </a:r>
            <a:r>
              <a:rPr lang="en-GB" sz="2100" b="1" dirty="0">
                <a:solidFill>
                  <a:schemeClr val="tx1"/>
                </a:solidFill>
                <a:latin typeface="Times New Roman" panose="02020603050405020304" pitchFamily="18" charset="0"/>
                <a:cs typeface="Times New Roman" panose="02020603050405020304" pitchFamily="18" charset="0"/>
              </a:rPr>
              <a:t>: </a:t>
            </a:r>
            <a:r>
              <a:rPr lang="en-GB" sz="2100" dirty="0">
                <a:solidFill>
                  <a:schemeClr val="tx1"/>
                </a:solidFill>
                <a:latin typeface="Times New Roman" panose="02020603050405020304" pitchFamily="18" charset="0"/>
                <a:cs typeface="Times New Roman" panose="02020603050405020304" pitchFamily="18" charset="0"/>
              </a:rPr>
              <a:t>TensorFlow and its high-level API, </a:t>
            </a:r>
            <a:r>
              <a:rPr lang="en-GB" sz="2100" dirty="0" err="1">
                <a:solidFill>
                  <a:schemeClr val="tx1"/>
                </a:solidFill>
                <a:latin typeface="Times New Roman" panose="02020603050405020304" pitchFamily="18" charset="0"/>
                <a:cs typeface="Times New Roman" panose="02020603050405020304" pitchFamily="18" charset="0"/>
              </a:rPr>
              <a:t>Keras</a:t>
            </a:r>
            <a:r>
              <a:rPr lang="en-GB" sz="2100" dirty="0">
                <a:solidFill>
                  <a:schemeClr val="tx1"/>
                </a:solidFill>
                <a:latin typeface="Times New Roman" panose="02020603050405020304" pitchFamily="18" charset="0"/>
                <a:cs typeface="Times New Roman" panose="02020603050405020304" pitchFamily="18" charset="0"/>
              </a:rPr>
              <a:t>, are used for building and training the LSTM a type of RNN architecture.</a:t>
            </a:r>
          </a:p>
          <a:p>
            <a:pPr marL="285750" indent="-285750" algn="just">
              <a:lnSpc>
                <a:spcPct val="150000"/>
              </a:lnSpc>
              <a:buFont typeface="Arial" panose="020B0604020202020204" pitchFamily="34" charset="0"/>
              <a:buChar char="•"/>
            </a:pPr>
            <a:r>
              <a:rPr lang="en-GB" sz="2100" b="1" dirty="0">
                <a:solidFill>
                  <a:schemeClr val="tx1"/>
                </a:solidFill>
                <a:latin typeface="Times New Roman" panose="02020603050405020304" pitchFamily="18" charset="0"/>
                <a:cs typeface="Times New Roman" panose="02020603050405020304" pitchFamily="18" charset="0"/>
              </a:rPr>
              <a:t>Google </a:t>
            </a:r>
            <a:r>
              <a:rPr lang="en-GB" sz="2100" b="1" dirty="0" err="1">
                <a:solidFill>
                  <a:schemeClr val="tx1"/>
                </a:solidFill>
                <a:latin typeface="Times New Roman" panose="02020603050405020304" pitchFamily="18" charset="0"/>
                <a:cs typeface="Times New Roman" panose="02020603050405020304" pitchFamily="18" charset="0"/>
              </a:rPr>
              <a:t>Colab</a:t>
            </a:r>
            <a:r>
              <a:rPr lang="en-GB" sz="2100" b="1" dirty="0">
                <a:solidFill>
                  <a:schemeClr val="tx1"/>
                </a:solidFill>
                <a:latin typeface="Times New Roman" panose="02020603050405020304" pitchFamily="18" charset="0"/>
                <a:cs typeface="Times New Roman" panose="02020603050405020304" pitchFamily="18" charset="0"/>
              </a:rPr>
              <a:t>: </a:t>
            </a:r>
            <a:r>
              <a:rPr lang="en-GB" sz="2100" dirty="0">
                <a:solidFill>
                  <a:schemeClr val="tx1"/>
                </a:solidFill>
                <a:latin typeface="Times New Roman" panose="02020603050405020304" pitchFamily="18" charset="0"/>
                <a:cs typeface="Times New Roman" panose="02020603050405020304" pitchFamily="18" charset="0"/>
              </a:rPr>
              <a:t>These platforms can be used for interactive development, experimentation, and documentation.</a:t>
            </a:r>
          </a:p>
          <a:p>
            <a:pPr marL="285750" indent="-285750" algn="just">
              <a:lnSpc>
                <a:spcPct val="150000"/>
              </a:lnSpc>
              <a:buFont typeface="Arial" panose="020B0604020202020204" pitchFamily="34" charset="0"/>
              <a:buChar char="•"/>
            </a:pPr>
            <a:r>
              <a:rPr lang="en-GB" sz="2100" b="1" dirty="0">
                <a:solidFill>
                  <a:schemeClr val="tx1"/>
                </a:solidFill>
                <a:latin typeface="Times New Roman" panose="02020603050405020304" pitchFamily="18" charset="0"/>
                <a:cs typeface="Times New Roman" panose="02020603050405020304" pitchFamily="18" charset="0"/>
              </a:rPr>
              <a:t>NumPy: </a:t>
            </a:r>
            <a:r>
              <a:rPr lang="en-GB" sz="2100" dirty="0">
                <a:solidFill>
                  <a:schemeClr val="tx1"/>
                </a:solidFill>
                <a:latin typeface="Times New Roman" panose="02020603050405020304" pitchFamily="18" charset="0"/>
                <a:cs typeface="Times New Roman" panose="02020603050405020304" pitchFamily="18" charset="0"/>
              </a:rPr>
              <a:t>NumPy is used for numerical computations and array manipulation.</a:t>
            </a:r>
          </a:p>
          <a:p>
            <a:pPr marL="285750" indent="-285750" algn="just">
              <a:lnSpc>
                <a:spcPct val="150000"/>
              </a:lnSpc>
              <a:buFont typeface="Arial" panose="020B0604020202020204" pitchFamily="34" charset="0"/>
              <a:buChar char="•"/>
            </a:pPr>
            <a:r>
              <a:rPr lang="en-GB" sz="2100" b="1" dirty="0">
                <a:solidFill>
                  <a:schemeClr val="tx1"/>
                </a:solidFill>
                <a:latin typeface="Times New Roman" panose="02020603050405020304" pitchFamily="18" charset="0"/>
                <a:cs typeface="Times New Roman" panose="02020603050405020304" pitchFamily="18" charset="0"/>
              </a:rPr>
              <a:t>Matplotlib: </a:t>
            </a:r>
            <a:r>
              <a:rPr lang="en-GB" sz="2100" dirty="0">
                <a:solidFill>
                  <a:schemeClr val="tx1"/>
                </a:solidFill>
                <a:latin typeface="Times New Roman" panose="02020603050405020304" pitchFamily="18" charset="0"/>
                <a:cs typeface="Times New Roman" panose="02020603050405020304" pitchFamily="18" charset="0"/>
              </a:rPr>
              <a:t>Matplotlib is used for data visualization, including plotting loss curves and displaying generated images.</a:t>
            </a:r>
          </a:p>
          <a:p>
            <a:pPr marL="285750" indent="-285750" algn="just">
              <a:lnSpc>
                <a:spcPct val="150000"/>
              </a:lnSpc>
              <a:buFont typeface="Arial" panose="020B0604020202020204" pitchFamily="34" charset="0"/>
              <a:buChar char="•"/>
            </a:pPr>
            <a:r>
              <a:rPr lang="en-GB" sz="2100" b="1" dirty="0">
                <a:solidFill>
                  <a:schemeClr val="tx1"/>
                </a:solidFill>
                <a:latin typeface="Times New Roman" panose="02020603050405020304" pitchFamily="18" charset="0"/>
                <a:cs typeface="Times New Roman" panose="02020603050405020304" pitchFamily="18" charset="0"/>
              </a:rPr>
              <a:t>Pickle: </a:t>
            </a:r>
            <a:r>
              <a:rPr lang="en-GB" sz="2100" dirty="0">
                <a:solidFill>
                  <a:schemeClr val="tx1"/>
                </a:solidFill>
                <a:latin typeface="Times New Roman" panose="02020603050405020304" pitchFamily="18" charset="0"/>
                <a:cs typeface="Times New Roman" panose="02020603050405020304" pitchFamily="18" charset="0"/>
              </a:rPr>
              <a:t>The pickle module in Python provides functionality for serializing and deserializing Python objects into a binary format, allowing for easy storage and retrieval of complex data </a:t>
            </a:r>
            <a:r>
              <a:rPr lang="en-GB" sz="2100" dirty="0" err="1">
                <a:solidFill>
                  <a:schemeClr val="tx1"/>
                </a:solidFill>
                <a:latin typeface="Times New Roman" panose="02020603050405020304" pitchFamily="18" charset="0"/>
                <a:cs typeface="Times New Roman" panose="02020603050405020304" pitchFamily="18" charset="0"/>
              </a:rPr>
              <a:t>structures.It's</a:t>
            </a:r>
            <a:r>
              <a:rPr lang="en-GB" sz="2100" dirty="0">
                <a:solidFill>
                  <a:schemeClr val="tx1"/>
                </a:solidFill>
                <a:latin typeface="Times New Roman" panose="02020603050405020304" pitchFamily="18" charset="0"/>
                <a:cs typeface="Times New Roman" panose="02020603050405020304" pitchFamily="18" charset="0"/>
              </a:rPr>
              <a:t> commonly used for data persistence and inter-process communication.</a:t>
            </a:r>
            <a:endParaRPr lang="en-IN" sz="21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3792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2024-2DE2-3987-C21F-FB46F776954A}"/>
              </a:ext>
            </a:extLst>
          </p:cNvPr>
          <p:cNvSpPr>
            <a:spLocks noGrp="1"/>
          </p:cNvSpPr>
          <p:nvPr>
            <p:ph type="title"/>
          </p:nvPr>
        </p:nvSpPr>
        <p:spPr>
          <a:xfrm>
            <a:off x="663266" y="717452"/>
            <a:ext cx="8596668" cy="590843"/>
          </a:xfrm>
        </p:spPr>
        <p:txBody>
          <a:bodyPr>
            <a:noAutofit/>
          </a:bodyPr>
          <a:lstStyle/>
          <a:p>
            <a:r>
              <a:rPr lang="en-IN" b="1" dirty="0">
                <a:latin typeface="Times New Roman" panose="02020603050405020304" pitchFamily="18" charset="0"/>
                <a:cs typeface="Times New Roman" panose="02020603050405020304" pitchFamily="18" charset="0"/>
              </a:rPr>
              <a:t>MODELLING</a:t>
            </a:r>
          </a:p>
        </p:txBody>
      </p:sp>
      <p:sp>
        <p:nvSpPr>
          <p:cNvPr id="9" name="Content Placeholder 8">
            <a:extLst>
              <a:ext uri="{FF2B5EF4-FFF2-40B4-BE49-F238E27FC236}">
                <a16:creationId xmlns:a16="http://schemas.microsoft.com/office/drawing/2014/main" id="{82C1EB0E-DE32-295D-9614-1654EAA1B927}"/>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Input Layer: </a:t>
            </a:r>
            <a:r>
              <a:rPr lang="en-US" dirty="0">
                <a:latin typeface="Times New Roman" panose="02020603050405020304" pitchFamily="18" charset="0"/>
                <a:cs typeface="Times New Roman" panose="02020603050405020304" pitchFamily="18" charset="0"/>
              </a:rPr>
              <a:t>The input layer receives the raw pixel values of the input images.</a:t>
            </a:r>
            <a:endParaRPr lang="en-GB"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ConvolutionalLayers</a:t>
            </a:r>
            <a:r>
              <a:rPr lang="en-US" dirty="0">
                <a:latin typeface="Times New Roman" panose="02020603050405020304" pitchFamily="18" charset="0"/>
                <a:cs typeface="Times New Roman" panose="02020603050405020304" pitchFamily="18" charset="0"/>
              </a:rPr>
              <a:t>: Convolutional layers apply a set of filters to the input images, extracting features such as edges, textures, and patterns. These layers use learned kernels to convolve over the input images and generate feature maps.</a:t>
            </a:r>
            <a:endParaRPr lang="en-GB"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Activation Function: </a:t>
            </a:r>
            <a:r>
              <a:rPr lang="en-US" dirty="0">
                <a:latin typeface="Times New Roman" panose="02020603050405020304" pitchFamily="18" charset="0"/>
                <a:cs typeface="Times New Roman" panose="02020603050405020304" pitchFamily="18" charset="0"/>
              </a:rPr>
              <a:t>After each convolution operation, apply an activation function like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(Rectified Linear Unit) to introduce non-linearity to the model and enable it to learn complex patterns.</a:t>
            </a:r>
          </a:p>
        </p:txBody>
      </p:sp>
    </p:spTree>
    <p:extLst>
      <p:ext uri="{BB962C8B-B14F-4D97-AF65-F5344CB8AC3E}">
        <p14:creationId xmlns:p14="http://schemas.microsoft.com/office/powerpoint/2010/main" val="272462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B04A14B0-9446-6822-0D20-13FFADF40D5A}"/>
              </a:ext>
            </a:extLst>
          </p:cNvPr>
          <p:cNvSpPr>
            <a:spLocks noGrp="1"/>
          </p:cNvSpPr>
          <p:nvPr>
            <p:ph idx="1"/>
          </p:nvPr>
        </p:nvSpPr>
        <p:spPr>
          <a:xfrm>
            <a:off x="677334" y="1513490"/>
            <a:ext cx="8596668" cy="4527872"/>
          </a:xfrm>
        </p:spPr>
        <p:txBody>
          <a:bodyPr/>
          <a:lstStyle/>
          <a:p>
            <a:r>
              <a:rPr lang="en-US" b="1" dirty="0">
                <a:latin typeface="Times New Roman" panose="02020603050405020304" pitchFamily="18" charset="0"/>
                <a:cs typeface="Times New Roman" panose="02020603050405020304" pitchFamily="18" charset="0"/>
              </a:rPr>
              <a:t>Pooling Layers: </a:t>
            </a:r>
            <a:r>
              <a:rPr lang="en-US" dirty="0">
                <a:latin typeface="Times New Roman" panose="02020603050405020304" pitchFamily="18" charset="0"/>
                <a:cs typeface="Times New Roman" panose="02020603050405020304" pitchFamily="18" charset="0"/>
              </a:rPr>
              <a:t>Pooling layers </a:t>
            </a:r>
            <a:r>
              <a:rPr lang="en-US" dirty="0" err="1">
                <a:latin typeface="Times New Roman" panose="02020603050405020304" pitchFamily="18" charset="0"/>
                <a:cs typeface="Times New Roman" panose="02020603050405020304" pitchFamily="18" charset="0"/>
              </a:rPr>
              <a:t>downsample</a:t>
            </a:r>
            <a:r>
              <a:rPr lang="en-US" dirty="0">
                <a:latin typeface="Times New Roman" panose="02020603050405020304" pitchFamily="18" charset="0"/>
                <a:cs typeface="Times New Roman" panose="02020603050405020304" pitchFamily="18" charset="0"/>
              </a:rPr>
              <a:t> the feature maps, reducing their spatial dimensions while retaining important information. Common pooling techniques include max pooling and average pooling.</a:t>
            </a:r>
            <a:endParaRPr lang="en-GB"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Fully Connected Layers: </a:t>
            </a:r>
            <a:r>
              <a:rPr lang="en-US" dirty="0">
                <a:latin typeface="Times New Roman" panose="02020603050405020304" pitchFamily="18" charset="0"/>
                <a:cs typeface="Times New Roman" panose="02020603050405020304" pitchFamily="18" charset="0"/>
              </a:rPr>
              <a:t>The output from the last convolutional layer is flattened and connected to one or more fully connected layers. These layers act as classifiers, learning to map the extracted features to the correct cat categories.</a:t>
            </a:r>
            <a:endParaRPr lang="en-GB"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Activation Function (</a:t>
            </a:r>
            <a:r>
              <a:rPr lang="en-US" b="1" dirty="0" err="1">
                <a:latin typeface="Times New Roman" panose="02020603050405020304" pitchFamily="18" charset="0"/>
                <a:cs typeface="Times New Roman" panose="02020603050405020304" pitchFamily="18" charset="0"/>
              </a:rPr>
              <a:t>Softmax</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output layer typically uses the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activation function to convert the raw scores into probability distributions over the different cat categories. This allows the model to output the probability of each image belonging to a particular cat class.</a:t>
            </a:r>
          </a:p>
        </p:txBody>
      </p:sp>
    </p:spTree>
    <p:extLst>
      <p:ext uri="{BB962C8B-B14F-4D97-AF65-F5344CB8AC3E}">
        <p14:creationId xmlns:p14="http://schemas.microsoft.com/office/powerpoint/2010/main" val="1457488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998E-2595-6810-01A4-F1936E12E868}"/>
              </a:ext>
            </a:extLst>
          </p:cNvPr>
          <p:cNvSpPr>
            <a:spLocks noGrp="1"/>
          </p:cNvSpPr>
          <p:nvPr>
            <p:ph type="title"/>
          </p:nvPr>
        </p:nvSpPr>
        <p:spPr>
          <a:xfrm>
            <a:off x="686713" y="609600"/>
            <a:ext cx="8596668" cy="628357"/>
          </a:xfrm>
        </p:spPr>
        <p:txBody>
          <a:bodyPr>
            <a:noAutofit/>
          </a:bodyPr>
          <a:lstStyle/>
          <a:p>
            <a:r>
              <a:rPr lang="en-IN" b="1" dirty="0">
                <a:latin typeface="Times New Roman" panose="02020603050405020304" pitchFamily="18" charset="0"/>
                <a:cs typeface="Times New Roman" panose="02020603050405020304" pitchFamily="18" charset="0"/>
              </a:rPr>
              <a:t>RESULT</a:t>
            </a:r>
          </a:p>
        </p:txBody>
      </p:sp>
      <p:sp>
        <p:nvSpPr>
          <p:cNvPr id="8" name="TextBox 7">
            <a:extLst>
              <a:ext uri="{FF2B5EF4-FFF2-40B4-BE49-F238E27FC236}">
                <a16:creationId xmlns:a16="http://schemas.microsoft.com/office/drawing/2014/main" id="{35ECD877-5A4E-4610-9F6C-1F2FA306FB07}"/>
              </a:ext>
            </a:extLst>
          </p:cNvPr>
          <p:cNvSpPr txBox="1"/>
          <p:nvPr/>
        </p:nvSpPr>
        <p:spPr>
          <a:xfrm>
            <a:off x="1125998" y="4907713"/>
            <a:ext cx="7894182" cy="2447337"/>
          </a:xfrm>
          <a:prstGeom prst="rect">
            <a:avLst/>
          </a:prstGeom>
          <a:noFill/>
        </p:spPr>
        <p:txBody>
          <a:bodyPr wrap="square">
            <a:spAutoFit/>
          </a:bodyPr>
          <a:lstStyle/>
          <a:p>
            <a:pPr>
              <a:lnSpc>
                <a:spcPct val="150000"/>
              </a:lnSpc>
            </a:pPr>
            <a:r>
              <a:rPr lang="en-IN" sz="1800" dirty="0">
                <a:latin typeface="Times New Roman" panose="02020603050405020304" pitchFamily="18" charset="0"/>
                <a:cs typeface="Times New Roman" panose="02020603050405020304" pitchFamily="18" charset="0"/>
              </a:rPr>
              <a:t>Demo link:</a:t>
            </a:r>
            <a:endParaRPr lang="en-US" sz="1800" dirty="0">
              <a:latin typeface="Times New Roman" panose="02020603050405020304" pitchFamily="18" charset="0"/>
              <a:cs typeface="Times New Roman" panose="02020603050405020304" pitchFamily="18" charset="0"/>
            </a:endParaRPr>
          </a:p>
          <a:p>
            <a:pPr>
              <a:lnSpc>
                <a:spcPct val="150000"/>
              </a:lnSpc>
            </a:pPr>
            <a:r>
              <a:rPr lang="en-IN" sz="1800" dirty="0">
                <a:solidFill>
                  <a:schemeClr val="accent1">
                    <a:lumMod val="5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https://github.com/nivicse/TNSDC-Generative-AI-for-Engineering/blob/main/cat_recognition.ipynb</a:t>
            </a:r>
            <a:endParaRPr lang="en-US" sz="1800" dirty="0">
              <a:solidFill>
                <a:schemeClr val="accent1">
                  <a:lumMod val="50000"/>
                </a:schemeClr>
              </a:solidFill>
              <a:latin typeface="Times New Roman" panose="02020603050405020304" pitchFamily="18" charset="0"/>
              <a:cs typeface="Times New Roman" panose="02020603050405020304" pitchFamily="18" charset="0"/>
            </a:endParaRPr>
          </a:p>
          <a:p>
            <a:pPr>
              <a:lnSpc>
                <a:spcPct val="150000"/>
              </a:lnSpc>
            </a:pPr>
            <a:endParaRPr lang="en-IN" sz="1800" dirty="0">
              <a:solidFill>
                <a:schemeClr val="accent1">
                  <a:lumMod val="50000"/>
                </a:schemeClr>
              </a:solidFill>
              <a:latin typeface="Times New Roman" panose="02020603050405020304" pitchFamily="18" charset="0"/>
              <a:cs typeface="Times New Roman" panose="02020603050405020304" pitchFamily="18" charset="0"/>
            </a:endParaRPr>
          </a:p>
          <a:p>
            <a:pPr>
              <a:lnSpc>
                <a:spcPct val="150000"/>
              </a:lnSpc>
            </a:pPr>
            <a:endParaRPr lang="en-IN" sz="1600" dirty="0">
              <a:solidFill>
                <a:schemeClr val="accent1">
                  <a:lumMod val="75000"/>
                </a:schemeClr>
              </a:solidFill>
              <a:latin typeface="Arial" panose="020B0604020202020204" pitchFamily="34" charset="0"/>
              <a:cs typeface="Arial" panose="020B0604020202020204" pitchFamily="34" charset="0"/>
            </a:endParaRPr>
          </a:p>
          <a:p>
            <a:pPr>
              <a:lnSpc>
                <a:spcPct val="150000"/>
              </a:lnSpc>
            </a:pPr>
            <a:endParaRPr lang="en-IN" sz="1600" dirty="0">
              <a:solidFill>
                <a:schemeClr val="accent1">
                  <a:lumMod val="75000"/>
                </a:schemeClr>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261BB2C-441F-1C8B-B61E-58BC94E86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2401" y="1138524"/>
            <a:ext cx="5003053" cy="2865300"/>
          </a:xfrm>
          <a:prstGeom prst="rect">
            <a:avLst/>
          </a:prstGeom>
        </p:spPr>
      </p:pic>
    </p:spTree>
    <p:extLst>
      <p:ext uri="{BB962C8B-B14F-4D97-AF65-F5344CB8AC3E}">
        <p14:creationId xmlns:p14="http://schemas.microsoft.com/office/powerpoint/2010/main" val="297117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7854-FAB4-DAA7-005F-F162C7A120B2}"/>
              </a:ext>
            </a:extLst>
          </p:cNvPr>
          <p:cNvSpPr>
            <a:spLocks noGrp="1"/>
          </p:cNvSpPr>
          <p:nvPr>
            <p:ph type="title"/>
          </p:nvPr>
        </p:nvSpPr>
        <p:spPr>
          <a:xfrm>
            <a:off x="747672" y="937846"/>
            <a:ext cx="8596668" cy="671339"/>
          </a:xfrm>
        </p:spPr>
        <p:txBody>
          <a:bodyPr>
            <a:normAutofit/>
          </a:bodyPr>
          <a:lstStyle/>
          <a:p>
            <a:r>
              <a:rPr lang="en-IN" b="1" dirty="0">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AB2CCCB8-CDE0-5E5C-1414-03AEF6D0897C}"/>
              </a:ext>
            </a:extLst>
          </p:cNvPr>
          <p:cNvSpPr txBox="1"/>
          <p:nvPr/>
        </p:nvSpPr>
        <p:spPr>
          <a:xfrm>
            <a:off x="747673" y="1911186"/>
            <a:ext cx="8362928" cy="286232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	In conclusion, developing a CNN model for cat recognition involves several key steps, including data collection, preprocessing, model architecture design, training, evaluation, and deployment. By following these steps, we can create an effective model capable of accurately classifying cat images. Through experimentation, fine-tuning, and iterative refinement, we can optimize the model's performance and ensure its robustness in real-world scenarios. Continuous monitoring and updates based on feedback and evaluation results are essential for maintaining the model's effectiveness over time. Ultimately, a well-developed CNN model for cat recognition can have various applications, from pet monitoring systems to animal welfare initiatives, contributing to advancements in computer vision technology.</a:t>
            </a:r>
          </a:p>
        </p:txBody>
      </p:sp>
    </p:spTree>
    <p:extLst>
      <p:ext uri="{BB962C8B-B14F-4D97-AF65-F5344CB8AC3E}">
        <p14:creationId xmlns:p14="http://schemas.microsoft.com/office/powerpoint/2010/main" val="237764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DE5AC-99D8-665C-7B0B-4D544CF944CF}"/>
              </a:ext>
            </a:extLst>
          </p:cNvPr>
          <p:cNvSpPr>
            <a:spLocks noGrp="1"/>
          </p:cNvSpPr>
          <p:nvPr>
            <p:ph type="ctrTitle"/>
          </p:nvPr>
        </p:nvSpPr>
        <p:spPr>
          <a:xfrm>
            <a:off x="954521" y="1331396"/>
            <a:ext cx="8872025" cy="4195207"/>
          </a:xfrm>
        </p:spPr>
        <p:txBody>
          <a:bodyPr/>
          <a:lstStyle/>
          <a:p>
            <a:pPr algn="ctr">
              <a:lnSpc>
                <a:spcPct val="150000"/>
              </a:lnSpc>
            </a:pPr>
            <a:br>
              <a:rPr lang="en-US" sz="4000" b="1" dirty="0">
                <a:latin typeface="Arial" panose="020B0604020202020204" pitchFamily="34" charset="0"/>
                <a:cs typeface="Arial" panose="020B0604020202020204" pitchFamily="34" charset="0"/>
              </a:rPr>
            </a:br>
            <a:br>
              <a:rPr lang="en-US" sz="4000" b="1" dirty="0">
                <a:latin typeface="Arial" panose="020B0604020202020204" pitchFamily="34" charset="0"/>
                <a:cs typeface="Arial" panose="020B0604020202020204" pitchFamily="34" charset="0"/>
              </a:rPr>
            </a:br>
            <a:r>
              <a:rPr lang="en-US" sz="4000" b="1" dirty="0">
                <a:latin typeface="Times New Roman" panose="02020603050405020304" pitchFamily="18" charset="0"/>
                <a:cs typeface="Times New Roman" panose="02020603050405020304" pitchFamily="18" charset="0"/>
              </a:rPr>
              <a:t>CAT RECOGNITION USING TENSORFLOW AND KERAS IN CNN </a:t>
            </a:r>
            <a:r>
              <a:rPr lang="en-GB" sz="4000" b="1" dirty="0">
                <a:latin typeface="Times New Roman" panose="02020603050405020304" pitchFamily="18" charset="0"/>
                <a:cs typeface="Times New Roman" panose="02020603050405020304" pitchFamily="18" charset="0"/>
              </a:rPr>
              <a:t>MODEL</a:t>
            </a:r>
            <a:br>
              <a:rPr lang="en-GB" sz="4000" b="1"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8BAEECE-3782-9D49-2C66-757822046049}"/>
              </a:ext>
            </a:extLst>
          </p:cNvPr>
          <p:cNvSpPr>
            <a:spLocks noGrp="1"/>
          </p:cNvSpPr>
          <p:nvPr>
            <p:ph type="subTitle" idx="1"/>
          </p:nvPr>
        </p:nvSpPr>
        <p:spPr>
          <a:xfrm>
            <a:off x="1507066" y="327140"/>
            <a:ext cx="7766936" cy="1519310"/>
          </a:xfrm>
        </p:spPr>
        <p:txBody>
          <a:bodyPr/>
          <a:lstStyle/>
          <a:p>
            <a:r>
              <a:rPr lang="en-US" sz="2000" b="1" dirty="0">
                <a:solidFill>
                  <a:schemeClr val="tx1"/>
                </a:solidFill>
                <a:latin typeface="Arial" panose="020B0604020202020204" pitchFamily="34" charset="0"/>
                <a:cs typeface="Arial" panose="020B0604020202020204" pitchFamily="34" charset="0"/>
              </a:rPr>
              <a:t> </a:t>
            </a:r>
            <a:endParaRPr lang="en-IN" sz="2000" b="1" dirty="0">
              <a:solidFill>
                <a:schemeClr val="tx1"/>
              </a:solidFill>
              <a:latin typeface="Arial" panose="020B0604020202020204" pitchFamily="34" charset="0"/>
              <a:cs typeface="Arial" panose="020B0604020202020204" pitchFamily="34" charset="0"/>
            </a:endParaRPr>
          </a:p>
          <a:p>
            <a:pPr algn="ctr"/>
            <a:r>
              <a:rPr lang="en-US" sz="4000" b="1" dirty="0">
                <a:solidFill>
                  <a:schemeClr val="tx1"/>
                </a:solidFill>
                <a:latin typeface="Times New Roman" panose="02020603050405020304" pitchFamily="18" charset="0"/>
                <a:ea typeface="Aptos ExtraBold" panose="02000000000000000000" pitchFamily="2" charset="0"/>
                <a:cs typeface="Times New Roman" panose="02020603050405020304" pitchFamily="18" charset="0"/>
              </a:rPr>
              <a:t>PROJECT TITLE</a:t>
            </a:r>
            <a:endParaRPr lang="en-IN" sz="4000" b="1" dirty="0">
              <a:solidFill>
                <a:schemeClr val="tx1"/>
              </a:solidFill>
              <a:latin typeface="Times New Roman" panose="02020603050405020304" pitchFamily="18" charset="0"/>
              <a:ea typeface="Aptos ExtraBold"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847723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13F1-4A9F-19DF-AF2E-DCA7429AA353}"/>
              </a:ext>
            </a:extLst>
          </p:cNvPr>
          <p:cNvSpPr>
            <a:spLocks noGrp="1"/>
          </p:cNvSpPr>
          <p:nvPr>
            <p:ph type="title"/>
          </p:nvPr>
        </p:nvSpPr>
        <p:spPr>
          <a:xfrm>
            <a:off x="653887" y="881575"/>
            <a:ext cx="8596668" cy="642425"/>
          </a:xfrm>
        </p:spPr>
        <p:txBody>
          <a:bodyPr>
            <a:normAutofit/>
          </a:bodyPr>
          <a:lstStyle/>
          <a:p>
            <a:r>
              <a:rPr lang="en-IN" b="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4146AEF6-C119-EFD5-9044-AEC1AFEF2648}"/>
              </a:ext>
            </a:extLst>
          </p:cNvPr>
          <p:cNvSpPr>
            <a:spLocks noGrp="1"/>
          </p:cNvSpPr>
          <p:nvPr>
            <p:ph idx="1"/>
          </p:nvPr>
        </p:nvSpPr>
        <p:spPr>
          <a:xfrm>
            <a:off x="1154954" y="1903828"/>
            <a:ext cx="8825659" cy="4314092"/>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Problem Statement</a:t>
            </a:r>
          </a:p>
          <a:p>
            <a:r>
              <a:rPr lang="en-IN" dirty="0">
                <a:solidFill>
                  <a:schemeClr val="tx1"/>
                </a:solidFill>
                <a:latin typeface="Times New Roman" panose="02020603050405020304" pitchFamily="18" charset="0"/>
                <a:cs typeface="Times New Roman" panose="02020603050405020304" pitchFamily="18" charset="0"/>
              </a:rPr>
              <a:t>Project Overview</a:t>
            </a:r>
          </a:p>
          <a:p>
            <a:r>
              <a:rPr lang="en-IN" sz="1800" dirty="0">
                <a:solidFill>
                  <a:schemeClr val="tx1"/>
                </a:solidFill>
                <a:latin typeface="Times New Roman" panose="02020603050405020304" pitchFamily="18" charset="0"/>
                <a:cs typeface="Times New Roman" panose="02020603050405020304" pitchFamily="18" charset="0"/>
              </a:rPr>
              <a:t>Who Are The End Users?</a:t>
            </a:r>
          </a:p>
          <a:p>
            <a:r>
              <a:rPr lang="en-IN" dirty="0">
                <a:solidFill>
                  <a:schemeClr val="tx1"/>
                </a:solidFill>
                <a:latin typeface="Times New Roman" panose="02020603050405020304" pitchFamily="18" charset="0"/>
                <a:cs typeface="Times New Roman" panose="02020603050405020304" pitchFamily="18" charset="0"/>
              </a:rPr>
              <a:t>Proposed Solution</a:t>
            </a:r>
          </a:p>
          <a:p>
            <a:r>
              <a:rPr lang="en-GB" dirty="0">
                <a:solidFill>
                  <a:schemeClr val="tx1"/>
                </a:solidFill>
                <a:latin typeface="Times New Roman" panose="02020603050405020304" pitchFamily="18" charset="0"/>
                <a:cs typeface="Times New Roman" panose="02020603050405020304" pitchFamily="18" charset="0"/>
              </a:rPr>
              <a:t>Solution and its value proposition</a:t>
            </a:r>
            <a:endParaRPr lang="en-IN" sz="1800"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System Development Approach</a:t>
            </a:r>
          </a:p>
          <a:p>
            <a:r>
              <a:rPr lang="en-IN" dirty="0">
                <a:solidFill>
                  <a:schemeClr val="tx1"/>
                </a:solidFill>
                <a:latin typeface="Times New Roman" panose="02020603050405020304" pitchFamily="18" charset="0"/>
                <a:cs typeface="Times New Roman" panose="02020603050405020304" pitchFamily="18" charset="0"/>
              </a:rPr>
              <a:t>Modelling</a:t>
            </a:r>
          </a:p>
          <a:p>
            <a:r>
              <a:rPr lang="en-IN" dirty="0">
                <a:solidFill>
                  <a:schemeClr val="tx1"/>
                </a:solidFill>
                <a:latin typeface="Times New Roman" panose="02020603050405020304" pitchFamily="18" charset="0"/>
                <a:cs typeface="Times New Roman" panose="02020603050405020304" pitchFamily="18" charset="0"/>
              </a:rPr>
              <a:t>Result</a:t>
            </a:r>
          </a:p>
          <a:p>
            <a:r>
              <a:rPr lang="en-IN" dirty="0">
                <a:solidFill>
                  <a:schemeClr val="tx1"/>
                </a:solidFill>
                <a:latin typeface="Times New Roman" panose="02020603050405020304" pitchFamily="18" charset="0"/>
                <a:cs typeface="Times New Roman" panose="02020603050405020304" pitchFamily="18" charset="0"/>
              </a:rPr>
              <a:t>Conclusion</a:t>
            </a:r>
          </a:p>
          <a:p>
            <a:pPr marL="0" indent="0">
              <a:buNone/>
            </a:pPr>
            <a:endParaRPr lang="en-IN" b="1" dirty="0">
              <a:latin typeface="Arial" panose="020B0604020202020204" pitchFamily="34" charset="0"/>
              <a:cs typeface="Arial" panose="020B0604020202020204" pitchFamily="34" charset="0"/>
            </a:endParaRPr>
          </a:p>
          <a:p>
            <a:endParaRPr lang="en-IN" b="1" dirty="0"/>
          </a:p>
        </p:txBody>
      </p:sp>
    </p:spTree>
    <p:extLst>
      <p:ext uri="{BB962C8B-B14F-4D97-AF65-F5344CB8AC3E}">
        <p14:creationId xmlns:p14="http://schemas.microsoft.com/office/powerpoint/2010/main" val="392283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EAB9-F83E-23D9-5ED7-D33227484A78}"/>
              </a:ext>
            </a:extLst>
          </p:cNvPr>
          <p:cNvSpPr>
            <a:spLocks noGrp="1"/>
          </p:cNvSpPr>
          <p:nvPr>
            <p:ph type="title"/>
          </p:nvPr>
        </p:nvSpPr>
        <p:spPr>
          <a:xfrm>
            <a:off x="677334" y="947224"/>
            <a:ext cx="8596668" cy="983175"/>
          </a:xfrm>
        </p:spPr>
        <p:txBody>
          <a:bodyPr>
            <a:normAutofit/>
          </a:bodyPr>
          <a:lstStyle/>
          <a:p>
            <a:r>
              <a:rPr lang="en-IN"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D644BC9B-380B-38E5-77BF-2691EE2DC519}"/>
              </a:ext>
            </a:extLst>
          </p:cNvPr>
          <p:cNvSpPr txBox="1"/>
          <p:nvPr/>
        </p:nvSpPr>
        <p:spPr>
          <a:xfrm>
            <a:off x="1069145" y="1889149"/>
            <a:ext cx="8204857" cy="2118465"/>
          </a:xfrm>
          <a:prstGeom prst="rect">
            <a:avLst/>
          </a:prstGeom>
          <a:noFill/>
        </p:spPr>
        <p:txBody>
          <a:bodyPr wrap="square">
            <a:spAutoFit/>
          </a:bodyPr>
          <a:lstStyle/>
          <a:p>
            <a:pPr algn="just">
              <a:lnSpc>
                <a:spcPct val="150000"/>
              </a:lnSpc>
            </a:pPr>
            <a:r>
              <a:rPr lang="en-IN" dirty="0">
                <a:latin typeface="Arial" panose="020B0604020202020204" pitchFamily="34" charset="0"/>
                <a:cs typeface="Arial" panose="020B0604020202020204" pitchFamily="34" charset="0"/>
              </a:rPr>
              <a:t>	</a:t>
            </a:r>
            <a:r>
              <a:rPr lang="en-US" dirty="0">
                <a:latin typeface="Times New Roman" panose="02020603050405020304" pitchFamily="18" charset="0"/>
                <a:cs typeface="Times New Roman" panose="02020603050405020304" pitchFamily="18" charset="0"/>
              </a:rPr>
              <a:t>The problem statement in this context could be the need for an automated system to recognize cats in images. This could be useful for various applications such as pet monitoring, animal research, or social media image </a:t>
            </a:r>
            <a:r>
              <a:rPr lang="en-US" dirty="0" err="1">
                <a:latin typeface="Times New Roman" panose="02020603050405020304" pitchFamily="18" charset="0"/>
                <a:cs typeface="Times New Roman" panose="02020603050405020304" pitchFamily="18" charset="0"/>
              </a:rPr>
              <a:t>analysis.It</a:t>
            </a:r>
            <a:r>
              <a:rPr lang="en-US" dirty="0">
                <a:latin typeface="Times New Roman" panose="02020603050405020304" pitchFamily="18" charset="0"/>
                <a:cs typeface="Times New Roman" panose="02020603050405020304" pitchFamily="18" charset="0"/>
              </a:rPr>
              <a:t> highlights the importance of such a system for various applications, including pet monitoring and animal research</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711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5691-35FC-800F-BA34-44F40680DBE7}"/>
              </a:ext>
            </a:extLst>
          </p:cNvPr>
          <p:cNvSpPr>
            <a:spLocks noGrp="1"/>
          </p:cNvSpPr>
          <p:nvPr>
            <p:ph type="title"/>
          </p:nvPr>
        </p:nvSpPr>
        <p:spPr>
          <a:xfrm>
            <a:off x="644509" y="932796"/>
            <a:ext cx="8596668" cy="646392"/>
          </a:xfrm>
        </p:spPr>
        <p:txBody>
          <a:bodyPr>
            <a:normAutofit/>
          </a:bodyPr>
          <a:lstStyle/>
          <a:p>
            <a:r>
              <a:rPr lang="en-IN"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10A91B42-12CE-C770-06FC-1B23A6901723}"/>
              </a:ext>
            </a:extLst>
          </p:cNvPr>
          <p:cNvSpPr txBox="1"/>
          <p:nvPr/>
        </p:nvSpPr>
        <p:spPr>
          <a:xfrm>
            <a:off x="750670" y="1579188"/>
            <a:ext cx="8384345" cy="2956066"/>
          </a:xfrm>
          <a:prstGeom prst="rect">
            <a:avLst/>
          </a:prstGeom>
          <a:solidFill>
            <a:schemeClr val="bg1"/>
          </a:solidFill>
        </p:spPr>
        <p:txBody>
          <a:bodyPr wrap="square">
            <a:spAutoFit/>
          </a:bodyPr>
          <a:lstStyle/>
          <a:p>
            <a:pPr algn="just">
              <a:lnSpc>
                <a:spcPct val="150000"/>
              </a:lnSpc>
            </a:pPr>
            <a:endParaRPr lang="en-IN" dirty="0">
              <a:latin typeface="Arial" panose="020B0604020202020204" pitchFamily="34" charset="0"/>
              <a:cs typeface="Arial" panose="020B0604020202020204" pitchFamily="34" charset="0"/>
            </a:endParaRPr>
          </a:p>
          <a:p>
            <a:pPr algn="just">
              <a:lnSpc>
                <a:spcPct val="150000"/>
              </a:lnSpc>
            </a:pPr>
            <a:r>
              <a:rPr lang="en-IN" dirty="0">
                <a:latin typeface="Arial" panose="020B0604020202020204" pitchFamily="34" charset="0"/>
                <a:cs typeface="Arial" panose="020B0604020202020204" pitchFamily="34" charset="0"/>
              </a:rPr>
              <a:t>	</a:t>
            </a:r>
            <a:r>
              <a:rPr lang="en-US" b="0" i="0" dirty="0">
                <a:effectLst/>
                <a:latin typeface="Times New Roman" panose="02020603050405020304" pitchFamily="18" charset="0"/>
                <a:cs typeface="Times New Roman" panose="02020603050405020304" pitchFamily="18" charset="0"/>
              </a:rPr>
              <a:t>The project aims to develop a system that can automatically detect and recognize cats in images using CNNs. The system will take an input image as input and output whether the image contains a cat or </a:t>
            </a:r>
            <a:r>
              <a:rPr lang="en-US" b="0" i="0" dirty="0" err="1">
                <a:effectLst/>
                <a:latin typeface="Times New Roman" panose="02020603050405020304" pitchFamily="18" charset="0"/>
                <a:cs typeface="Times New Roman" panose="02020603050405020304" pitchFamily="18" charset="0"/>
              </a:rPr>
              <a:t>not.It</a:t>
            </a:r>
            <a:r>
              <a:rPr lang="en-US" b="0" i="0" dirty="0">
                <a:effectLst/>
                <a:latin typeface="Times New Roman" panose="02020603050405020304" pitchFamily="18" charset="0"/>
                <a:cs typeface="Times New Roman" panose="02020603050405020304" pitchFamily="18" charset="0"/>
              </a:rPr>
              <a:t> sets expectations for what the project aims to achieve and how it will be accomplished.
The project overview helps stakeholders understand the purpose and significance of the project.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76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EF53-C0D6-68A6-89E9-0F8816A33C9E}"/>
              </a:ext>
            </a:extLst>
          </p:cNvPr>
          <p:cNvSpPr>
            <a:spLocks noGrp="1"/>
          </p:cNvSpPr>
          <p:nvPr>
            <p:ph type="title"/>
          </p:nvPr>
        </p:nvSpPr>
        <p:spPr>
          <a:xfrm>
            <a:off x="499144" y="975360"/>
            <a:ext cx="8596668" cy="773723"/>
          </a:xfrm>
        </p:spPr>
        <p:txBody>
          <a:bodyPr>
            <a:noAutofit/>
          </a:bodyPr>
          <a:lstStyle/>
          <a:p>
            <a:pPr>
              <a:lnSpc>
                <a:spcPct val="150000"/>
              </a:lnSpc>
            </a:pPr>
            <a:r>
              <a:rPr lang="en-IN" b="1" dirty="0">
                <a:latin typeface="Times New Roman" panose="02020603050405020304" pitchFamily="18" charset="0"/>
                <a:cs typeface="Times New Roman" panose="02020603050405020304" pitchFamily="18" charset="0"/>
              </a:rPr>
              <a:t>WHO ARE THE END USERS?</a:t>
            </a:r>
          </a:p>
        </p:txBody>
      </p:sp>
      <p:sp>
        <p:nvSpPr>
          <p:cNvPr id="3" name="Content Placeholder 2">
            <a:extLst>
              <a:ext uri="{FF2B5EF4-FFF2-40B4-BE49-F238E27FC236}">
                <a16:creationId xmlns:a16="http://schemas.microsoft.com/office/drawing/2014/main" id="{CDFE0410-5496-3008-8616-1DAF2893B656}"/>
              </a:ext>
            </a:extLst>
          </p:cNvPr>
          <p:cNvSpPr>
            <a:spLocks noGrp="1"/>
          </p:cNvSpPr>
          <p:nvPr>
            <p:ph idx="1"/>
          </p:nvPr>
        </p:nvSpPr>
        <p:spPr>
          <a:xfrm>
            <a:off x="614289" y="2127739"/>
            <a:ext cx="8659713" cy="3754901"/>
          </a:xfrm>
        </p:spPr>
        <p:txBody>
          <a:bodyPr/>
          <a:lstStyle/>
          <a:p>
            <a:pPr marL="0" indent="0" algn="just">
              <a:lnSpc>
                <a:spcPct val="200000"/>
              </a:lnSpc>
              <a:buNone/>
            </a:pPr>
            <a:r>
              <a:rPr lang="en-GB" dirty="0">
                <a:latin typeface="Arial" panose="020B0604020202020204" pitchFamily="34" charset="0"/>
                <a:cs typeface="Arial" panose="020B0604020202020204" pitchFamily="34" charset="0"/>
              </a:rPr>
              <a:t>	</a:t>
            </a:r>
            <a:r>
              <a:rPr lang="en-US" dirty="0">
                <a:latin typeface="Times New Roman" panose="02020603050405020304" pitchFamily="18" charset="0"/>
                <a:cs typeface="Times New Roman" panose="02020603050405020304" pitchFamily="18" charset="0"/>
              </a:rPr>
              <a:t>The end users of this system could include pet owners, animal shelters, veterinarians, or researchers who need to identify and analyze images containing </a:t>
            </a:r>
            <a:r>
              <a:rPr lang="en-US" dirty="0" err="1">
                <a:latin typeface="Times New Roman" panose="02020603050405020304" pitchFamily="18" charset="0"/>
                <a:cs typeface="Times New Roman" panose="02020603050405020304" pitchFamily="18" charset="0"/>
              </a:rPr>
              <a:t>cats.This</a:t>
            </a:r>
            <a:r>
              <a:rPr lang="en-US" dirty="0">
                <a:latin typeface="Times New Roman" panose="02020603050405020304" pitchFamily="18" charset="0"/>
                <a:cs typeface="Times New Roman" panose="02020603050405020304" pitchFamily="18" charset="0"/>
              </a:rPr>
              <a:t> section identifies the target audience or end users who will benefit from the cat recognition </a:t>
            </a:r>
            <a:r>
              <a:rPr lang="en-US" dirty="0" err="1">
                <a:latin typeface="Times New Roman" panose="02020603050405020304" pitchFamily="18" charset="0"/>
                <a:cs typeface="Times New Roman" panose="02020603050405020304" pitchFamily="18" charset="0"/>
              </a:rPr>
              <a:t>system.It</a:t>
            </a:r>
            <a:r>
              <a:rPr lang="en-US" dirty="0">
                <a:latin typeface="Times New Roman" panose="02020603050405020304" pitchFamily="18" charset="0"/>
                <a:cs typeface="Times New Roman" panose="02020603050405020304" pitchFamily="18" charset="0"/>
              </a:rPr>
              <a:t> describes the specific individuals, organizations, or user groups who will interact with or benefit from the system.</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11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C1F8-2786-3A24-566B-F675C9A4B0A1}"/>
              </a:ext>
            </a:extLst>
          </p:cNvPr>
          <p:cNvSpPr>
            <a:spLocks noGrp="1"/>
          </p:cNvSpPr>
          <p:nvPr>
            <p:ph type="title"/>
          </p:nvPr>
        </p:nvSpPr>
        <p:spPr>
          <a:xfrm>
            <a:off x="657536" y="736209"/>
            <a:ext cx="8596668" cy="623668"/>
          </a:xfrm>
        </p:spPr>
        <p:txBody>
          <a:bodyPr>
            <a:noAutofit/>
          </a:bodyPr>
          <a:lstStyle/>
          <a:p>
            <a:r>
              <a:rPr lang="en-IN" b="1"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0A2557A5-1D03-E2B8-936C-59E6148DD095}"/>
              </a:ext>
            </a:extLst>
          </p:cNvPr>
          <p:cNvSpPr>
            <a:spLocks noGrp="1"/>
          </p:cNvSpPr>
          <p:nvPr>
            <p:ph idx="1"/>
          </p:nvPr>
        </p:nvSpPr>
        <p:spPr>
          <a:xfrm>
            <a:off x="637736" y="1599028"/>
            <a:ext cx="8636268" cy="4267200"/>
          </a:xfrm>
        </p:spPr>
        <p:txBody>
          <a:bodyPr>
            <a:normAutofit/>
          </a:bodyPr>
          <a:lstStyle/>
          <a:p>
            <a:r>
              <a:rPr lang="en-US" sz="1600" dirty="0">
                <a:solidFill>
                  <a:schemeClr val="tx1"/>
                </a:solidFill>
                <a:latin typeface="Times New Roman" panose="02020603050405020304" pitchFamily="18" charset="0"/>
                <a:cs typeface="Times New Roman" panose="02020603050405020304" pitchFamily="18" charset="0"/>
              </a:rPr>
              <a:t>The proposed solution is to use CNNs, a type of deep learning model well-suited for image recognition tasks, to train a cat recognition system. The system will be trained on a dataset of labeled cat images to learn to accurately identify cats in new images.</a:t>
            </a:r>
          </a:p>
          <a:p>
            <a:r>
              <a:rPr lang="en-US" sz="1600" dirty="0">
                <a:solidFill>
                  <a:schemeClr val="tx1"/>
                </a:solidFill>
                <a:latin typeface="Times New Roman" panose="02020603050405020304" pitchFamily="18" charset="0"/>
                <a:cs typeface="Times New Roman" panose="02020603050405020304" pitchFamily="18" charset="0"/>
              </a:rPr>
              <a:t>The proposed solution outlines the approach or methodology that will be used to address the problem.
It may include a description of the technology, algorithms, or techniques that will be employed.
The proposed solution provides a roadmap for how the project will be executed and what steps will be taken to achieve the desired outcome.
It sets expectations for what the end result of the project will look like.
The proposed solution serves as a guide for the development and implementation of the cat recognition system.</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14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5382-F465-48AA-FA19-335FF2A52342}"/>
              </a:ext>
            </a:extLst>
          </p:cNvPr>
          <p:cNvSpPr>
            <a:spLocks noGrp="1"/>
          </p:cNvSpPr>
          <p:nvPr>
            <p:ph type="title"/>
          </p:nvPr>
        </p:nvSpPr>
        <p:spPr>
          <a:xfrm>
            <a:off x="724225" y="1035147"/>
            <a:ext cx="8596668" cy="595534"/>
          </a:xfrm>
        </p:spPr>
        <p:txBody>
          <a:bodyPr>
            <a:normAutofit fontScale="90000"/>
          </a:bodyPr>
          <a:lstStyle/>
          <a:p>
            <a:r>
              <a:rPr lang="en-GB" b="1" dirty="0">
                <a:latin typeface="Times New Roman" panose="02020603050405020304" pitchFamily="18" charset="0"/>
                <a:cs typeface="Times New Roman" panose="02020603050405020304" pitchFamily="18" charset="0"/>
              </a:rPr>
              <a:t>SOLUTION AND ITS VALUE PROPOSITION</a:t>
            </a:r>
            <a:br>
              <a:rPr lang="en-IN" b="1"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D05B273-20B5-CAEE-5ABB-E77A016BA3F2}"/>
              </a:ext>
            </a:extLst>
          </p:cNvPr>
          <p:cNvSpPr>
            <a:spLocks noGrp="1"/>
          </p:cNvSpPr>
          <p:nvPr>
            <p:ph idx="1"/>
          </p:nvPr>
        </p:nvSpPr>
        <p:spPr>
          <a:xfrm>
            <a:off x="829994" y="1979831"/>
            <a:ext cx="8698524" cy="3609731"/>
          </a:xfrm>
        </p:spPr>
        <p:txBody>
          <a:bodyPr>
            <a:normAutofit fontScale="77500" lnSpcReduction="20000"/>
          </a:bodyP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The solution offers an automated and efficient way to recognize cats in images, saving time and effort compared to manual inspection. It provides value by enabling applications such as pet monitoring, animal behavior analysis, or automated tagging of cat images.</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This section elaborates on the proposed solution and highlights its benefits and advantages.
It describes the features, functionalities, and capabilities of the cat recognition system.
The value proposition explains why the solution is valuable and how it addresses the needs of the end users.
It may include examples or use cases to illustrate the practical applications of the solution.
The solution and its value proposition help stakeholders understand the potential impact and benefits of the cat recognition system</a:t>
            </a:r>
            <a:r>
              <a:rPr lang="en-US" dirty="0">
                <a:solidFill>
                  <a:schemeClr val="tx1"/>
                </a:solidFill>
                <a:latin typeface="Arial" panose="020B0604020202020204" pitchFamily="34" charset="0"/>
                <a:cs typeface="Arial" panose="020B0604020202020204" pitchFamily="34" charset="0"/>
              </a:rPr>
              <a:t>.</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997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BFDD1E-DCEA-6C78-4207-99BE9C94B029}"/>
              </a:ext>
            </a:extLst>
          </p:cNvPr>
          <p:cNvSpPr>
            <a:spLocks noGrp="1"/>
          </p:cNvSpPr>
          <p:nvPr>
            <p:ph idx="1"/>
          </p:nvPr>
        </p:nvSpPr>
        <p:spPr>
          <a:xfrm>
            <a:off x="577516" y="2096814"/>
            <a:ext cx="9070981" cy="2830787"/>
          </a:xfrm>
        </p:spPr>
        <p:txBody>
          <a:bodyPr/>
          <a:lstStyle/>
          <a:p>
            <a:r>
              <a:rPr lang="en-GB" b="1" dirty="0">
                <a:latin typeface="Times New Roman" panose="02020603050405020304" pitchFamily="18" charset="0"/>
                <a:cs typeface="Times New Roman" panose="02020603050405020304" pitchFamily="18" charset="0"/>
              </a:rPr>
              <a:t>Data Collection: </a:t>
            </a:r>
            <a:r>
              <a:rPr lang="en-GB" dirty="0">
                <a:latin typeface="Times New Roman" panose="02020603050405020304" pitchFamily="18" charset="0"/>
                <a:cs typeface="Times New Roman" panose="02020603050405020304" pitchFamily="18" charset="0"/>
              </a:rPr>
              <a:t>Gather a large dataset of images containing cats. Ensure the dataset is diverse and includes various cat breeds, angles, and lighting conditions.</a:t>
            </a:r>
          </a:p>
          <a:p>
            <a:r>
              <a:rPr lang="en-GB" b="1" dirty="0">
                <a:latin typeface="Times New Roman" panose="02020603050405020304" pitchFamily="18" charset="0"/>
                <a:cs typeface="Times New Roman" panose="02020603050405020304" pitchFamily="18" charset="0"/>
              </a:rPr>
              <a:t>Data </a:t>
            </a:r>
            <a:r>
              <a:rPr lang="en-GB" b="1" dirty="0" err="1">
                <a:latin typeface="Times New Roman" panose="02020603050405020304" pitchFamily="18" charset="0"/>
                <a:cs typeface="Times New Roman" panose="02020603050405020304" pitchFamily="18" charset="0"/>
              </a:rPr>
              <a:t>Preprocessing</a:t>
            </a:r>
            <a:r>
              <a:rPr lang="en-GB" b="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Preprocess</a:t>
            </a:r>
            <a:r>
              <a:rPr lang="en-GB" dirty="0">
                <a:latin typeface="Times New Roman" panose="02020603050405020304" pitchFamily="18" charset="0"/>
                <a:cs typeface="Times New Roman" panose="02020603050405020304" pitchFamily="18" charset="0"/>
              </a:rPr>
              <a:t> the images by resizing them to a uniform size, normalizing pixel values, and augmenting the data to increase its diversity and improve generalization.</a:t>
            </a:r>
          </a:p>
          <a:p>
            <a:r>
              <a:rPr lang="en-GB" dirty="0">
                <a:latin typeface="Times New Roman" panose="02020603050405020304" pitchFamily="18" charset="0"/>
                <a:cs typeface="Times New Roman" panose="02020603050405020304" pitchFamily="18" charset="0"/>
              </a:rPr>
              <a:t>Model Selection: Choose a pre-existing CNN architecture suitable for image recognition tasks, such as VGG, </a:t>
            </a:r>
            <a:r>
              <a:rPr lang="en-GB" dirty="0" err="1">
                <a:latin typeface="Times New Roman" panose="02020603050405020304" pitchFamily="18" charset="0"/>
                <a:cs typeface="Times New Roman" panose="02020603050405020304" pitchFamily="18" charset="0"/>
              </a:rPr>
              <a:t>ResNet</a:t>
            </a:r>
            <a:r>
              <a:rPr lang="en-GB" dirty="0">
                <a:latin typeface="Times New Roman" panose="02020603050405020304" pitchFamily="18" charset="0"/>
                <a:cs typeface="Times New Roman" panose="02020603050405020304" pitchFamily="18" charset="0"/>
              </a:rPr>
              <a:t>, or Inception. Alternatively, you can design your own architecture tailored to the specific requirements of cat recognition.</a:t>
            </a: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9FCF83B6-9328-2A80-C982-DEEC9D98E63A}"/>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SYSTEM DEVELOPMENT APPROACH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7967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397</TotalTime>
  <Words>1172</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Trebuchet MS</vt:lpstr>
      <vt:lpstr>Wingdings 3</vt:lpstr>
      <vt:lpstr>Facet</vt:lpstr>
      <vt:lpstr>FINAL PROJECT</vt:lpstr>
      <vt:lpstr>  CAT RECOGNITION USING TENSORFLOW AND KERAS IN CNN MODEL </vt:lpstr>
      <vt:lpstr>AGENDA</vt:lpstr>
      <vt:lpstr>PROBLEM STATEMENT</vt:lpstr>
      <vt:lpstr>PROJECT OVERVIEW</vt:lpstr>
      <vt:lpstr>WHO ARE THE END USERS?</vt:lpstr>
      <vt:lpstr>PROPOSED SOLUTION</vt:lpstr>
      <vt:lpstr>SOLUTION AND ITS VALUE PROPOSITION </vt:lpstr>
      <vt:lpstr>SYSTEM DEVELOPMENT APPROACH </vt:lpstr>
      <vt:lpstr>PowerPoint Presentation</vt:lpstr>
      <vt:lpstr>MODELLING</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Jeyashree K</dc:creator>
  <cp:lastModifiedBy>nivetha4u.be@gmail.com</cp:lastModifiedBy>
  <cp:revision>17</cp:revision>
  <dcterms:created xsi:type="dcterms:W3CDTF">2024-03-29T10:30:56Z</dcterms:created>
  <dcterms:modified xsi:type="dcterms:W3CDTF">2024-04-05T03:06:20Z</dcterms:modified>
</cp:coreProperties>
</file>