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7"/>
          <p:cNvSpPr txBox="1">
            <a:spLocks noGrp="1"/>
          </p:cNvSpPr>
          <p:nvPr>
            <p:ph type="ctrTitle"/>
          </p:nvPr>
        </p:nvSpPr>
        <p:spPr>
          <a:xfrm>
            <a:off x="2105023" y="551019"/>
            <a:ext cx="7629525" cy="2759710"/>
          </a:xfrm>
          <a:prstGeom prst="rect"/>
          <a:noFill/>
          <a:ln w="25400">
            <a:noFill/>
            <a:prstDash val="solid"/>
          </a:ln>
        </p:spPr>
        <p:txBody>
          <a:bodyPr bIns="0" lIns="0" rIns="0" rtlCol="0" tIns="16510" vert="horz" wrap="square">
            <a:spAutoFit/>
          </a:bodyPr>
          <a:p>
            <a:pPr algn="ctr" marL="3213735">
              <a:spcBef>
                <a:spcPts val="130"/>
              </a:spcBef>
            </a:pPr>
            <a:r>
              <a:rPr b="1" dirty="0" sz="5400" i="0" lang="en-US" u="sng">
                <a:solidFill>
                  <a:srgbClr val="BF0000"/>
                </a:solidFill>
                <a:effectLst/>
                <a:latin typeface="AndroidClock"/>
                <a:cs typeface="Times New Roman" panose="02020603050405020304" pitchFamily="18" charset="0"/>
              </a:rPr>
              <a:t>Digital Portfolio </a:t>
            </a:r>
            <a:br>
              <a:rPr b="1" dirty="0" sz="5400" i="0" lang="en-US" u="sng">
                <a:solidFill>
                  <a:srgbClr val="BF0000"/>
                </a:solidFill>
                <a:effectLst/>
                <a:latin typeface="AndroidClock"/>
              </a:rPr>
            </a:br>
            <a:endParaRPr b="1" dirty="0" sz="5400" spc="15" u="sng">
              <a:solidFill>
                <a:srgbClr val="BF0000"/>
              </a:solidFill>
              <a:effectLst/>
              <a:latin typeface="AndroidClock"/>
            </a:endParaRPr>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
          <p:cNvSpPr txBox="1"/>
          <p:nvPr/>
        </p:nvSpPr>
        <p:spPr>
          <a:xfrm>
            <a:off x="423707" y="2289883"/>
            <a:ext cx="11211318" cy="3672840"/>
          </a:xfrm>
          <a:prstGeom prst="rect"/>
        </p:spPr>
        <p:txBody>
          <a:bodyPr rtlCol="0" wrap="square">
            <a:spAutoFit/>
          </a:bodyPr>
          <a:p>
            <a:r>
              <a:rPr sz="3600" lang="en-US">
                <a:solidFill>
                  <a:srgbClr val="000000"/>
                </a:solidFill>
              </a:rPr>
              <a:t>S</a:t>
            </a:r>
            <a:r>
              <a:rPr sz="3600" lang="en-US">
                <a:solidFill>
                  <a:srgbClr val="000000"/>
                </a:solidFill>
              </a:rPr>
              <a:t>T</a:t>
            </a:r>
            <a:r>
              <a:rPr sz="3600" lang="en-US">
                <a:solidFill>
                  <a:srgbClr val="000000"/>
                </a:solidFill>
              </a:rPr>
              <a:t>U</a:t>
            </a:r>
            <a:r>
              <a:rPr sz="3600" lang="en-US">
                <a:solidFill>
                  <a:srgbClr val="000000"/>
                </a:solidFill>
              </a:rPr>
              <a:t>D</a:t>
            </a:r>
            <a:r>
              <a:rPr sz="3600" lang="en-US">
                <a:solidFill>
                  <a:srgbClr val="000000"/>
                </a:solidFill>
              </a:rPr>
              <a:t>E</a:t>
            </a:r>
            <a:r>
              <a:rPr sz="3600" lang="en-US">
                <a:solidFill>
                  <a:srgbClr val="000000"/>
                </a:solidFill>
              </a:rPr>
              <a:t>N</a:t>
            </a:r>
            <a:r>
              <a:rPr sz="3600" lang="en-US">
                <a:solidFill>
                  <a:srgbClr val="000000"/>
                </a:solidFill>
              </a:rPr>
              <a:t>T</a:t>
            </a:r>
            <a:r>
              <a:rPr sz="3600" lang="en-US">
                <a:solidFill>
                  <a:srgbClr val="000000"/>
                </a:solidFill>
              </a:rPr>
              <a:t> </a:t>
            </a:r>
            <a:r>
              <a:rPr sz="3600" lang="en-US">
                <a:solidFill>
                  <a:srgbClr val="000000"/>
                </a:solidFill>
              </a:rPr>
              <a:t>N</a:t>
            </a:r>
            <a:r>
              <a:rPr sz="3600" lang="en-US">
                <a:solidFill>
                  <a:srgbClr val="000000"/>
                </a:solidFill>
              </a:rPr>
              <a:t>A</a:t>
            </a:r>
            <a:r>
              <a:rPr sz="3600" lang="en-US">
                <a:solidFill>
                  <a:srgbClr val="000000"/>
                </a:solidFill>
              </a:rPr>
              <a:t>M</a:t>
            </a:r>
            <a:r>
              <a:rPr sz="3600" lang="en-US">
                <a:solidFill>
                  <a:srgbClr val="000000"/>
                </a:solidFill>
              </a:rPr>
              <a:t>E</a:t>
            </a:r>
            <a:r>
              <a:rPr sz="2800" lang="en-US">
                <a:solidFill>
                  <a:srgbClr val="000000"/>
                </a:solidFill>
              </a:rPr>
              <a:t> </a:t>
            </a:r>
            <a:r>
              <a:rPr sz="2800" lang="en-US">
                <a:solidFill>
                  <a:srgbClr val="000000"/>
                </a:solidFill>
              </a:rPr>
              <a:t>:</a:t>
            </a:r>
            <a:r>
              <a:rPr sz="2800" lang="en-US">
                <a:solidFill>
                  <a:srgbClr val="000000"/>
                </a:solidFill>
              </a:rPr>
              <a:t>-</a:t>
            </a:r>
            <a:r>
              <a:rPr sz="2800" lang="en-US">
                <a:solidFill>
                  <a:srgbClr val="000000"/>
                </a:solidFill>
              </a:rPr>
              <a:t> </a:t>
            </a:r>
            <a:r>
              <a:rPr sz="4000" lang="en-US">
                <a:solidFill>
                  <a:srgbClr val="C00000"/>
                </a:solidFill>
              </a:rPr>
              <a:t>N</a:t>
            </a:r>
            <a:r>
              <a:rPr sz="4000" lang="en-US">
                <a:solidFill>
                  <a:srgbClr val="C00000"/>
                </a:solidFill>
              </a:rPr>
              <a:t>I</a:t>
            </a:r>
            <a:r>
              <a:rPr sz="4000" lang="en-US">
                <a:solidFill>
                  <a:srgbClr val="C00000"/>
                </a:solidFill>
              </a:rPr>
              <a:t>V</a:t>
            </a:r>
            <a:r>
              <a:rPr sz="4000" lang="en-US">
                <a:solidFill>
                  <a:srgbClr val="C00000"/>
                </a:solidFill>
              </a:rPr>
              <a:t>I</a:t>
            </a:r>
            <a:r>
              <a:rPr sz="4000" lang="en-US">
                <a:solidFill>
                  <a:srgbClr val="C00000"/>
                </a:solidFill>
              </a:rPr>
              <a:t>L</a:t>
            </a:r>
            <a:r>
              <a:rPr sz="4000" lang="en-US">
                <a:solidFill>
                  <a:srgbClr val="C00000"/>
                </a:solidFill>
              </a:rPr>
              <a:t> </a:t>
            </a:r>
            <a:r>
              <a:rPr sz="4000" lang="en-US">
                <a:solidFill>
                  <a:srgbClr val="C00000"/>
                </a:solidFill>
              </a:rPr>
              <a:t>P</a:t>
            </a:r>
            <a:endParaRPr sz="4000" lang="en-IN">
              <a:solidFill>
                <a:srgbClr val="C00000"/>
              </a:solidFill>
            </a:endParaRPr>
          </a:p>
          <a:p>
            <a:r>
              <a:rPr sz="3600" lang="en-US">
                <a:solidFill>
                  <a:srgbClr val="000000"/>
                </a:solidFill>
              </a:rPr>
              <a:t>R</a:t>
            </a:r>
            <a:r>
              <a:rPr sz="3600" lang="en-US">
                <a:solidFill>
                  <a:srgbClr val="000000"/>
                </a:solidFill>
              </a:rPr>
              <a:t>E</a:t>
            </a:r>
            <a:r>
              <a:rPr sz="3600" lang="en-US">
                <a:solidFill>
                  <a:srgbClr val="000000"/>
                </a:solidFill>
              </a:rPr>
              <a:t>G</a:t>
            </a:r>
            <a:r>
              <a:rPr sz="3600" lang="en-US">
                <a:solidFill>
                  <a:srgbClr val="000000"/>
                </a:solidFill>
              </a:rPr>
              <a:t>I</a:t>
            </a:r>
            <a:r>
              <a:rPr sz="3600" lang="en-US">
                <a:solidFill>
                  <a:srgbClr val="000000"/>
                </a:solidFill>
              </a:rPr>
              <a:t>ST</a:t>
            </a:r>
            <a:r>
              <a:rPr sz="3600" lang="en-US">
                <a:solidFill>
                  <a:srgbClr val="000000"/>
                </a:solidFill>
              </a:rPr>
              <a:t>E</a:t>
            </a:r>
            <a:r>
              <a:rPr sz="3600" lang="en-US">
                <a:solidFill>
                  <a:srgbClr val="000000"/>
                </a:solidFill>
              </a:rPr>
              <a:t>R</a:t>
            </a:r>
            <a:r>
              <a:rPr sz="3600" lang="en-US">
                <a:solidFill>
                  <a:srgbClr val="000000"/>
                </a:solidFill>
              </a:rPr>
              <a:t> </a:t>
            </a:r>
            <a:r>
              <a:rPr sz="3600" lang="en-US">
                <a:solidFill>
                  <a:srgbClr val="000000"/>
                </a:solidFill>
              </a:rPr>
              <a:t>N</a:t>
            </a:r>
            <a:r>
              <a:rPr sz="3600" lang="en-US">
                <a:solidFill>
                  <a:srgbClr val="000000"/>
                </a:solidFill>
              </a:rPr>
              <a:t>O</a:t>
            </a:r>
            <a:r>
              <a:rPr sz="3600" lang="en-US">
                <a:solidFill>
                  <a:srgbClr val="000000"/>
                </a:solidFill>
              </a:rPr>
              <a:t> </a:t>
            </a:r>
            <a:r>
              <a:rPr sz="3600" lang="en-US">
                <a:solidFill>
                  <a:srgbClr val="000000"/>
                </a:solidFill>
              </a:rPr>
              <a:t>A</a:t>
            </a:r>
            <a:r>
              <a:rPr sz="3600" lang="en-US">
                <a:solidFill>
                  <a:srgbClr val="000000"/>
                </a:solidFill>
              </a:rPr>
              <a:t>N</a:t>
            </a:r>
            <a:r>
              <a:rPr sz="3600" lang="en-US">
                <a:solidFill>
                  <a:srgbClr val="000000"/>
                </a:solidFill>
              </a:rPr>
              <a:t>D</a:t>
            </a:r>
            <a:r>
              <a:rPr sz="3600" lang="en-US">
                <a:solidFill>
                  <a:srgbClr val="000000"/>
                </a:solidFill>
              </a:rPr>
              <a:t> </a:t>
            </a:r>
            <a:r>
              <a:rPr sz="3600" lang="en-US">
                <a:solidFill>
                  <a:srgbClr val="000000"/>
                </a:solidFill>
              </a:rPr>
              <a:t>N</a:t>
            </a:r>
            <a:r>
              <a:rPr sz="3600" lang="en-US">
                <a:solidFill>
                  <a:srgbClr val="000000"/>
                </a:solidFill>
              </a:rPr>
              <a:t>M</a:t>
            </a:r>
            <a:r>
              <a:rPr sz="3600" lang="en-US">
                <a:solidFill>
                  <a:srgbClr val="000000"/>
                </a:solidFill>
              </a:rPr>
              <a:t>I</a:t>
            </a:r>
            <a:r>
              <a:rPr sz="3600" lang="en-US">
                <a:solidFill>
                  <a:srgbClr val="000000"/>
                </a:solidFill>
              </a:rPr>
              <a:t>D</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2</a:t>
            </a:r>
            <a:r>
              <a:rPr sz="4000" lang="en-US">
                <a:solidFill>
                  <a:srgbClr val="C00000"/>
                </a:solidFill>
              </a:rPr>
              <a:t>4</a:t>
            </a:r>
            <a:r>
              <a:rPr sz="4000" lang="en-US">
                <a:solidFill>
                  <a:srgbClr val="C00000"/>
                </a:solidFill>
              </a:rPr>
              <a:t>2</a:t>
            </a:r>
            <a:r>
              <a:rPr sz="4000" lang="en-US">
                <a:solidFill>
                  <a:srgbClr val="C00000"/>
                </a:solidFill>
              </a:rPr>
              <a:t>2</a:t>
            </a:r>
            <a:r>
              <a:rPr sz="4000" lang="en-US">
                <a:solidFill>
                  <a:srgbClr val="C00000"/>
                </a:solidFill>
              </a:rPr>
              <a:t>J</a:t>
            </a:r>
            <a:r>
              <a:rPr sz="4000" lang="en-US">
                <a:solidFill>
                  <a:srgbClr val="C00000"/>
                </a:solidFill>
              </a:rPr>
              <a:t>1</a:t>
            </a:r>
            <a:r>
              <a:rPr sz="4000" lang="en-US">
                <a:solidFill>
                  <a:srgbClr val="C00000"/>
                </a:solidFill>
              </a:rPr>
              <a:t>1</a:t>
            </a:r>
            <a:r>
              <a:rPr sz="4000" lang="en-US">
                <a:solidFill>
                  <a:srgbClr val="C00000"/>
                </a:solidFill>
              </a:rPr>
              <a:t>9</a:t>
            </a:r>
            <a:r>
              <a:rPr sz="4000" lang="en-US">
                <a:solidFill>
                  <a:srgbClr val="C00000"/>
                </a:solidFill>
              </a:rPr>
              <a:t>4</a:t>
            </a:r>
            <a:endParaRPr sz="4000" lang="en-IN">
              <a:solidFill>
                <a:srgbClr val="C00000"/>
              </a:solidFill>
            </a:endParaRPr>
          </a:p>
          <a:p>
            <a:r>
              <a:rPr sz="3600" lang="en-US">
                <a:solidFill>
                  <a:srgbClr val="000000"/>
                </a:solidFill>
              </a:rPr>
              <a:t>D</a:t>
            </a:r>
            <a:r>
              <a:rPr sz="3600" lang="en-US">
                <a:solidFill>
                  <a:srgbClr val="000000"/>
                </a:solidFill>
              </a:rPr>
              <a:t>E</a:t>
            </a:r>
            <a:r>
              <a:rPr sz="3600" lang="en-US">
                <a:solidFill>
                  <a:srgbClr val="000000"/>
                </a:solidFill>
              </a:rPr>
              <a:t>P</a:t>
            </a:r>
            <a:r>
              <a:rPr sz="3600" lang="en-US">
                <a:solidFill>
                  <a:srgbClr val="000000"/>
                </a:solidFill>
              </a:rPr>
              <a:t>A</a:t>
            </a:r>
            <a:r>
              <a:rPr sz="3600" lang="en-US">
                <a:solidFill>
                  <a:srgbClr val="000000"/>
                </a:solidFill>
              </a:rPr>
              <a:t>R</a:t>
            </a:r>
            <a:r>
              <a:rPr sz="3600" lang="en-US">
                <a:solidFill>
                  <a:srgbClr val="000000"/>
                </a:solidFill>
              </a:rPr>
              <a:t>TMENT</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B</a:t>
            </a:r>
            <a:r>
              <a:rPr sz="4000" lang="en-US">
                <a:solidFill>
                  <a:srgbClr val="C00000"/>
                </a:solidFill>
              </a:rPr>
              <a:t>C</a:t>
            </a:r>
            <a:r>
              <a:rPr sz="4000" lang="en-US">
                <a:solidFill>
                  <a:srgbClr val="C00000"/>
                </a:solidFill>
              </a:rPr>
              <a:t>A</a:t>
            </a:r>
            <a:endParaRPr sz="4000" lang="en-IN">
              <a:solidFill>
                <a:srgbClr val="C00000"/>
              </a:solidFill>
            </a:endParaRPr>
          </a:p>
          <a:p>
            <a:r>
              <a:rPr sz="3600" lang="en-US">
                <a:solidFill>
                  <a:srgbClr val="000000"/>
                </a:solidFill>
              </a:rPr>
              <a:t>C</a:t>
            </a:r>
            <a:r>
              <a:rPr sz="3600" lang="en-US">
                <a:solidFill>
                  <a:srgbClr val="000000"/>
                </a:solidFill>
              </a:rPr>
              <a:t>OLLEGE</a:t>
            </a:r>
            <a:r>
              <a:rPr sz="3600" lang="en-US">
                <a:solidFill>
                  <a:srgbClr val="000000"/>
                </a:solidFill>
              </a:rPr>
              <a:t>:</a:t>
            </a:r>
            <a:r>
              <a:rPr sz="3600" lang="en-US">
                <a:solidFill>
                  <a:srgbClr val="000000"/>
                </a:solidFill>
              </a:rPr>
              <a:t> </a:t>
            </a:r>
            <a:r>
              <a:rPr sz="3600" lang="en-US">
                <a:solidFill>
                  <a:srgbClr val="000000"/>
                </a:solidFill>
              </a:rPr>
              <a:t>C</a:t>
            </a:r>
            <a:r>
              <a:rPr sz="3600" lang="en-US">
                <a:solidFill>
                  <a:srgbClr val="000000"/>
                </a:solidFill>
              </a:rPr>
              <a:t>O</a:t>
            </a:r>
            <a:r>
              <a:rPr sz="3600" lang="en-US">
                <a:solidFill>
                  <a:srgbClr val="000000"/>
                </a:solidFill>
              </a:rPr>
              <a:t>L</a:t>
            </a:r>
            <a:r>
              <a:rPr sz="3600" lang="en-US">
                <a:solidFill>
                  <a:srgbClr val="000000"/>
                </a:solidFill>
              </a:rPr>
              <a:t>L</a:t>
            </a:r>
            <a:r>
              <a:rPr sz="3600" lang="en-US">
                <a:solidFill>
                  <a:srgbClr val="000000"/>
                </a:solidFill>
              </a:rPr>
              <a:t>E</a:t>
            </a:r>
            <a:r>
              <a:rPr sz="3600" lang="en-US">
                <a:solidFill>
                  <a:srgbClr val="000000"/>
                </a:solidFill>
              </a:rPr>
              <a:t>GE</a:t>
            </a:r>
            <a:r>
              <a:rPr sz="3600" lang="en-US">
                <a:solidFill>
                  <a:srgbClr val="000000"/>
                </a:solidFill>
              </a:rPr>
              <a:t>/</a:t>
            </a:r>
            <a:r>
              <a:rPr sz="3600" lang="en-US">
                <a:solidFill>
                  <a:srgbClr val="000000"/>
                </a:solidFill>
              </a:rPr>
              <a:t>U</a:t>
            </a:r>
            <a:r>
              <a:rPr sz="3600" lang="en-US">
                <a:solidFill>
                  <a:srgbClr val="000000"/>
                </a:solidFill>
              </a:rPr>
              <a:t>N</a:t>
            </a:r>
            <a:r>
              <a:rPr sz="3600" lang="en-US">
                <a:solidFill>
                  <a:srgbClr val="000000"/>
                </a:solidFill>
              </a:rPr>
              <a:t>I</a:t>
            </a:r>
            <a:r>
              <a:rPr sz="3600" lang="en-US">
                <a:solidFill>
                  <a:srgbClr val="000000"/>
                </a:solidFill>
              </a:rPr>
              <a:t>VERSITY</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J</a:t>
            </a:r>
            <a:r>
              <a:rPr sz="4000" lang="en-US">
                <a:solidFill>
                  <a:srgbClr val="C00000"/>
                </a:solidFill>
              </a:rPr>
              <a:t>C</a:t>
            </a:r>
            <a:r>
              <a:rPr sz="4000" lang="en-US">
                <a:solidFill>
                  <a:srgbClr val="C00000"/>
                </a:solidFill>
              </a:rPr>
              <a:t>T</a:t>
            </a:r>
            <a:r>
              <a:rPr sz="4000" lang="en-US">
                <a:solidFill>
                  <a:srgbClr val="C00000"/>
                </a:solidFill>
              </a:rPr>
              <a:t> </a:t>
            </a:r>
            <a:r>
              <a:rPr sz="4000" lang="en-US">
                <a:solidFill>
                  <a:srgbClr val="C00000"/>
                </a:solidFill>
              </a:rPr>
              <a:t>C</a:t>
            </a:r>
            <a:r>
              <a:rPr sz="4000" lang="en-US">
                <a:solidFill>
                  <a:srgbClr val="C00000"/>
                </a:solidFill>
              </a:rPr>
              <a:t>O</a:t>
            </a:r>
            <a:r>
              <a:rPr sz="4000" lang="en-US">
                <a:solidFill>
                  <a:srgbClr val="C00000"/>
                </a:solidFill>
              </a:rPr>
              <a:t>L</a:t>
            </a:r>
            <a:r>
              <a:rPr sz="4000" lang="en-US">
                <a:solidFill>
                  <a:srgbClr val="C00000"/>
                </a:solidFill>
              </a:rPr>
              <a:t>L</a:t>
            </a:r>
            <a:r>
              <a:rPr sz="4000" lang="en-US">
                <a:solidFill>
                  <a:srgbClr val="C00000"/>
                </a:solidFill>
              </a:rPr>
              <a:t>EGE </a:t>
            </a:r>
            <a:r>
              <a:rPr sz="4000" lang="en-US">
                <a:solidFill>
                  <a:srgbClr val="C00000"/>
                </a:solidFill>
              </a:rPr>
              <a:t>OF </a:t>
            </a:r>
            <a:r>
              <a:rPr sz="4000" lang="en-US">
                <a:solidFill>
                  <a:srgbClr val="C00000"/>
                </a:solidFill>
              </a:rPr>
              <a:t>A</a:t>
            </a:r>
            <a:r>
              <a:rPr sz="4000" lang="en-US">
                <a:solidFill>
                  <a:srgbClr val="C00000"/>
                </a:solidFill>
              </a:rPr>
              <a:t>R</a:t>
            </a:r>
            <a:r>
              <a:rPr sz="4000" lang="en-US">
                <a:solidFill>
                  <a:srgbClr val="C00000"/>
                </a:solidFill>
              </a:rPr>
              <a:t>T</a:t>
            </a:r>
            <a:r>
              <a:rPr sz="4000" lang="en-US">
                <a:solidFill>
                  <a:srgbClr val="C00000"/>
                </a:solidFill>
              </a:rPr>
              <a:t>S</a:t>
            </a:r>
            <a:r>
              <a:rPr sz="4000" lang="en-US">
                <a:solidFill>
                  <a:srgbClr val="C00000"/>
                </a:solidFill>
              </a:rPr>
              <a:t> </a:t>
            </a:r>
            <a:r>
              <a:rPr sz="4000" lang="en-US">
                <a:solidFill>
                  <a:srgbClr val="C00000"/>
                </a:solidFill>
              </a:rPr>
              <a:t>A</a:t>
            </a:r>
            <a:r>
              <a:rPr sz="4000" lang="en-US">
                <a:solidFill>
                  <a:srgbClr val="C00000"/>
                </a:solidFill>
              </a:rPr>
              <a:t>ND </a:t>
            </a:r>
            <a:r>
              <a:rPr sz="4000" lang="en-US">
                <a:solidFill>
                  <a:srgbClr val="C00000"/>
                </a:solidFill>
              </a:rPr>
              <a:t>S</a:t>
            </a:r>
            <a:r>
              <a:rPr sz="4000" lang="en-US">
                <a:solidFill>
                  <a:srgbClr val="C00000"/>
                </a:solidFill>
              </a:rPr>
              <a:t>C</a:t>
            </a:r>
            <a:r>
              <a:rPr sz="4000" lang="en-US">
                <a:solidFill>
                  <a:srgbClr val="C00000"/>
                </a:solidFill>
              </a:rPr>
              <a:t>I</a:t>
            </a:r>
            <a:r>
              <a:rPr sz="4000" lang="en-US">
                <a:solidFill>
                  <a:srgbClr val="C00000"/>
                </a:solidFill>
              </a:rPr>
              <a:t>ENCE</a:t>
            </a:r>
            <a:r>
              <a:rPr sz="4000" lang="en-US">
                <a:solidFill>
                  <a:srgbClr val="C00000"/>
                </a:solidFill>
              </a:rPr>
              <a:t>,</a:t>
            </a:r>
            <a:r>
              <a:rPr sz="4000" lang="en-US">
                <a:solidFill>
                  <a:srgbClr val="C00000"/>
                </a:solidFill>
              </a:rPr>
              <a:t> BHARATHIYAR </a:t>
            </a:r>
            <a:r>
              <a:rPr sz="4000" lang="en-US">
                <a:solidFill>
                  <a:srgbClr val="C00000"/>
                </a:solidFill>
              </a:rPr>
              <a:t>U</a:t>
            </a:r>
            <a:r>
              <a:rPr sz="4000" lang="en-US">
                <a:solidFill>
                  <a:srgbClr val="C00000"/>
                </a:solidFill>
              </a:rPr>
              <a:t>N</a:t>
            </a:r>
            <a:r>
              <a:rPr sz="4000" lang="en-US">
                <a:solidFill>
                  <a:srgbClr val="C00000"/>
                </a:solidFill>
              </a:rPr>
              <a:t>I</a:t>
            </a:r>
            <a:r>
              <a:rPr sz="4000" lang="en-US">
                <a:solidFill>
                  <a:srgbClr val="C00000"/>
                </a:solidFill>
              </a:rPr>
              <a:t>V</a:t>
            </a:r>
            <a:r>
              <a:rPr sz="4000" lang="en-US">
                <a:solidFill>
                  <a:srgbClr val="C00000"/>
                </a:solidFill>
              </a:rPr>
              <a:t>E</a:t>
            </a:r>
            <a:r>
              <a:rPr sz="4000" lang="en-US">
                <a:solidFill>
                  <a:srgbClr val="C00000"/>
                </a:solidFill>
              </a:rPr>
              <a:t>R</a:t>
            </a:r>
            <a:r>
              <a:rPr sz="4000" lang="en-US">
                <a:solidFill>
                  <a:srgbClr val="C00000"/>
                </a:solidFill>
              </a:rPr>
              <a:t>SITY </a:t>
            </a:r>
            <a:endParaRPr sz="4000" lang="en-IN">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59055" y="2400299"/>
            <a:ext cx="234613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20958">
            <a:off x="2849345" y="1321868"/>
            <a:ext cx="8624627" cy="518760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1276631" y="882016"/>
            <a:ext cx="6506484" cy="813434"/>
          </a:xfrm>
          <a:prstGeom prst="rect"/>
        </p:spPr>
        <p:txBody>
          <a:bodyPr bIns="0" lIns="0" rIns="0" rtlCol="0" tIns="13335" vert="horz" wrap="square">
            <a:spAutoFit/>
          </a:bodyPr>
          <a:p>
            <a:pPr marL="12700">
              <a:lnSpc>
                <a:spcPct val="100000"/>
              </a:lnSpc>
              <a:spcBef>
                <a:spcPts val="105"/>
              </a:spcBef>
            </a:pPr>
            <a:r>
              <a:rPr dirty="0" sz="5400" lang="en-IN" u="sng">
                <a:solidFill>
                  <a:srgbClr val="330066"/>
                </a:solidFill>
              </a:rPr>
              <a:t>CONCLUSION</a:t>
            </a:r>
            <a:endParaRPr dirty="0" u="sng">
              <a:solidFill>
                <a:srgbClr val="330066"/>
              </a:solidFill>
            </a:endParaRP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704975" y="2223133"/>
            <a:ext cx="9798785" cy="4269740"/>
          </a:xfrm>
          <a:prstGeom prst="rect"/>
        </p:spPr>
        <p:txBody>
          <a:bodyPr rtlCol="0" wrap="square">
            <a:spAutoFit/>
          </a:bodyPr>
          <a:p>
            <a:r>
              <a:rPr sz="4000" lang="en-US">
                <a:solidFill>
                  <a:srgbClr val="000000"/>
                </a:solidFill>
              </a:rPr>
              <a:t>This portfolio showcases my skills, education, and projects, reflecting my passion for technology, cybersecurity, and cloud computing. It demonstrates my commitment to learning, professional growth, and building a strong foundation for future opportunities</a:t>
            </a:r>
            <a:r>
              <a:rPr sz="36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6907986" cy="2950210"/>
          </a:xfrm>
          <a:prstGeom prst="rect"/>
          <a:ln>
            <a:noFill/>
            <a:prstDash val="solid"/>
          </a:ln>
        </p:spPr>
        <p:txBody>
          <a:bodyPr bIns="0" lIns="0" rIns="0" rtlCol="0" tIns="16510" vert="horz" wrap="square">
            <a:spAutoFit/>
          </a:bodyPr>
          <a:p>
            <a:pPr indent="0" marL="0">
              <a:lnSpc>
                <a:spcPct val="100000"/>
              </a:lnSpc>
              <a:spcBef>
                <a:spcPts val="130"/>
              </a:spcBef>
              <a:buNone/>
            </a:pPr>
            <a:r>
              <a:rPr dirty="0" sz="6600" lang="en-US" spc="5" u="sng">
                <a:solidFill>
                  <a:srgbClr val="002060"/>
                </a:solidFill>
              </a:rPr>
              <a:t>S</a:t>
            </a:r>
            <a:r>
              <a:rPr dirty="0" sz="6600" lang="en-US" spc="5" u="sng">
                <a:solidFill>
                  <a:srgbClr val="002060"/>
                </a:solidFill>
              </a:rPr>
              <a:t>I</a:t>
            </a:r>
            <a:r>
              <a:rPr dirty="0" sz="6600" lang="en-US" spc="5" u="sng">
                <a:solidFill>
                  <a:srgbClr val="002060"/>
                </a:solidFill>
              </a:rPr>
              <a:t>M</a:t>
            </a:r>
            <a:r>
              <a:rPr dirty="0" sz="6600" lang="en-US" spc="5" u="sng">
                <a:solidFill>
                  <a:srgbClr val="002060"/>
                </a:solidFill>
              </a:rPr>
              <a:t>P</a:t>
            </a:r>
            <a:r>
              <a:rPr dirty="0" sz="6600" lang="en-US" spc="5" u="sng">
                <a:solidFill>
                  <a:srgbClr val="002060"/>
                </a:solidFill>
              </a:rPr>
              <a:t>L</a:t>
            </a:r>
            <a:r>
              <a:rPr dirty="0" sz="6600" lang="en-US" spc="5" u="sng">
                <a:solidFill>
                  <a:srgbClr val="002060"/>
                </a:solidFill>
              </a:rPr>
              <a:t>E </a:t>
            </a:r>
            <a:r>
              <a:rPr dirty="0" sz="6600" lang="en-US" spc="5" u="sng">
                <a:solidFill>
                  <a:srgbClr val="002060"/>
                </a:solidFill>
              </a:rPr>
              <a:t>P</a:t>
            </a:r>
            <a:r>
              <a:rPr dirty="0" sz="6600" lang="en-US" spc="5" u="sng">
                <a:solidFill>
                  <a:srgbClr val="002060"/>
                </a:solidFill>
              </a:rPr>
              <a:t>O</a:t>
            </a:r>
            <a:r>
              <a:rPr dirty="0" sz="6600" lang="en-US" spc="5" u="sng">
                <a:solidFill>
                  <a:srgbClr val="002060"/>
                </a:solidFill>
              </a:rPr>
              <a:t>R</a:t>
            </a:r>
            <a:r>
              <a:rPr dirty="0" sz="6600" lang="en-US" spc="5" u="sng">
                <a:solidFill>
                  <a:srgbClr val="002060"/>
                </a:solidFill>
              </a:rPr>
              <a:t>T</a:t>
            </a:r>
            <a:r>
              <a:rPr dirty="0" sz="6600" lang="en-US" spc="5" u="sng">
                <a:solidFill>
                  <a:srgbClr val="002060"/>
                </a:solidFill>
              </a:rPr>
              <a:t>F</a:t>
            </a:r>
            <a:r>
              <a:rPr dirty="0" sz="6600" lang="en-US" spc="5" u="sng">
                <a:solidFill>
                  <a:srgbClr val="002060"/>
                </a:solidFill>
              </a:rPr>
              <a:t>O</a:t>
            </a:r>
            <a:r>
              <a:rPr dirty="0" sz="6600" lang="en-US" spc="5" u="sng">
                <a:solidFill>
                  <a:srgbClr val="002060"/>
                </a:solidFill>
              </a:rPr>
              <a:t>LIO </a:t>
            </a:r>
            <a:r>
              <a:rPr dirty="0" sz="6600" lang="en-US" spc="5" u="sng">
                <a:solidFill>
                  <a:srgbClr val="002060"/>
                </a:solidFill>
              </a:rPr>
              <a:t>W</a:t>
            </a:r>
            <a:r>
              <a:rPr dirty="0" sz="6600" lang="en-US" spc="5" u="sng">
                <a:solidFill>
                  <a:srgbClr val="002060"/>
                </a:solidFill>
              </a:rPr>
              <a:t>E</a:t>
            </a:r>
            <a:r>
              <a:rPr dirty="0" sz="6600" lang="en-US" spc="5" u="sng">
                <a:solidFill>
                  <a:srgbClr val="002060"/>
                </a:solidFill>
              </a:rPr>
              <a:t>BSITE </a:t>
            </a:r>
            <a:endParaRPr sz="4250" u="sng">
              <a:solidFill>
                <a:srgbClr val="002060"/>
              </a:solidFill>
            </a:endParaRPr>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solidFill>
                  <a:srgbClr val="F46D43"/>
                </a:solidFill>
              </a:rPr>
              <a:t>A</a:t>
            </a:r>
            <a:r>
              <a:rPr dirty="0" spc="-5" u="sng">
                <a:solidFill>
                  <a:srgbClr val="F46D43"/>
                </a:solidFill>
              </a:rPr>
              <a:t>G</a:t>
            </a:r>
            <a:r>
              <a:rPr dirty="0" spc="-35" u="sng">
                <a:solidFill>
                  <a:srgbClr val="F46D43"/>
                </a:solidFill>
              </a:rPr>
              <a:t>E</a:t>
            </a:r>
            <a:r>
              <a:rPr dirty="0" spc="15" u="sng">
                <a:solidFill>
                  <a:srgbClr val="F46D43"/>
                </a:solidFill>
              </a:rPr>
              <a:t>N</a:t>
            </a:r>
            <a:r>
              <a:rPr dirty="0" u="sng">
                <a:solidFill>
                  <a:srgbClr val="F46D43"/>
                </a:solidFill>
              </a:rPr>
              <a:t>DA</a:t>
            </a:r>
            <a:endParaRPr dirty="0" u="sng">
              <a:solidFill>
                <a:srgbClr val="F46D43"/>
              </a:solidFill>
            </a:endParaRP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3099178" y="1106808"/>
            <a:ext cx="5549522" cy="4701541"/>
          </a:xfrm>
          <a:prstGeom prst="rect"/>
          <a:noFill/>
        </p:spPr>
        <p:txBody>
          <a:bodyPr rtlCol="0" wrap="square">
            <a:spAutoFit/>
          </a:bodyPr>
          <a:p>
            <a:pPr algn="l"/>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Problem Statement</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Project Overview</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End Users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00"/>
                </a:solidFill>
                <a:latin typeface="Times New Roman" panose="02020603050405020304" pitchFamily="18" charset="0"/>
                <a:cs typeface="Times New Roman" panose="02020603050405020304" pitchFamily="18" charset="0"/>
              </a:rPr>
              <a:t>Tools and Technologies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00"/>
                </a:solidFill>
                <a:latin typeface="Times New Roman" panose="02020603050405020304" pitchFamily="18" charset="0"/>
                <a:cs typeface="Times New Roman" panose="02020603050405020304" pitchFamily="18" charset="0"/>
              </a:rPr>
              <a:t>Features and Functionality</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Results and </a:t>
            </a:r>
            <a:r>
              <a:rPr dirty="0" sz="2800" lang="en-US">
                <a:solidFill>
                  <a:srgbClr val="000000"/>
                </a:solidFill>
                <a:latin typeface="Times New Roman" panose="02020603050405020304" pitchFamily="18" charset="0"/>
                <a:cs typeface="Times New Roman" panose="02020603050405020304" pitchFamily="18" charset="0"/>
              </a:rPr>
              <a:t>Screenshots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Conclusion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00000"/>
                </a:solidFill>
                <a:latin typeface="Times New Roman" panose="02020603050405020304" pitchFamily="18" charset="0"/>
                <a:cs typeface="Times New Roman" panose="02020603050405020304" pitchFamily="18" charset="0"/>
              </a:rPr>
              <a:t>Github</a:t>
            </a:r>
            <a:r>
              <a:rPr dirty="0" sz="2800" lang="en-US">
                <a:solidFill>
                  <a:srgbClr val="000000"/>
                </a:solidFill>
                <a:latin typeface="Times New Roman" panose="02020603050405020304" pitchFamily="18" charset="0"/>
                <a:cs typeface="Times New Roman" panose="02020603050405020304" pitchFamily="18" charset="0"/>
              </a:rPr>
              <a:t> Link</a:t>
            </a:r>
            <a:endParaRPr b="0" dirty="0" sz="2800" i="0" lang="en-US">
              <a:solidFill>
                <a:srgbClr val="000000"/>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676274" y="0"/>
            <a:ext cx="5564268" cy="2505710"/>
          </a:xfrm>
          <a:prstGeom prst="rect"/>
        </p:spPr>
        <p:txBody>
          <a:bodyPr bIns="0" lIns="0" rIns="0" rtlCol="0" tIns="16510" vert="horz" wrap="square">
            <a:spAutoFit/>
          </a:bodyPr>
          <a:p>
            <a:pPr marL="12700">
              <a:lnSpc>
                <a:spcPct val="200000"/>
              </a:lnSpc>
              <a:spcBef>
                <a:spcPts val="130"/>
              </a:spcBef>
              <a:tabLst>
                <a:tab algn="l" pos="2727960"/>
              </a:tabLst>
            </a:pPr>
            <a:r>
              <a:rPr dirty="0" sz="4250" spc="-20" u="sng">
                <a:solidFill>
                  <a:srgbClr val="002060"/>
                </a:solidFill>
              </a:rPr>
              <a:t>P</a:t>
            </a:r>
            <a:r>
              <a:rPr dirty="0" sz="4250" spc="15" u="sng">
                <a:solidFill>
                  <a:srgbClr val="002060"/>
                </a:solidFill>
              </a:rPr>
              <a:t>ROB</a:t>
            </a:r>
            <a:r>
              <a:rPr dirty="0" sz="4250" spc="55" u="sng">
                <a:solidFill>
                  <a:srgbClr val="002060"/>
                </a:solidFill>
              </a:rPr>
              <a:t>L</a:t>
            </a:r>
            <a:r>
              <a:rPr dirty="0" sz="4250" spc="-20" u="sng">
                <a:solidFill>
                  <a:srgbClr val="002060"/>
                </a:solidFill>
              </a:rPr>
              <a:t>E</a:t>
            </a:r>
            <a:r>
              <a:rPr dirty="0" sz="4250" lang="en-US" spc="20" u="sng">
                <a:solidFill>
                  <a:srgbClr val="002060"/>
                </a:solidFill>
              </a:rPr>
              <a:t>M</a:t>
            </a:r>
            <a:r>
              <a:rPr dirty="0" sz="4250" lang="en-US" spc="20" u="sng">
                <a:solidFill>
                  <a:srgbClr val="002060"/>
                </a:solidFill>
              </a:rPr>
              <a:t> </a:t>
            </a:r>
            <a:r>
              <a:rPr dirty="0" sz="4250" lang="en-US" spc="20" u="sng">
                <a:solidFill>
                  <a:srgbClr val="002060"/>
                </a:solidFill>
              </a:rPr>
              <a:t>STATEMENT</a:t>
            </a:r>
            <a:endParaRPr sz="4250" u="sng">
              <a:solidFill>
                <a:srgbClr val="002060"/>
              </a:solidFill>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205794" y="1070609"/>
            <a:ext cx="7785681" cy="5958840"/>
          </a:xfrm>
          <a:prstGeom prst="rect"/>
        </p:spPr>
        <p:txBody>
          <a:bodyPr rtlCol="0" wrap="square">
            <a:spAutoFit/>
          </a:bodyPr>
          <a:p>
            <a:r>
              <a:rPr sz="2800" lang="en-IN">
                <a:solidFill>
                  <a:srgbClr val="330066"/>
                </a:solidFill>
              </a:rPr>
              <a:t>
In today’s digital era, organizations struggle with challenges such as data breaches, insecure communication systems, and cloud vulnerabilities. Despite rapid technological growth, many businesses lack professionals with the right mix of technical expertise and communication skills to safeguard their digital assets. As a BCA student passionate about cybersecurity and cloud computing, my goal is to bridge this gap by building strong technical knowledge, enhancing problem-solving skills, and contributing to secure, reliable, and innovative technology solution</a:t>
            </a:r>
            <a:r>
              <a:rPr sz="2800" lang="en-US">
                <a:solidFill>
                  <a:srgbClr val="330066"/>
                </a:solidFill>
              </a:rPr>
              <a:t>s</a:t>
            </a:r>
            <a:r>
              <a:rPr sz="2800" lang="en-US">
                <a:solidFill>
                  <a:srgbClr val="330066"/>
                </a:solidFill>
              </a:rPr>
              <a:t>.</a:t>
            </a:r>
            <a:endParaRPr sz="2800" lang="en-IN">
              <a:solidFill>
                <a:srgbClr val="33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966838" y="2647949"/>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832484" y="241127"/>
            <a:ext cx="5263515" cy="676909"/>
          </a:xfrm>
          <a:prstGeom prst="rect"/>
        </p:spPr>
        <p:txBody>
          <a:bodyPr bIns="0" lIns="0" rIns="0" rtlCol="0" tIns="16510" vert="horz" wrap="square">
            <a:spAutoFit/>
          </a:bodyPr>
          <a:p>
            <a:pPr marL="12700">
              <a:lnSpc>
                <a:spcPct val="100000"/>
              </a:lnSpc>
              <a:spcBef>
                <a:spcPts val="130"/>
              </a:spcBef>
              <a:tabLst>
                <a:tab algn="l" pos="2642870"/>
              </a:tabLst>
            </a:pPr>
            <a:r>
              <a:rPr dirty="0" sz="4400" spc="5" u="sng">
                <a:solidFill>
                  <a:srgbClr val="993300"/>
                </a:solidFill>
              </a:rPr>
              <a:t>PROJEC</a:t>
            </a:r>
            <a:r>
              <a:rPr dirty="0" sz="4400" lang="en-US" spc="5" u="sng">
                <a:solidFill>
                  <a:srgbClr val="993300"/>
                </a:solidFill>
              </a:rPr>
              <a:t>T </a:t>
            </a:r>
            <a:r>
              <a:rPr dirty="0" sz="4400" lang="en-US" spc="5" u="sng">
                <a:solidFill>
                  <a:srgbClr val="993300"/>
                </a:solidFill>
              </a:rPr>
              <a:t>O</a:t>
            </a:r>
            <a:r>
              <a:rPr dirty="0" sz="4400" lang="en-US" spc="5" u="sng">
                <a:solidFill>
                  <a:srgbClr val="993300"/>
                </a:solidFill>
              </a:rPr>
              <a:t>V</a:t>
            </a:r>
            <a:r>
              <a:rPr dirty="0" sz="4400" lang="en-US" spc="5" u="sng">
                <a:solidFill>
                  <a:srgbClr val="993300"/>
                </a:solidFill>
              </a:rPr>
              <a:t>ERVIEW</a:t>
            </a:r>
            <a:r>
              <a:rPr dirty="0" sz="4400" lang="en-US" spc="5" u="sng">
                <a:solidFill>
                  <a:srgbClr val="C00000"/>
                </a:solidFill>
              </a:rPr>
              <a:t> </a:t>
            </a:r>
            <a:endParaRPr sz="4250" u="sng">
              <a:solidFill>
                <a:srgbClr val="C00000"/>
              </a:solidFill>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676274" y="1127671"/>
            <a:ext cx="8891618" cy="55397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1. Personal Digital Portfolio Website</a:t>
            </a:r>
            <a:endParaRPr sz="2800" lang="en-IN">
              <a:solidFill>
                <a:srgbClr val="000000"/>
              </a:solidFill>
            </a:endParaRPr>
          </a:p>
          <a:p>
            <a:r>
              <a:rPr sz="2800" lang="en-US">
                <a:solidFill>
                  <a:srgbClr val="000000"/>
                </a:solidFill>
              </a:rPr>
              <a:t>Built by </a:t>
            </a:r>
            <a:r>
              <a:rPr sz="2800" lang="en-US">
                <a:solidFill>
                  <a:srgbClr val="000000"/>
                </a:solidFill>
              </a:rPr>
              <a:t>N</a:t>
            </a:r>
            <a:r>
              <a:rPr sz="2800" lang="en-US">
                <a:solidFill>
                  <a:srgbClr val="000000"/>
                </a:solidFill>
              </a:rPr>
              <a:t>i</a:t>
            </a:r>
            <a:r>
              <a:rPr sz="2800" lang="en-US">
                <a:solidFill>
                  <a:srgbClr val="000000"/>
                </a:solidFill>
              </a:rPr>
              <a:t>v</a:t>
            </a:r>
            <a:r>
              <a:rPr sz="2800" lang="en-US">
                <a:solidFill>
                  <a:srgbClr val="000000"/>
                </a:solidFill>
              </a:rPr>
              <a:t>i</a:t>
            </a:r>
            <a:r>
              <a:rPr sz="2800" lang="en-US">
                <a:solidFill>
                  <a:srgbClr val="000000"/>
                </a:solidFill>
              </a:rPr>
              <a:t>l</a:t>
            </a:r>
            <a:r>
              <a:rPr sz="2800" lang="en-US">
                <a:solidFill>
                  <a:srgbClr val="000000"/>
                </a:solidFill>
              </a:rPr>
              <a:t> </a:t>
            </a:r>
            <a:r>
              <a:rPr sz="2800" lang="en-US">
                <a:solidFill>
                  <a:srgbClr val="000000"/>
                </a:solidFill>
              </a:rPr>
              <a:t>P </a:t>
            </a:r>
            <a:r>
              <a:rPr sz="2800" lang="en-US">
                <a:solidFill>
                  <a:srgbClr val="000000"/>
                </a:solidFill>
              </a:rPr>
              <a:t> using HTML and CSS.</a:t>
            </a:r>
            <a:endParaRPr sz="2800" lang="en-IN">
              <a:solidFill>
                <a:srgbClr val="000000"/>
              </a:solidFill>
            </a:endParaRPr>
          </a:p>
          <a:p>
            <a:r>
              <a:rPr sz="2800" lang="en-US">
                <a:solidFill>
                  <a:srgbClr val="000000"/>
                </a:solidFill>
              </a:rPr>
              <a:t>Showcases About Me, Skills, Education, and Contact.</a:t>
            </a:r>
            <a:endParaRPr sz="2800" lang="en-IN">
              <a:solidFill>
                <a:srgbClr val="000000"/>
              </a:solidFill>
            </a:endParaRPr>
          </a:p>
          <a:p>
            <a:r>
              <a:rPr sz="2800" lang="en-US">
                <a:solidFill>
                  <a:srgbClr val="000000"/>
                </a:solidFill>
              </a:rPr>
              <a:t>Fully responsive design suitable for desktop and mobile.</a:t>
            </a:r>
            <a:endParaRPr sz="2800" lang="en-IN">
              <a:solidFill>
                <a:srgbClr val="000000"/>
              </a:solidFill>
            </a:endParaRPr>
          </a:p>
          <a:p>
            <a:r>
              <a:rPr sz="2800" lang="en-US">
                <a:solidFill>
                  <a:srgbClr val="000000"/>
                </a:solidFill>
              </a:rPr>
              <a:t>2. Skill Demonstration Projects (Future/Planned)</a:t>
            </a:r>
            <a:endParaRPr sz="2800" lang="en-IN">
              <a:solidFill>
                <a:srgbClr val="000000"/>
              </a:solidFill>
            </a:endParaRPr>
          </a:p>
          <a:p>
            <a:r>
              <a:rPr sz="2800" lang="en-US">
                <a:solidFill>
                  <a:srgbClr val="000000"/>
                </a:solidFill>
              </a:rPr>
              <a:t>Basic Web Development Projects – Simple webpages to demonstrate my coding skills.</a:t>
            </a:r>
            <a:endParaRPr sz="2800" lang="en-IN">
              <a:solidFill>
                <a:srgbClr val="000000"/>
              </a:solidFill>
            </a:endParaRPr>
          </a:p>
          <a:p>
            <a:r>
              <a:rPr sz="2800" lang="en-US">
                <a:solidFill>
                  <a:srgbClr val="000000"/>
                </a:solidFill>
              </a:rPr>
              <a:t>Cybersecurity Mini Projects – Lab exercises simulating data protection and encryption.</a:t>
            </a:r>
            <a:endParaRPr sz="2800" lang="en-IN">
              <a:solidFill>
                <a:srgbClr val="000000"/>
              </a:solidFill>
            </a:endParaRPr>
          </a:p>
          <a:p>
            <a:r>
              <a:rPr sz="2800" lang="en-US">
                <a:solidFill>
                  <a:srgbClr val="000000"/>
                </a:solidFill>
              </a:rPr>
              <a:t>Cloud Computing Experiments – Small projects simulating cloud storage and retrieval.</a:t>
            </a:r>
            <a:endParaRPr sz="2800" lang="en-IN">
              <a:solidFill>
                <a:srgbClr val="000000"/>
              </a:solidFill>
            </a:endParaRPr>
          </a:p>
          <a:p>
            <a:endParaRPr sz="2800" lang="en-IN">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429643" y="329666"/>
            <a:ext cx="7032714" cy="1616710"/>
          </a:xfrm>
          <a:prstGeom prst="rect"/>
        </p:spPr>
        <p:txBody>
          <a:bodyPr bIns="0" lIns="0" rIns="0" rtlCol="0" tIns="16510" vert="horz" wrap="square">
            <a:spAutoFit/>
          </a:bodyPr>
          <a:p>
            <a:pPr marL="12700">
              <a:lnSpc>
                <a:spcPct val="100000"/>
              </a:lnSpc>
              <a:spcBef>
                <a:spcPts val="130"/>
              </a:spcBef>
            </a:pPr>
            <a:r>
              <a:rPr dirty="0" sz="5400" spc="25" u="sng">
                <a:solidFill>
                  <a:srgbClr val="008000"/>
                </a:solidFill>
              </a:rPr>
              <a:t>W</a:t>
            </a:r>
            <a:r>
              <a:rPr dirty="0" sz="5400" spc="-20" u="sng">
                <a:solidFill>
                  <a:srgbClr val="008000"/>
                </a:solidFill>
              </a:rPr>
              <a:t>H</a:t>
            </a:r>
            <a:r>
              <a:rPr dirty="0" sz="5400" spc="20" u="sng">
                <a:solidFill>
                  <a:srgbClr val="008000"/>
                </a:solidFill>
              </a:rPr>
              <a:t>O</a:t>
            </a:r>
            <a:r>
              <a:rPr dirty="0" sz="5400" spc="-235" u="sng">
                <a:solidFill>
                  <a:srgbClr val="008000"/>
                </a:solidFill>
              </a:rPr>
              <a:t> </a:t>
            </a:r>
            <a:r>
              <a:rPr dirty="0" sz="5400" spc="-10" u="sng">
                <a:solidFill>
                  <a:srgbClr val="008000"/>
                </a:solidFill>
              </a:rPr>
              <a:t>AR</a:t>
            </a:r>
            <a:r>
              <a:rPr dirty="0" sz="5400" spc="15" u="sng">
                <a:solidFill>
                  <a:srgbClr val="008000"/>
                </a:solidFill>
              </a:rPr>
              <a:t>E</a:t>
            </a:r>
            <a:r>
              <a:rPr dirty="0" sz="5400" spc="-35" u="sng">
                <a:solidFill>
                  <a:srgbClr val="008000"/>
                </a:solidFill>
              </a:rPr>
              <a:t> </a:t>
            </a:r>
            <a:r>
              <a:rPr dirty="0" sz="5400" spc="-10" u="sng">
                <a:solidFill>
                  <a:srgbClr val="008000"/>
                </a:solidFill>
              </a:rPr>
              <a:t>T</a:t>
            </a:r>
            <a:r>
              <a:rPr dirty="0" sz="5400" spc="-15" u="sng">
                <a:solidFill>
                  <a:srgbClr val="008000"/>
                </a:solidFill>
              </a:rPr>
              <a:t>H</a:t>
            </a:r>
            <a:r>
              <a:rPr dirty="0" sz="5400" spc="15" u="sng">
                <a:solidFill>
                  <a:srgbClr val="008000"/>
                </a:solidFill>
              </a:rPr>
              <a:t>E</a:t>
            </a:r>
            <a:r>
              <a:rPr dirty="0" sz="5400" spc="-35" u="sng">
                <a:solidFill>
                  <a:srgbClr val="008000"/>
                </a:solidFill>
              </a:rPr>
              <a:t> </a:t>
            </a:r>
            <a:r>
              <a:rPr dirty="0" sz="5400" spc="-20" u="sng">
                <a:solidFill>
                  <a:srgbClr val="008000"/>
                </a:solidFill>
              </a:rPr>
              <a:t>E</a:t>
            </a:r>
            <a:r>
              <a:rPr dirty="0" sz="5400" spc="30" u="sng">
                <a:solidFill>
                  <a:srgbClr val="008000"/>
                </a:solidFill>
              </a:rPr>
              <a:t>N</a:t>
            </a:r>
            <a:r>
              <a:rPr dirty="0" sz="5400" spc="15" u="sng">
                <a:solidFill>
                  <a:srgbClr val="008000"/>
                </a:solidFill>
              </a:rPr>
              <a:t>D</a:t>
            </a:r>
            <a:r>
              <a:rPr dirty="0" sz="5400" spc="-45" u="sng">
                <a:solidFill>
                  <a:srgbClr val="008000"/>
                </a:solidFill>
              </a:rPr>
              <a:t> </a:t>
            </a:r>
            <a:r>
              <a:rPr dirty="0" sz="5400" u="sng">
                <a:solidFill>
                  <a:srgbClr val="008000"/>
                </a:solidFill>
              </a:rPr>
              <a:t>U</a:t>
            </a:r>
            <a:r>
              <a:rPr dirty="0" sz="5400" spc="10" u="sng">
                <a:solidFill>
                  <a:srgbClr val="008000"/>
                </a:solidFill>
              </a:rPr>
              <a:t>S</a:t>
            </a:r>
            <a:r>
              <a:rPr dirty="0" sz="5400" spc="-25" u="sng">
                <a:solidFill>
                  <a:srgbClr val="008000"/>
                </a:solidFill>
              </a:rPr>
              <a:t>E</a:t>
            </a:r>
            <a:r>
              <a:rPr dirty="0" sz="5400" spc="-10" u="sng">
                <a:solidFill>
                  <a:srgbClr val="008000"/>
                </a:solidFill>
              </a:rPr>
              <a:t>R</a:t>
            </a:r>
            <a:r>
              <a:rPr dirty="0" sz="5400" spc="5" u="sng">
                <a:solidFill>
                  <a:srgbClr val="008000"/>
                </a:solidFill>
              </a:rPr>
              <a:t>S?</a:t>
            </a:r>
            <a:endParaRPr sz="4000" u="sng">
              <a:solidFill>
                <a:srgbClr val="008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900" y="2019299"/>
            <a:ext cx="8197238" cy="4574540"/>
          </a:xfrm>
          <a:prstGeom prst="rect"/>
        </p:spPr>
        <p:txBody>
          <a:bodyPr rtlCol="0" wrap="square">
            <a:spAutoFit/>
          </a:bodyPr>
          <a:p>
            <a:pPr algn="l">
              <a:lnSpc>
                <a:spcPct val="100000"/>
              </a:lnSpc>
            </a:pPr>
            <a:r>
              <a:rPr sz="3600" lang="en-US" u="sng">
                <a:solidFill>
                  <a:srgbClr val="993300"/>
                </a:solidFill>
              </a:rPr>
              <a:t>1</a:t>
            </a:r>
            <a:r>
              <a:rPr sz="3600" lang="en-US" u="sng">
                <a:solidFill>
                  <a:srgbClr val="993300"/>
                </a:solidFill>
              </a:rPr>
              <a:t>.</a:t>
            </a:r>
            <a:r>
              <a:rPr sz="3600" lang="en-US" u="sng">
                <a:solidFill>
                  <a:srgbClr val="993300"/>
                </a:solidFill>
              </a:rPr>
              <a:t> </a:t>
            </a:r>
            <a:r>
              <a:rPr sz="3600" lang="en-US" u="sng">
                <a:solidFill>
                  <a:srgbClr val="993300"/>
                </a:solidFill>
              </a:rPr>
              <a:t>P</a:t>
            </a:r>
            <a:r>
              <a:rPr sz="3600" lang="en-US" u="sng">
                <a:solidFill>
                  <a:srgbClr val="993300"/>
                </a:solidFill>
              </a:rPr>
              <a:t>r</a:t>
            </a:r>
            <a:r>
              <a:rPr sz="3600" lang="en-US" u="sng">
                <a:solidFill>
                  <a:srgbClr val="993300"/>
                </a:solidFill>
              </a:rPr>
              <a:t>o</a:t>
            </a:r>
            <a:r>
              <a:rPr sz="3600" lang="en-US" u="sng">
                <a:solidFill>
                  <a:srgbClr val="993300"/>
                </a:solidFill>
              </a:rPr>
              <a:t>f</a:t>
            </a:r>
            <a:r>
              <a:rPr sz="3600" lang="en-US" u="sng">
                <a:solidFill>
                  <a:srgbClr val="993300"/>
                </a:solidFill>
              </a:rPr>
              <a:t>e</a:t>
            </a:r>
            <a:r>
              <a:rPr sz="3600" lang="en-US" u="sng">
                <a:solidFill>
                  <a:srgbClr val="993300"/>
                </a:solidFill>
              </a:rPr>
              <a:t>ssor</a:t>
            </a:r>
            <a:r>
              <a:rPr sz="3600" lang="en-US" u="sng">
                <a:solidFill>
                  <a:srgbClr val="993300"/>
                </a:solidFill>
              </a:rPr>
              <a:t>s &amp; College Faculty</a:t>
            </a:r>
            <a:r>
              <a:rPr sz="3200" lang="en-US">
                <a:solidFill>
                  <a:srgbClr val="000000"/>
                </a:solidFill>
              </a:rPr>
              <a:t> – to review skills and acade</a:t>
            </a:r>
            <a:endParaRPr sz="3600" lang="en-IN">
              <a:solidFill>
                <a:srgbClr val="000000"/>
              </a:solidFill>
            </a:endParaRPr>
          </a:p>
          <a:p>
            <a:pPr algn="l">
              <a:lnSpc>
                <a:spcPct val="100000"/>
              </a:lnSpc>
            </a:pPr>
            <a:r>
              <a:rPr sz="3600" lang="en-US" u="sng">
                <a:solidFill>
                  <a:srgbClr val="993300"/>
                </a:solidFill>
              </a:rPr>
              <a:t>2</a:t>
            </a:r>
            <a:r>
              <a:rPr sz="3600" lang="en-US" u="sng">
                <a:solidFill>
                  <a:srgbClr val="993300"/>
                </a:solidFill>
              </a:rPr>
              <a:t>.</a:t>
            </a:r>
            <a:r>
              <a:rPr sz="3600" lang="en-US" u="sng">
                <a:solidFill>
                  <a:srgbClr val="993300"/>
                </a:solidFill>
              </a:rPr>
              <a:t> </a:t>
            </a:r>
            <a:r>
              <a:rPr sz="3600" lang="en-US" u="sng">
                <a:solidFill>
                  <a:srgbClr val="993300"/>
                </a:solidFill>
              </a:rPr>
              <a:t>E</a:t>
            </a:r>
            <a:r>
              <a:rPr sz="3600" lang="en-US" u="sng">
                <a:solidFill>
                  <a:srgbClr val="993300"/>
                </a:solidFill>
              </a:rPr>
              <a:t>m</a:t>
            </a:r>
            <a:r>
              <a:rPr sz="3600" lang="en-US" u="sng">
                <a:solidFill>
                  <a:srgbClr val="993300"/>
                </a:solidFill>
              </a:rPr>
              <a:t>ployers &amp; Recruiters </a:t>
            </a:r>
            <a:r>
              <a:rPr sz="3200" lang="en-US">
                <a:solidFill>
                  <a:srgbClr val="000000"/>
                </a:solidFill>
              </a:rPr>
              <a:t>– to assess technical skills and projects</a:t>
            </a:r>
            <a:endParaRPr sz="3600" lang="en-IN">
              <a:solidFill>
                <a:srgbClr val="000000"/>
              </a:solidFill>
            </a:endParaRPr>
          </a:p>
          <a:p>
            <a:pPr algn="l">
              <a:lnSpc>
                <a:spcPct val="100000"/>
              </a:lnSpc>
            </a:pPr>
            <a:r>
              <a:rPr sz="3600" lang="en-US" u="sng">
                <a:solidFill>
                  <a:srgbClr val="993300"/>
                </a:solidFill>
              </a:rPr>
              <a:t>3</a:t>
            </a:r>
            <a:r>
              <a:rPr sz="3600" lang="en-US" u="sng">
                <a:solidFill>
                  <a:srgbClr val="993300"/>
                </a:solidFill>
              </a:rPr>
              <a:t>.</a:t>
            </a:r>
            <a:r>
              <a:rPr sz="3600" lang="en-US" u="sng">
                <a:solidFill>
                  <a:srgbClr val="993300"/>
                </a:solidFill>
              </a:rPr>
              <a:t> </a:t>
            </a:r>
            <a:r>
              <a:rPr sz="3600" lang="en-US" u="sng">
                <a:solidFill>
                  <a:srgbClr val="993300"/>
                </a:solidFill>
              </a:rPr>
              <a:t>I</a:t>
            </a:r>
            <a:r>
              <a:rPr sz="3600" lang="en-US" u="sng">
                <a:solidFill>
                  <a:srgbClr val="993300"/>
                </a:solidFill>
              </a:rPr>
              <a:t>n</a:t>
            </a:r>
            <a:r>
              <a:rPr sz="3600" lang="en-US" u="sng">
                <a:solidFill>
                  <a:srgbClr val="993300"/>
                </a:solidFill>
              </a:rPr>
              <a:t>t</a:t>
            </a:r>
            <a:r>
              <a:rPr sz="3600" lang="en-US" u="sng">
                <a:solidFill>
                  <a:srgbClr val="993300"/>
                </a:solidFill>
              </a:rPr>
              <a:t>e</a:t>
            </a:r>
            <a:r>
              <a:rPr sz="3600" lang="en-US" u="sng">
                <a:solidFill>
                  <a:srgbClr val="993300"/>
                </a:solidFill>
              </a:rPr>
              <a:t>r</a:t>
            </a:r>
            <a:r>
              <a:rPr sz="3600" lang="en-US" u="sng">
                <a:solidFill>
                  <a:srgbClr val="993300"/>
                </a:solidFill>
              </a:rPr>
              <a:t>s</a:t>
            </a:r>
            <a:r>
              <a:rPr sz="3600" lang="en-US" u="sng">
                <a:solidFill>
                  <a:srgbClr val="993300"/>
                </a:solidFill>
              </a:rPr>
              <a:t>hip Coordinators</a:t>
            </a:r>
            <a:r>
              <a:rPr sz="3200" lang="en-US">
                <a:solidFill>
                  <a:srgbClr val="000000"/>
                </a:solidFill>
              </a:rPr>
              <a:t> – for internship opportunities</a:t>
            </a:r>
            <a:endParaRPr sz="3600" lang="en-IN">
              <a:solidFill>
                <a:srgbClr val="000000"/>
              </a:solidFill>
            </a:endParaRPr>
          </a:p>
          <a:p>
            <a:pPr algn="l">
              <a:lnSpc>
                <a:spcPct val="100000"/>
              </a:lnSpc>
            </a:pPr>
            <a:r>
              <a:rPr sz="3600" lang="en-US" u="sng">
                <a:solidFill>
                  <a:srgbClr val="993300"/>
                </a:solidFill>
              </a:rPr>
              <a:t>4</a:t>
            </a:r>
            <a:r>
              <a:rPr sz="3600" lang="en-US" u="sng">
                <a:solidFill>
                  <a:srgbClr val="993300"/>
                </a:solidFill>
              </a:rPr>
              <a:t>.</a:t>
            </a:r>
            <a:r>
              <a:rPr sz="3600" lang="en-US" u="sng">
                <a:solidFill>
                  <a:srgbClr val="993300"/>
                </a:solidFill>
              </a:rPr>
              <a:t> </a:t>
            </a:r>
            <a:r>
              <a:rPr sz="3600" lang="en-US" u="sng">
                <a:solidFill>
                  <a:srgbClr val="993300"/>
                </a:solidFill>
              </a:rPr>
              <a:t>P</a:t>
            </a:r>
            <a:r>
              <a:rPr sz="3600" lang="en-US" u="sng">
                <a:solidFill>
                  <a:srgbClr val="993300"/>
                </a:solidFill>
              </a:rPr>
              <a:t>e</a:t>
            </a:r>
            <a:r>
              <a:rPr sz="3600" lang="en-US" u="sng">
                <a:solidFill>
                  <a:srgbClr val="993300"/>
                </a:solidFill>
              </a:rPr>
              <a:t>e</a:t>
            </a:r>
            <a:r>
              <a:rPr sz="3600" lang="en-US" u="sng">
                <a:solidFill>
                  <a:srgbClr val="993300"/>
                </a:solidFill>
              </a:rPr>
              <a:t>r</a:t>
            </a:r>
            <a:r>
              <a:rPr sz="3600" lang="en-US" u="sng">
                <a:solidFill>
                  <a:srgbClr val="993300"/>
                </a:solidFill>
              </a:rPr>
              <a:t>s</a:t>
            </a:r>
            <a:r>
              <a:rPr sz="3600" lang="en-US" u="sng">
                <a:solidFill>
                  <a:srgbClr val="993300"/>
                </a:solidFill>
              </a:rPr>
              <a:t> </a:t>
            </a:r>
            <a:r>
              <a:rPr sz="3600" lang="en-US" u="sng">
                <a:solidFill>
                  <a:srgbClr val="993300"/>
                </a:solidFill>
              </a:rPr>
              <a:t>&amp;</a:t>
            </a:r>
            <a:r>
              <a:rPr sz="3600" lang="en-US" u="sng">
                <a:solidFill>
                  <a:srgbClr val="993300"/>
                </a:solidFill>
              </a:rPr>
              <a:t> </a:t>
            </a:r>
            <a:r>
              <a:rPr sz="3600" lang="en-US" u="sng">
                <a:solidFill>
                  <a:srgbClr val="993300"/>
                </a:solidFill>
              </a:rPr>
              <a:t>N</a:t>
            </a:r>
            <a:r>
              <a:rPr sz="3600" lang="en-US" u="sng">
                <a:solidFill>
                  <a:srgbClr val="993300"/>
                </a:solidFill>
              </a:rPr>
              <a:t>e</a:t>
            </a:r>
            <a:r>
              <a:rPr sz="3600" lang="en-US" u="sng">
                <a:solidFill>
                  <a:srgbClr val="993300"/>
                </a:solidFill>
              </a:rPr>
              <a:t>t</a:t>
            </a:r>
            <a:r>
              <a:rPr sz="3600" lang="en-US" u="sng">
                <a:solidFill>
                  <a:srgbClr val="993300"/>
                </a:solidFill>
              </a:rPr>
              <a:t>working Contacts </a:t>
            </a:r>
            <a:r>
              <a:rPr sz="3200" lang="en-US">
                <a:solidFill>
                  <a:srgbClr val="000000"/>
                </a:solidFill>
              </a:rPr>
              <a:t>– for collaboration and connections</a:t>
            </a:r>
            <a:endParaRPr sz="3600" lang="en-IN">
              <a:solidFill>
                <a:srgbClr val="000000"/>
              </a:solidFill>
            </a:endParaRPr>
          </a:p>
          <a:p>
            <a:pPr algn="l">
              <a:lnSpc>
                <a:spcPct val="100000"/>
              </a:lnSpc>
            </a:pP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377145" y="488315"/>
            <a:ext cx="7230846" cy="610235"/>
          </a:xfrm>
          <a:prstGeom prst="rect"/>
        </p:spPr>
        <p:txBody>
          <a:bodyPr bIns="0" lIns="0" rIns="0" rtlCol="0" tIns="13335" vert="horz" wrap="square">
            <a:spAutoFit/>
          </a:bodyPr>
          <a:p>
            <a:pPr marL="12700">
              <a:lnSpc>
                <a:spcPct val="100000"/>
              </a:lnSpc>
              <a:spcBef>
                <a:spcPts val="105"/>
              </a:spcBef>
            </a:pPr>
            <a:r>
              <a:rPr dirty="0" sz="4000" lang="en-IN" spc="10" u="sng">
                <a:solidFill>
                  <a:srgbClr val="993300"/>
                </a:solidFill>
              </a:rPr>
              <a:t>TOOLS AND TECHNIQUES</a:t>
            </a:r>
            <a:endParaRPr dirty="0" sz="4000" u="sng">
              <a:solidFill>
                <a:srgbClr val="993300"/>
              </a:solidFill>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229875" y="1646066"/>
            <a:ext cx="8517490" cy="5501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200" lang="en-US" u="sng">
                <a:solidFill>
                  <a:srgbClr val="6600CC"/>
                </a:solidFill>
              </a:rPr>
              <a:t>1. HTML &amp; CSS</a:t>
            </a:r>
            <a:r>
              <a:rPr sz="3200" lang="en-US">
                <a:solidFill>
                  <a:srgbClr val="000000"/>
                </a:solidFill>
              </a:rPr>
              <a:t> – to structure and style the portfolio website.</a:t>
            </a:r>
            <a:endParaRPr sz="3600" lang="en-IN">
              <a:solidFill>
                <a:srgbClr val="000000"/>
              </a:solidFill>
            </a:endParaRPr>
          </a:p>
          <a:p>
            <a:r>
              <a:rPr b="1" sz="3200" lang="en-US" u="sng">
                <a:solidFill>
                  <a:srgbClr val="6600CC"/>
                </a:solidFill>
              </a:rPr>
              <a:t>2. Responsive Design Techniques </a:t>
            </a:r>
            <a:r>
              <a:rPr sz="3200" lang="en-US">
                <a:solidFill>
                  <a:srgbClr val="000000"/>
                </a:solidFill>
              </a:rPr>
              <a:t>– to make the website mobile-friendly.</a:t>
            </a:r>
            <a:endParaRPr sz="3600" lang="en-IN">
              <a:solidFill>
                <a:srgbClr val="000000"/>
              </a:solidFill>
            </a:endParaRPr>
          </a:p>
          <a:p>
            <a:r>
              <a:rPr b="1" sz="3200" lang="en-US" u="sng">
                <a:solidFill>
                  <a:srgbClr val="6600CC"/>
                </a:solidFill>
              </a:rPr>
              <a:t>3. Text Editors</a:t>
            </a:r>
            <a:r>
              <a:rPr b="1" sz="3600" lang="en-US" u="sng">
                <a:solidFill>
                  <a:srgbClr val="6600CC"/>
                </a:solidFill>
              </a:rPr>
              <a:t> </a:t>
            </a:r>
            <a:r>
              <a:rPr sz="3200" lang="en-US">
                <a:solidFill>
                  <a:srgbClr val="000000"/>
                </a:solidFill>
              </a:rPr>
              <a:t>– e.g., VS Code or Notepad++ for coding.</a:t>
            </a:r>
            <a:endParaRPr sz="3600" lang="en-IN">
              <a:solidFill>
                <a:srgbClr val="000000"/>
              </a:solidFill>
            </a:endParaRPr>
          </a:p>
          <a:p>
            <a:r>
              <a:rPr b="1" sz="3200" lang="en-US" u="sng">
                <a:solidFill>
                  <a:srgbClr val="6600CC"/>
                </a:solidFill>
              </a:rPr>
              <a:t>4. Basic Web Development Knowledg</a:t>
            </a:r>
            <a:r>
              <a:rPr b="1" sz="3600" lang="en-US" u="sng">
                <a:solidFill>
                  <a:srgbClr val="6600CC"/>
                </a:solidFill>
              </a:rPr>
              <a:t>e </a:t>
            </a:r>
            <a:r>
              <a:rPr sz="3200" lang="en-US">
                <a:solidFill>
                  <a:srgbClr val="000000"/>
                </a:solidFill>
              </a:rPr>
              <a:t>– including layout, typography, and colors.</a:t>
            </a:r>
            <a:endParaRPr sz="3600" lang="en-IN">
              <a:solidFill>
                <a:srgbClr val="000000"/>
              </a:solidFill>
            </a:endParaRPr>
          </a:p>
          <a:p>
            <a:r>
              <a:rPr b="1" sz="3200" lang="en-US" u="sng">
                <a:solidFill>
                  <a:srgbClr val="6600CC"/>
                </a:solidFill>
              </a:rPr>
              <a:t>5. Project Planning &amp;Organization </a:t>
            </a:r>
            <a:r>
              <a:rPr sz="2800" lang="en-US">
                <a:solidFill>
                  <a:srgbClr val="000000"/>
                </a:solidFill>
              </a:rPr>
              <a:t>–</a:t>
            </a:r>
            <a:r>
              <a:rPr sz="3200" lang="en-US">
                <a:solidFill>
                  <a:srgbClr val="000000"/>
                </a:solidFill>
              </a:rPr>
              <a:t> to structure sections like About, Skills, Education, and Projects.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385124"/>
            <a:ext cx="8794750" cy="1461135"/>
          </a:xfrm>
          <a:prstGeom prst="rect"/>
        </p:spPr>
        <p:txBody>
          <a:bodyPr bIns="0" lIns="0" rIns="0" rtlCol="0" tIns="13335" vert="horz" wrap="square">
            <a:spAutoFit/>
          </a:bodyPr>
          <a:p>
            <a:pPr marL="12700">
              <a:lnSpc>
                <a:spcPct val="100000"/>
              </a:lnSpc>
              <a:spcBef>
                <a:spcPts val="105"/>
              </a:spcBef>
            </a:pPr>
            <a:r>
              <a:rPr b="1" dirty="0" sz="4800" lang="en-IN" spc="15" u="sng">
                <a:solidFill>
                  <a:srgbClr val="FF9900"/>
                </a:solidFill>
                <a:latin typeface="Trebuchet MS"/>
                <a:cs typeface="Trebuchet MS"/>
              </a:rPr>
              <a:t>POTFOLIO DESIGN AND LAYOUT</a:t>
            </a:r>
            <a:endParaRPr b="1" dirty="0" sz="4000" u="sng">
              <a:solidFill>
                <a:srgbClr val="FF9900"/>
              </a:solidFill>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743074" y="1384935"/>
            <a:ext cx="9793905" cy="50825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0" sz="3600" lang="en-US">
                <a:solidFill>
                  <a:srgbClr val="000000"/>
                </a:solidFill>
              </a:rPr>
              <a:t>1</a:t>
            </a:r>
            <a:r>
              <a:rPr b="0" sz="3600" lang="en-US">
                <a:solidFill>
                  <a:srgbClr val="000000"/>
                </a:solidFill>
              </a:rPr>
              <a:t>.</a:t>
            </a:r>
            <a:r>
              <a:rPr b="0" sz="3600" lang="en-US">
                <a:solidFill>
                  <a:srgbClr val="000000"/>
                </a:solidFill>
              </a:rPr>
              <a:t> </a:t>
            </a:r>
            <a:r>
              <a:rPr b="0" sz="3600" lang="en-US">
                <a:solidFill>
                  <a:srgbClr val="000000"/>
                </a:solidFill>
              </a:rPr>
              <a:t>C</a:t>
            </a:r>
            <a:r>
              <a:rPr b="0" sz="3600" lang="en-US">
                <a:solidFill>
                  <a:srgbClr val="000000"/>
                </a:solidFill>
              </a:rPr>
              <a:t>l</a:t>
            </a:r>
            <a:r>
              <a:rPr b="0" sz="3600" lang="en-US">
                <a:solidFill>
                  <a:srgbClr val="000000"/>
                </a:solidFill>
              </a:rPr>
              <a:t>e</a:t>
            </a:r>
            <a:r>
              <a:rPr b="0" sz="3600" lang="en-US">
                <a:solidFill>
                  <a:srgbClr val="000000"/>
                </a:solidFill>
              </a:rPr>
              <a:t>a</a:t>
            </a:r>
            <a:r>
              <a:rPr sz="3600" lang="en-US">
                <a:solidFill>
                  <a:srgbClr val="000000"/>
                </a:solidFill>
              </a:rPr>
              <a:t>n, modern, and professional design with purple, white, and gold colors.</a:t>
            </a:r>
            <a:endParaRPr sz="4000" lang="en-IN">
              <a:solidFill>
                <a:srgbClr val="000000"/>
              </a:solidFill>
            </a:endParaRPr>
          </a:p>
          <a:p>
            <a:endParaRPr sz="4000" lang="en-IN">
              <a:solidFill>
                <a:srgbClr val="000000"/>
              </a:solidFill>
            </a:endParaRPr>
          </a:p>
          <a:p>
            <a:r>
              <a:rPr sz="3600" lang="en-US">
                <a:solidFill>
                  <a:srgbClr val="000000"/>
                </a:solidFill>
              </a:rPr>
              <a:t>2</a:t>
            </a:r>
            <a:r>
              <a:rPr sz="3600" lang="en-US">
                <a:solidFill>
                  <a:srgbClr val="000000"/>
                </a:solidFill>
              </a:rPr>
              <a:t>.</a:t>
            </a:r>
            <a:r>
              <a:rPr sz="3600" lang="en-US">
                <a:solidFill>
                  <a:srgbClr val="000000"/>
                </a:solidFill>
              </a:rPr>
              <a:t> </a:t>
            </a:r>
            <a:r>
              <a:rPr sz="3600" lang="en-US">
                <a:solidFill>
                  <a:srgbClr val="000000"/>
                </a:solidFill>
              </a:rPr>
              <a:t>R</a:t>
            </a:r>
            <a:r>
              <a:rPr sz="3600" lang="en-US">
                <a:solidFill>
                  <a:srgbClr val="000000"/>
                </a:solidFill>
              </a:rPr>
              <a:t>e</a:t>
            </a:r>
            <a:r>
              <a:rPr sz="3600" lang="en-US">
                <a:solidFill>
                  <a:srgbClr val="000000"/>
                </a:solidFill>
              </a:rPr>
              <a:t>s</a:t>
            </a:r>
            <a:r>
              <a:rPr sz="3600" lang="en-US">
                <a:solidFill>
                  <a:srgbClr val="000000"/>
                </a:solidFill>
              </a:rPr>
              <a:t>p</a:t>
            </a:r>
            <a:r>
              <a:rPr sz="3600" lang="en-US">
                <a:solidFill>
                  <a:srgbClr val="000000"/>
                </a:solidFill>
              </a:rPr>
              <a:t>o</a:t>
            </a:r>
            <a:r>
              <a:rPr sz="3600" lang="en-US">
                <a:solidFill>
                  <a:srgbClr val="000000"/>
                </a:solidFill>
              </a:rPr>
              <a:t>n</a:t>
            </a:r>
            <a:r>
              <a:rPr sz="3600" lang="en-US">
                <a:solidFill>
                  <a:srgbClr val="000000"/>
                </a:solidFill>
              </a:rPr>
              <a:t>sive layout for desktop and mobile.</a:t>
            </a:r>
            <a:endParaRPr sz="4000" lang="en-IN">
              <a:solidFill>
                <a:srgbClr val="000000"/>
              </a:solidFill>
            </a:endParaRPr>
          </a:p>
          <a:p>
            <a:endParaRPr sz="4000" lang="en-IN">
              <a:solidFill>
                <a:srgbClr val="000000"/>
              </a:solidFill>
            </a:endParaRPr>
          </a:p>
          <a:p>
            <a:r>
              <a:rPr sz="3600" lang="en-US">
                <a:solidFill>
                  <a:srgbClr val="000000"/>
                </a:solidFill>
              </a:rPr>
              <a:t>3</a:t>
            </a:r>
            <a:r>
              <a:rPr sz="3600" lang="en-US">
                <a:solidFill>
                  <a:srgbClr val="000000"/>
                </a:solidFill>
              </a:rPr>
              <a:t>.</a:t>
            </a:r>
            <a:r>
              <a:rPr sz="3600" lang="en-US">
                <a:solidFill>
                  <a:srgbClr val="000000"/>
                </a:solidFill>
              </a:rPr>
              <a:t> </a:t>
            </a:r>
            <a:r>
              <a:rPr sz="3600" lang="en-US">
                <a:solidFill>
                  <a:srgbClr val="000000"/>
                </a:solidFill>
              </a:rPr>
              <a:t>S</a:t>
            </a:r>
            <a:r>
              <a:rPr sz="3600" lang="en-US">
                <a:solidFill>
                  <a:srgbClr val="000000"/>
                </a:solidFill>
              </a:rPr>
              <a:t>e</a:t>
            </a:r>
            <a:r>
              <a:rPr sz="3600" lang="en-US">
                <a:solidFill>
                  <a:srgbClr val="000000"/>
                </a:solidFill>
              </a:rPr>
              <a:t>c</a:t>
            </a:r>
            <a:r>
              <a:rPr sz="3600" lang="en-US">
                <a:solidFill>
                  <a:srgbClr val="000000"/>
                </a:solidFill>
              </a:rPr>
              <a:t>t</a:t>
            </a:r>
            <a:r>
              <a:rPr sz="3600" lang="en-US">
                <a:solidFill>
                  <a:srgbClr val="000000"/>
                </a:solidFill>
              </a:rPr>
              <a:t>i</a:t>
            </a:r>
            <a:r>
              <a:rPr sz="3600" lang="en-US">
                <a:solidFill>
                  <a:srgbClr val="000000"/>
                </a:solidFill>
              </a:rPr>
              <a:t>o</a:t>
            </a:r>
            <a:r>
              <a:rPr sz="3600" lang="en-US">
                <a:solidFill>
                  <a:srgbClr val="000000"/>
                </a:solidFill>
              </a:rPr>
              <a:t>n</a:t>
            </a:r>
            <a:r>
              <a:rPr sz="3600" lang="en-US">
                <a:solidFill>
                  <a:srgbClr val="000000"/>
                </a:solidFill>
              </a:rPr>
              <a:t>s</a:t>
            </a:r>
            <a:r>
              <a:rPr sz="3600" lang="en-US">
                <a:solidFill>
                  <a:srgbClr val="000000"/>
                </a:solidFill>
              </a:rPr>
              <a:t>:</a:t>
            </a:r>
            <a:r>
              <a:rPr sz="3600" lang="en-US">
                <a:solidFill>
                  <a:srgbClr val="000000"/>
                </a:solidFill>
              </a:rPr>
              <a:t> About Me, Skills, Education, Project Overview, Contact, Footer.</a:t>
            </a:r>
            <a:endParaRPr sz="4000" lang="en-IN">
              <a:solidFill>
                <a:srgbClr val="000000"/>
              </a:solidFill>
            </a:endParaRPr>
          </a:p>
          <a:p>
            <a:endParaRPr sz="4000" lang="en-IN">
              <a:solidFill>
                <a:srgbClr val="000000"/>
              </a:solidFill>
            </a:endParaRPr>
          </a:p>
          <a:p>
            <a:r>
              <a:rPr sz="3600" lang="en-US">
                <a:solidFill>
                  <a:srgbClr val="000000"/>
                </a:solidFill>
              </a:rPr>
              <a:t>4</a:t>
            </a:r>
            <a:r>
              <a:rPr sz="3600" lang="en-US">
                <a:solidFill>
                  <a:srgbClr val="000000"/>
                </a:solidFill>
              </a:rPr>
              <a:t>.</a:t>
            </a:r>
            <a:r>
              <a:rPr sz="3600" lang="en-US">
                <a:solidFill>
                  <a:srgbClr val="000000"/>
                </a:solidFill>
              </a:rPr>
              <a:t> </a:t>
            </a:r>
            <a:r>
              <a:rPr sz="3600" lang="en-US">
                <a:solidFill>
                  <a:srgbClr val="000000"/>
                </a:solidFill>
              </a:rPr>
              <a:t>E</a:t>
            </a:r>
            <a:r>
              <a:rPr sz="3600" lang="en-US">
                <a:solidFill>
                  <a:srgbClr val="000000"/>
                </a:solidFill>
              </a:rPr>
              <a:t>a</a:t>
            </a:r>
            <a:r>
              <a:rPr sz="3600" lang="en-US">
                <a:solidFill>
                  <a:srgbClr val="000000"/>
                </a:solidFill>
              </a:rPr>
              <a:t>s</a:t>
            </a:r>
            <a:r>
              <a:rPr sz="3600" lang="en-US">
                <a:solidFill>
                  <a:srgbClr val="000000"/>
                </a:solidFill>
              </a:rPr>
              <a:t>y</a:t>
            </a:r>
            <a:r>
              <a:rPr sz="3600" lang="en-US">
                <a:solidFill>
                  <a:srgbClr val="000000"/>
                </a:solidFill>
              </a:rPr>
              <a:t> </a:t>
            </a:r>
            <a:r>
              <a:rPr sz="3600" lang="en-US">
                <a:solidFill>
                  <a:srgbClr val="000000"/>
                </a:solidFill>
              </a:rPr>
              <a:t>navigation with anchor links.</a:t>
            </a:r>
            <a:endParaRPr sz="36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35575" y="385444"/>
            <a:ext cx="10701092" cy="800100"/>
          </a:xfrm>
        </p:spPr>
        <p:txBody>
          <a:bodyPr/>
          <a:p>
            <a:r>
              <a:rPr dirty="0" sz="5400" lang="en-IN" u="sng">
                <a:solidFill>
                  <a:srgbClr val="D66565"/>
                </a:solidFill>
              </a:rPr>
              <a:t>FEATURES AND FUNCTIONALITY</a:t>
            </a:r>
            <a:endParaRPr dirty="0" sz="5400" lang="en-IN" u="sng">
              <a:solidFill>
                <a:srgbClr val="D66565"/>
              </a:solidFill>
            </a:endParaRPr>
          </a:p>
        </p:txBody>
      </p:sp>
      <p:sp>
        <p:nvSpPr>
          <p:cNvPr id="1048673" name=""/>
          <p:cNvSpPr txBox="1"/>
          <p:nvPr/>
        </p:nvSpPr>
        <p:spPr>
          <a:xfrm>
            <a:off x="1750552" y="1563021"/>
            <a:ext cx="9211218" cy="4434840"/>
          </a:xfrm>
          <a:prstGeom prst="rect"/>
        </p:spPr>
        <p:txBody>
          <a:bodyPr rtlCol="0" wrap="square">
            <a:spAutoFit/>
          </a:bodyPr>
          <a:p>
            <a:r>
              <a:rPr sz="3200" lang="en-US">
                <a:solidFill>
                  <a:srgbClr val="000000"/>
                </a:solidFill>
              </a:rPr>
              <a:t>1. Responsive Design – Works on desktop, tablet, and mobile.</a:t>
            </a:r>
            <a:endParaRPr sz="3600" lang="en-IN">
              <a:solidFill>
                <a:srgbClr val="000000"/>
              </a:solidFill>
            </a:endParaRPr>
          </a:p>
          <a:p>
            <a:r>
              <a:rPr sz="3200" lang="en-US">
                <a:solidFill>
                  <a:srgbClr val="000000"/>
                </a:solidFill>
              </a:rPr>
              <a:t>2. Navigation Menu – Quick access to all sections.</a:t>
            </a:r>
            <a:endParaRPr sz="3600" lang="en-IN">
              <a:solidFill>
                <a:srgbClr val="000000"/>
              </a:solidFill>
            </a:endParaRPr>
          </a:p>
          <a:p>
            <a:r>
              <a:rPr sz="3200" lang="en-US">
                <a:solidFill>
                  <a:srgbClr val="000000"/>
                </a:solidFill>
              </a:rPr>
              <a:t>3. Showcases Personal Info – About Me, Skills, Education, Projects.</a:t>
            </a:r>
            <a:endParaRPr sz="3600" lang="en-IN">
              <a:solidFill>
                <a:srgbClr val="000000"/>
              </a:solidFill>
            </a:endParaRPr>
          </a:p>
          <a:p>
            <a:r>
              <a:rPr sz="3200" lang="en-US">
                <a:solidFill>
                  <a:srgbClr val="000000"/>
                </a:solidFill>
              </a:rPr>
              <a:t>4. Contact Section – Email, address, and phone for communication.</a:t>
            </a:r>
            <a:endParaRPr sz="3600" lang="en-IN">
              <a:solidFill>
                <a:srgbClr val="000000"/>
              </a:solidFill>
            </a:endParaRPr>
          </a:p>
          <a:p>
            <a:r>
              <a:rPr sz="3200" lang="en-US">
                <a:solidFill>
                  <a:srgbClr val="000000"/>
                </a:solidFill>
              </a:rPr>
              <a:t>5. Professional Layout – Clean, modern, and visually appealing.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2025-09-19T14:20:43Z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059b60d3c2754b7bb388e658b6d52003</vt:lpwstr>
  </property>
</Properties>
</file>