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60"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A966AD-882B-4993-A16A-DC7D8BD9F2C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DA13B9D-A44B-4044-8F11-8B5829C45FFE}">
      <dgm:prSet/>
      <dgm:spPr/>
      <dgm:t>
        <a:bodyPr/>
        <a:lstStyle/>
        <a:p>
          <a:r>
            <a:rPr lang="en-US" b="0" i="0"/>
            <a:t>In this challenge I have used Mysql to solve the question. we have Shows, Partnerships, ShowPartnerships, Awards and OnlinePresence tables present in this challenge</a:t>
          </a:r>
          <a:endParaRPr lang="en-US"/>
        </a:p>
      </dgm:t>
    </dgm:pt>
    <dgm:pt modelId="{932799E4-3000-4072-88EB-F9A416054A16}" type="parTrans" cxnId="{B7D1AB6F-32B9-4F60-97FC-A9AD1CD2B199}">
      <dgm:prSet/>
      <dgm:spPr/>
      <dgm:t>
        <a:bodyPr/>
        <a:lstStyle/>
        <a:p>
          <a:endParaRPr lang="en-US"/>
        </a:p>
      </dgm:t>
    </dgm:pt>
    <dgm:pt modelId="{6103534C-00A4-41FB-A9D2-AD07B85C04BA}" type="sibTrans" cxnId="{B7D1AB6F-32B9-4F60-97FC-A9AD1CD2B199}">
      <dgm:prSet/>
      <dgm:spPr/>
      <dgm:t>
        <a:bodyPr/>
        <a:lstStyle/>
        <a:p>
          <a:endParaRPr lang="en-US"/>
        </a:p>
      </dgm:t>
    </dgm:pt>
    <dgm:pt modelId="{7AD3CCB3-7F4F-402B-B171-C44CAE7B7789}">
      <dgm:prSet/>
      <dgm:spPr/>
      <dgm:t>
        <a:bodyPr/>
        <a:lstStyle/>
        <a:p>
          <a:r>
            <a:rPr lang="en-US" b="0" i="0"/>
            <a:t>Challenge is to craft SQL queries to extract insights from the 92.7 BIG FM radio network database. We have multiple table in the dataset from this we have to find the solution for our quries.</a:t>
          </a:r>
          <a:endParaRPr lang="en-US"/>
        </a:p>
      </dgm:t>
    </dgm:pt>
    <dgm:pt modelId="{F23B2714-1157-46F3-9D80-D023249EAEC8}" type="parTrans" cxnId="{A67FC3F6-5A3C-4BC4-8C52-02F0D72D986C}">
      <dgm:prSet/>
      <dgm:spPr/>
      <dgm:t>
        <a:bodyPr/>
        <a:lstStyle/>
        <a:p>
          <a:endParaRPr lang="en-US"/>
        </a:p>
      </dgm:t>
    </dgm:pt>
    <dgm:pt modelId="{F2F521B7-A668-498A-B0BC-2CBA82F9A415}" type="sibTrans" cxnId="{A67FC3F6-5A3C-4BC4-8C52-02F0D72D986C}">
      <dgm:prSet/>
      <dgm:spPr/>
      <dgm:t>
        <a:bodyPr/>
        <a:lstStyle/>
        <a:p>
          <a:endParaRPr lang="en-US"/>
        </a:p>
      </dgm:t>
    </dgm:pt>
    <dgm:pt modelId="{E8EAE5D3-7316-4DD3-B39A-F8D9C18E4B24}" type="pres">
      <dgm:prSet presAssocID="{A4A966AD-882B-4993-A16A-DC7D8BD9F2C2}" presName="root" presStyleCnt="0">
        <dgm:presLayoutVars>
          <dgm:dir/>
          <dgm:resizeHandles val="exact"/>
        </dgm:presLayoutVars>
      </dgm:prSet>
      <dgm:spPr/>
    </dgm:pt>
    <dgm:pt modelId="{EC386773-AB8B-457F-9D77-CE26941F1361}" type="pres">
      <dgm:prSet presAssocID="{BDA13B9D-A44B-4044-8F11-8B5829C45FFE}" presName="compNode" presStyleCnt="0"/>
      <dgm:spPr/>
    </dgm:pt>
    <dgm:pt modelId="{1EC9DB1D-CC0A-4637-8428-246302475230}" type="pres">
      <dgm:prSet presAssocID="{BDA13B9D-A44B-4044-8F11-8B5829C45FFE}" presName="bgRect" presStyleLbl="bgShp" presStyleIdx="0" presStyleCnt="2"/>
      <dgm:spPr/>
    </dgm:pt>
    <dgm:pt modelId="{5519BBEF-720B-4603-8293-361D29E6E4C8}" type="pres">
      <dgm:prSet presAssocID="{BDA13B9D-A44B-4044-8F11-8B5829C45FF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C3C11D4C-2E5D-413A-9DEA-3276C0896486}" type="pres">
      <dgm:prSet presAssocID="{BDA13B9D-A44B-4044-8F11-8B5829C45FFE}" presName="spaceRect" presStyleCnt="0"/>
      <dgm:spPr/>
    </dgm:pt>
    <dgm:pt modelId="{0C702DC5-9222-4B03-A1DA-A758CB5C4BC8}" type="pres">
      <dgm:prSet presAssocID="{BDA13B9D-A44B-4044-8F11-8B5829C45FFE}" presName="parTx" presStyleLbl="revTx" presStyleIdx="0" presStyleCnt="2">
        <dgm:presLayoutVars>
          <dgm:chMax val="0"/>
          <dgm:chPref val="0"/>
        </dgm:presLayoutVars>
      </dgm:prSet>
      <dgm:spPr/>
    </dgm:pt>
    <dgm:pt modelId="{FB03DF47-0665-4DE5-A06B-596AE311C525}" type="pres">
      <dgm:prSet presAssocID="{6103534C-00A4-41FB-A9D2-AD07B85C04BA}" presName="sibTrans" presStyleCnt="0"/>
      <dgm:spPr/>
    </dgm:pt>
    <dgm:pt modelId="{07D308CA-1A51-496F-9628-CFAA7474F381}" type="pres">
      <dgm:prSet presAssocID="{7AD3CCB3-7F4F-402B-B171-C44CAE7B7789}" presName="compNode" presStyleCnt="0"/>
      <dgm:spPr/>
    </dgm:pt>
    <dgm:pt modelId="{1F76A350-2613-4AF6-9B72-E07DFA346732}" type="pres">
      <dgm:prSet presAssocID="{7AD3CCB3-7F4F-402B-B171-C44CAE7B7789}" presName="bgRect" presStyleLbl="bgShp" presStyleIdx="1" presStyleCnt="2"/>
      <dgm:spPr/>
    </dgm:pt>
    <dgm:pt modelId="{79370439-F6E6-4DBA-A55D-E3D7AF07CB80}" type="pres">
      <dgm:prSet presAssocID="{7AD3CCB3-7F4F-402B-B171-C44CAE7B778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B027650C-EBBB-47A4-A3F9-246F35557A7C}" type="pres">
      <dgm:prSet presAssocID="{7AD3CCB3-7F4F-402B-B171-C44CAE7B7789}" presName="spaceRect" presStyleCnt="0"/>
      <dgm:spPr/>
    </dgm:pt>
    <dgm:pt modelId="{6C58BAC0-9498-4FDF-A5C5-F6DC38E7BA9F}" type="pres">
      <dgm:prSet presAssocID="{7AD3CCB3-7F4F-402B-B171-C44CAE7B7789}" presName="parTx" presStyleLbl="revTx" presStyleIdx="1" presStyleCnt="2">
        <dgm:presLayoutVars>
          <dgm:chMax val="0"/>
          <dgm:chPref val="0"/>
        </dgm:presLayoutVars>
      </dgm:prSet>
      <dgm:spPr/>
    </dgm:pt>
  </dgm:ptLst>
  <dgm:cxnLst>
    <dgm:cxn modelId="{B7D1AB6F-32B9-4F60-97FC-A9AD1CD2B199}" srcId="{A4A966AD-882B-4993-A16A-DC7D8BD9F2C2}" destId="{BDA13B9D-A44B-4044-8F11-8B5829C45FFE}" srcOrd="0" destOrd="0" parTransId="{932799E4-3000-4072-88EB-F9A416054A16}" sibTransId="{6103534C-00A4-41FB-A9D2-AD07B85C04BA}"/>
    <dgm:cxn modelId="{B2B8D851-B320-44E6-8BF7-3037B659311C}" type="presOf" srcId="{A4A966AD-882B-4993-A16A-DC7D8BD9F2C2}" destId="{E8EAE5D3-7316-4DD3-B39A-F8D9C18E4B24}" srcOrd="0" destOrd="0" presId="urn:microsoft.com/office/officeart/2018/2/layout/IconVerticalSolidList"/>
    <dgm:cxn modelId="{BDD58C85-32C6-4C6C-AB41-6C1EA254E0D9}" type="presOf" srcId="{BDA13B9D-A44B-4044-8F11-8B5829C45FFE}" destId="{0C702DC5-9222-4B03-A1DA-A758CB5C4BC8}" srcOrd="0" destOrd="0" presId="urn:microsoft.com/office/officeart/2018/2/layout/IconVerticalSolidList"/>
    <dgm:cxn modelId="{EF6222A5-0D2D-42C5-BDE5-107F1D03ACCB}" type="presOf" srcId="{7AD3CCB3-7F4F-402B-B171-C44CAE7B7789}" destId="{6C58BAC0-9498-4FDF-A5C5-F6DC38E7BA9F}" srcOrd="0" destOrd="0" presId="urn:microsoft.com/office/officeart/2018/2/layout/IconVerticalSolidList"/>
    <dgm:cxn modelId="{A67FC3F6-5A3C-4BC4-8C52-02F0D72D986C}" srcId="{A4A966AD-882B-4993-A16A-DC7D8BD9F2C2}" destId="{7AD3CCB3-7F4F-402B-B171-C44CAE7B7789}" srcOrd="1" destOrd="0" parTransId="{F23B2714-1157-46F3-9D80-D023249EAEC8}" sibTransId="{F2F521B7-A668-498A-B0BC-2CBA82F9A415}"/>
    <dgm:cxn modelId="{BA3BFA2D-AE9B-446E-A468-E6A7C20F348A}" type="presParOf" srcId="{E8EAE5D3-7316-4DD3-B39A-F8D9C18E4B24}" destId="{EC386773-AB8B-457F-9D77-CE26941F1361}" srcOrd="0" destOrd="0" presId="urn:microsoft.com/office/officeart/2018/2/layout/IconVerticalSolidList"/>
    <dgm:cxn modelId="{CD89EE7F-793F-4366-854E-0CAE14677375}" type="presParOf" srcId="{EC386773-AB8B-457F-9D77-CE26941F1361}" destId="{1EC9DB1D-CC0A-4637-8428-246302475230}" srcOrd="0" destOrd="0" presId="urn:microsoft.com/office/officeart/2018/2/layout/IconVerticalSolidList"/>
    <dgm:cxn modelId="{7D0D6E17-63D9-47B0-8785-8F2A46BB87D6}" type="presParOf" srcId="{EC386773-AB8B-457F-9D77-CE26941F1361}" destId="{5519BBEF-720B-4603-8293-361D29E6E4C8}" srcOrd="1" destOrd="0" presId="urn:microsoft.com/office/officeart/2018/2/layout/IconVerticalSolidList"/>
    <dgm:cxn modelId="{F64AB218-6B15-4A5E-8640-42753190F9F3}" type="presParOf" srcId="{EC386773-AB8B-457F-9D77-CE26941F1361}" destId="{C3C11D4C-2E5D-413A-9DEA-3276C0896486}" srcOrd="2" destOrd="0" presId="urn:microsoft.com/office/officeart/2018/2/layout/IconVerticalSolidList"/>
    <dgm:cxn modelId="{B422D6B4-D5D9-42FE-A680-9115248A34FF}" type="presParOf" srcId="{EC386773-AB8B-457F-9D77-CE26941F1361}" destId="{0C702DC5-9222-4B03-A1DA-A758CB5C4BC8}" srcOrd="3" destOrd="0" presId="urn:microsoft.com/office/officeart/2018/2/layout/IconVerticalSolidList"/>
    <dgm:cxn modelId="{42D710FD-272B-48B0-943B-DD8D986FDC32}" type="presParOf" srcId="{E8EAE5D3-7316-4DD3-B39A-F8D9C18E4B24}" destId="{FB03DF47-0665-4DE5-A06B-596AE311C525}" srcOrd="1" destOrd="0" presId="urn:microsoft.com/office/officeart/2018/2/layout/IconVerticalSolidList"/>
    <dgm:cxn modelId="{20CE470A-A8DD-4085-B472-D469B761525A}" type="presParOf" srcId="{E8EAE5D3-7316-4DD3-B39A-F8D9C18E4B24}" destId="{07D308CA-1A51-496F-9628-CFAA7474F381}" srcOrd="2" destOrd="0" presId="urn:microsoft.com/office/officeart/2018/2/layout/IconVerticalSolidList"/>
    <dgm:cxn modelId="{46CDE24F-7CA0-48F0-A56E-8909969369A6}" type="presParOf" srcId="{07D308CA-1A51-496F-9628-CFAA7474F381}" destId="{1F76A350-2613-4AF6-9B72-E07DFA346732}" srcOrd="0" destOrd="0" presId="urn:microsoft.com/office/officeart/2018/2/layout/IconVerticalSolidList"/>
    <dgm:cxn modelId="{71C7B6DC-3E24-419C-8755-AFBA8E63F6A5}" type="presParOf" srcId="{07D308CA-1A51-496F-9628-CFAA7474F381}" destId="{79370439-F6E6-4DBA-A55D-E3D7AF07CB80}" srcOrd="1" destOrd="0" presId="urn:microsoft.com/office/officeart/2018/2/layout/IconVerticalSolidList"/>
    <dgm:cxn modelId="{FC2AEB87-850D-4506-B9CC-3B5528A978A2}" type="presParOf" srcId="{07D308CA-1A51-496F-9628-CFAA7474F381}" destId="{B027650C-EBBB-47A4-A3F9-246F35557A7C}" srcOrd="2" destOrd="0" presId="urn:microsoft.com/office/officeart/2018/2/layout/IconVerticalSolidList"/>
    <dgm:cxn modelId="{09B41D2D-8AF9-4EBE-B1B3-9711933489E2}" type="presParOf" srcId="{07D308CA-1A51-496F-9628-CFAA7474F381}" destId="{6C58BAC0-9498-4FDF-A5C5-F6DC38E7BA9F}"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D9F895-D78B-4CE4-A2A3-9D0538A4EC14}"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6108E7C5-35B9-48F0-9DFF-F24D621EC449}">
      <dgm:prSet/>
      <dgm:spPr/>
      <dgm:t>
        <a:bodyPr/>
        <a:lstStyle/>
        <a:p>
          <a:r>
            <a:rPr lang="en-US"/>
            <a:t>Onlinepresence</a:t>
          </a:r>
        </a:p>
      </dgm:t>
    </dgm:pt>
    <dgm:pt modelId="{4BF32430-47AE-4369-AC69-C342F0E77C69}" type="parTrans" cxnId="{436244DE-9351-449F-A3C2-FAEF27D9899F}">
      <dgm:prSet/>
      <dgm:spPr/>
      <dgm:t>
        <a:bodyPr/>
        <a:lstStyle/>
        <a:p>
          <a:endParaRPr lang="en-US"/>
        </a:p>
      </dgm:t>
    </dgm:pt>
    <dgm:pt modelId="{F76B8C62-4D61-4748-A287-B4D4C16F3891}" type="sibTrans" cxnId="{436244DE-9351-449F-A3C2-FAEF27D9899F}">
      <dgm:prSet/>
      <dgm:spPr/>
      <dgm:t>
        <a:bodyPr/>
        <a:lstStyle/>
        <a:p>
          <a:endParaRPr lang="en-US"/>
        </a:p>
      </dgm:t>
    </dgm:pt>
    <dgm:pt modelId="{11DAA53A-6E64-444A-98AD-1EA11A16132D}">
      <dgm:prSet/>
      <dgm:spPr/>
      <dgm:t>
        <a:bodyPr/>
        <a:lstStyle/>
        <a:p>
          <a:r>
            <a:rPr lang="en-US"/>
            <a:t>Shows</a:t>
          </a:r>
        </a:p>
      </dgm:t>
    </dgm:pt>
    <dgm:pt modelId="{96561D0D-6F4C-416B-9994-A560BE1552EA}" type="parTrans" cxnId="{3F9014BB-E08D-4B4A-9357-55D928C05A5A}">
      <dgm:prSet/>
      <dgm:spPr/>
      <dgm:t>
        <a:bodyPr/>
        <a:lstStyle/>
        <a:p>
          <a:endParaRPr lang="en-US"/>
        </a:p>
      </dgm:t>
    </dgm:pt>
    <dgm:pt modelId="{BEB1805D-4A10-403D-AD8D-842187611635}" type="sibTrans" cxnId="{3F9014BB-E08D-4B4A-9357-55D928C05A5A}">
      <dgm:prSet/>
      <dgm:spPr/>
      <dgm:t>
        <a:bodyPr/>
        <a:lstStyle/>
        <a:p>
          <a:endParaRPr lang="en-US"/>
        </a:p>
      </dgm:t>
    </dgm:pt>
    <dgm:pt modelId="{A4110D31-E41D-4CFC-9A6A-726E26C4967C}">
      <dgm:prSet/>
      <dgm:spPr/>
      <dgm:t>
        <a:bodyPr/>
        <a:lstStyle/>
        <a:p>
          <a:r>
            <a:rPr lang="en-US"/>
            <a:t>Hosts</a:t>
          </a:r>
        </a:p>
      </dgm:t>
    </dgm:pt>
    <dgm:pt modelId="{FFB5A50D-5056-4F4F-8706-D961631FA2E9}" type="parTrans" cxnId="{C47F63E0-0344-476D-8F06-CA36D14E54BD}">
      <dgm:prSet/>
      <dgm:spPr/>
      <dgm:t>
        <a:bodyPr/>
        <a:lstStyle/>
        <a:p>
          <a:endParaRPr lang="en-US"/>
        </a:p>
      </dgm:t>
    </dgm:pt>
    <dgm:pt modelId="{5E2C3FD1-59F0-4695-BE7A-ECFC188A64A1}" type="sibTrans" cxnId="{C47F63E0-0344-476D-8F06-CA36D14E54BD}">
      <dgm:prSet/>
      <dgm:spPr/>
      <dgm:t>
        <a:bodyPr/>
        <a:lstStyle/>
        <a:p>
          <a:endParaRPr lang="en-US"/>
        </a:p>
      </dgm:t>
    </dgm:pt>
    <dgm:pt modelId="{B5AE834F-2E49-42F8-9EB9-156E5FA07D8E}">
      <dgm:prSet/>
      <dgm:spPr/>
      <dgm:t>
        <a:bodyPr/>
        <a:lstStyle/>
        <a:p>
          <a:r>
            <a:rPr lang="en-US"/>
            <a:t>Awards</a:t>
          </a:r>
        </a:p>
      </dgm:t>
    </dgm:pt>
    <dgm:pt modelId="{B021F157-5ADB-44C4-BFC3-9064FE9625FD}" type="parTrans" cxnId="{0899998B-8DF3-40D5-8904-42531FD78511}">
      <dgm:prSet/>
      <dgm:spPr/>
      <dgm:t>
        <a:bodyPr/>
        <a:lstStyle/>
        <a:p>
          <a:endParaRPr lang="en-US"/>
        </a:p>
      </dgm:t>
    </dgm:pt>
    <dgm:pt modelId="{F57580D0-6335-4756-A564-94C80DA78FD0}" type="sibTrans" cxnId="{0899998B-8DF3-40D5-8904-42531FD78511}">
      <dgm:prSet/>
      <dgm:spPr/>
      <dgm:t>
        <a:bodyPr/>
        <a:lstStyle/>
        <a:p>
          <a:endParaRPr lang="en-US"/>
        </a:p>
      </dgm:t>
    </dgm:pt>
    <dgm:pt modelId="{20646FCB-3F6B-4CF2-B50C-7E52FB9718D1}">
      <dgm:prSet/>
      <dgm:spPr/>
      <dgm:t>
        <a:bodyPr/>
        <a:lstStyle/>
        <a:p>
          <a:r>
            <a:rPr lang="en-US"/>
            <a:t>Partnerships</a:t>
          </a:r>
        </a:p>
      </dgm:t>
    </dgm:pt>
    <dgm:pt modelId="{18265F69-F90B-4BF9-AA1B-65D4233DD37B}" type="parTrans" cxnId="{19FE080B-02AA-4F9C-BA61-E5769E47CDA7}">
      <dgm:prSet/>
      <dgm:spPr/>
      <dgm:t>
        <a:bodyPr/>
        <a:lstStyle/>
        <a:p>
          <a:endParaRPr lang="en-US"/>
        </a:p>
      </dgm:t>
    </dgm:pt>
    <dgm:pt modelId="{9198DF37-4BFE-4A85-8742-240A72337538}" type="sibTrans" cxnId="{19FE080B-02AA-4F9C-BA61-E5769E47CDA7}">
      <dgm:prSet/>
      <dgm:spPr/>
      <dgm:t>
        <a:bodyPr/>
        <a:lstStyle/>
        <a:p>
          <a:endParaRPr lang="en-US"/>
        </a:p>
      </dgm:t>
    </dgm:pt>
    <dgm:pt modelId="{A3E6F6D7-B4CF-4C14-B62D-F365196F20F5}">
      <dgm:prSet/>
      <dgm:spPr/>
      <dgm:t>
        <a:bodyPr/>
        <a:lstStyle/>
        <a:p>
          <a:r>
            <a:rPr lang="en-US"/>
            <a:t>Showpartnership</a:t>
          </a:r>
        </a:p>
      </dgm:t>
    </dgm:pt>
    <dgm:pt modelId="{DEC795CF-0BCA-49C8-83ED-C2CCDCDF05A3}" type="parTrans" cxnId="{3A4720BD-72D3-4603-91DB-5D0763C84C20}">
      <dgm:prSet/>
      <dgm:spPr/>
      <dgm:t>
        <a:bodyPr/>
        <a:lstStyle/>
        <a:p>
          <a:endParaRPr lang="en-US"/>
        </a:p>
      </dgm:t>
    </dgm:pt>
    <dgm:pt modelId="{4782D3F8-6ACC-40A5-A483-8AC941A6F233}" type="sibTrans" cxnId="{3A4720BD-72D3-4603-91DB-5D0763C84C20}">
      <dgm:prSet/>
      <dgm:spPr/>
      <dgm:t>
        <a:bodyPr/>
        <a:lstStyle/>
        <a:p>
          <a:endParaRPr lang="en-US"/>
        </a:p>
      </dgm:t>
    </dgm:pt>
    <dgm:pt modelId="{1EFD5F2D-ECEF-4475-A346-5DD1D6E529E2}" type="pres">
      <dgm:prSet presAssocID="{4DD9F895-D78B-4CE4-A2A3-9D0538A4EC14}" presName="diagram" presStyleCnt="0">
        <dgm:presLayoutVars>
          <dgm:dir/>
          <dgm:resizeHandles val="exact"/>
        </dgm:presLayoutVars>
      </dgm:prSet>
      <dgm:spPr/>
    </dgm:pt>
    <dgm:pt modelId="{775F6F5D-7B2C-4B21-9C82-ED52AEA70BB7}" type="pres">
      <dgm:prSet presAssocID="{6108E7C5-35B9-48F0-9DFF-F24D621EC449}" presName="node" presStyleLbl="node1" presStyleIdx="0" presStyleCnt="6">
        <dgm:presLayoutVars>
          <dgm:bulletEnabled val="1"/>
        </dgm:presLayoutVars>
      </dgm:prSet>
      <dgm:spPr/>
    </dgm:pt>
    <dgm:pt modelId="{AD6B037C-0177-49BF-9CD3-6B77F6B717E9}" type="pres">
      <dgm:prSet presAssocID="{F76B8C62-4D61-4748-A287-B4D4C16F3891}" presName="sibTrans" presStyleCnt="0"/>
      <dgm:spPr/>
    </dgm:pt>
    <dgm:pt modelId="{114969D5-829C-4B05-988C-C2824FE93F2A}" type="pres">
      <dgm:prSet presAssocID="{11DAA53A-6E64-444A-98AD-1EA11A16132D}" presName="node" presStyleLbl="node1" presStyleIdx="1" presStyleCnt="6">
        <dgm:presLayoutVars>
          <dgm:bulletEnabled val="1"/>
        </dgm:presLayoutVars>
      </dgm:prSet>
      <dgm:spPr/>
    </dgm:pt>
    <dgm:pt modelId="{B5F84D60-E69A-46FF-BBFD-DC0A53EAA350}" type="pres">
      <dgm:prSet presAssocID="{BEB1805D-4A10-403D-AD8D-842187611635}" presName="sibTrans" presStyleCnt="0"/>
      <dgm:spPr/>
    </dgm:pt>
    <dgm:pt modelId="{225C2DE8-AC0D-4FE2-8CF6-D66707D0E920}" type="pres">
      <dgm:prSet presAssocID="{A4110D31-E41D-4CFC-9A6A-726E26C4967C}" presName="node" presStyleLbl="node1" presStyleIdx="2" presStyleCnt="6">
        <dgm:presLayoutVars>
          <dgm:bulletEnabled val="1"/>
        </dgm:presLayoutVars>
      </dgm:prSet>
      <dgm:spPr/>
    </dgm:pt>
    <dgm:pt modelId="{1FDA08DF-F8E0-42D9-97A1-21CFD73EE694}" type="pres">
      <dgm:prSet presAssocID="{5E2C3FD1-59F0-4695-BE7A-ECFC188A64A1}" presName="sibTrans" presStyleCnt="0"/>
      <dgm:spPr/>
    </dgm:pt>
    <dgm:pt modelId="{EC23108B-2254-420F-BA8A-81F619E5581B}" type="pres">
      <dgm:prSet presAssocID="{B5AE834F-2E49-42F8-9EB9-156E5FA07D8E}" presName="node" presStyleLbl="node1" presStyleIdx="3" presStyleCnt="6">
        <dgm:presLayoutVars>
          <dgm:bulletEnabled val="1"/>
        </dgm:presLayoutVars>
      </dgm:prSet>
      <dgm:spPr/>
    </dgm:pt>
    <dgm:pt modelId="{E3BB1E37-41AD-4769-BA1C-639ED2280230}" type="pres">
      <dgm:prSet presAssocID="{F57580D0-6335-4756-A564-94C80DA78FD0}" presName="sibTrans" presStyleCnt="0"/>
      <dgm:spPr/>
    </dgm:pt>
    <dgm:pt modelId="{20C09FA3-4350-4211-8E27-E4225F46FAE5}" type="pres">
      <dgm:prSet presAssocID="{20646FCB-3F6B-4CF2-B50C-7E52FB9718D1}" presName="node" presStyleLbl="node1" presStyleIdx="4" presStyleCnt="6">
        <dgm:presLayoutVars>
          <dgm:bulletEnabled val="1"/>
        </dgm:presLayoutVars>
      </dgm:prSet>
      <dgm:spPr/>
    </dgm:pt>
    <dgm:pt modelId="{172EB3DA-CAE5-4409-8F7D-C6FCF5FBD6E9}" type="pres">
      <dgm:prSet presAssocID="{9198DF37-4BFE-4A85-8742-240A72337538}" presName="sibTrans" presStyleCnt="0"/>
      <dgm:spPr/>
    </dgm:pt>
    <dgm:pt modelId="{A11AE878-2942-4F1A-9BE9-CED89E9361D0}" type="pres">
      <dgm:prSet presAssocID="{A3E6F6D7-B4CF-4C14-B62D-F365196F20F5}" presName="node" presStyleLbl="node1" presStyleIdx="5" presStyleCnt="6">
        <dgm:presLayoutVars>
          <dgm:bulletEnabled val="1"/>
        </dgm:presLayoutVars>
      </dgm:prSet>
      <dgm:spPr/>
    </dgm:pt>
  </dgm:ptLst>
  <dgm:cxnLst>
    <dgm:cxn modelId="{19FE080B-02AA-4F9C-BA61-E5769E47CDA7}" srcId="{4DD9F895-D78B-4CE4-A2A3-9D0538A4EC14}" destId="{20646FCB-3F6B-4CF2-B50C-7E52FB9718D1}" srcOrd="4" destOrd="0" parTransId="{18265F69-F90B-4BF9-AA1B-65D4233DD37B}" sibTransId="{9198DF37-4BFE-4A85-8742-240A72337538}"/>
    <dgm:cxn modelId="{1A060521-2BFE-4F86-B33C-006E3993E3EF}" type="presOf" srcId="{4DD9F895-D78B-4CE4-A2A3-9D0538A4EC14}" destId="{1EFD5F2D-ECEF-4475-A346-5DD1D6E529E2}" srcOrd="0" destOrd="0" presId="urn:microsoft.com/office/officeart/2005/8/layout/default"/>
    <dgm:cxn modelId="{72785225-97B0-4297-9296-5C6667F7F713}" type="presOf" srcId="{A3E6F6D7-B4CF-4C14-B62D-F365196F20F5}" destId="{A11AE878-2942-4F1A-9BE9-CED89E9361D0}" srcOrd="0" destOrd="0" presId="urn:microsoft.com/office/officeart/2005/8/layout/default"/>
    <dgm:cxn modelId="{9547023F-7503-4A20-B7D7-405365675604}" type="presOf" srcId="{B5AE834F-2E49-42F8-9EB9-156E5FA07D8E}" destId="{EC23108B-2254-420F-BA8A-81F619E5581B}" srcOrd="0" destOrd="0" presId="urn:microsoft.com/office/officeart/2005/8/layout/default"/>
    <dgm:cxn modelId="{0899998B-8DF3-40D5-8904-42531FD78511}" srcId="{4DD9F895-D78B-4CE4-A2A3-9D0538A4EC14}" destId="{B5AE834F-2E49-42F8-9EB9-156E5FA07D8E}" srcOrd="3" destOrd="0" parTransId="{B021F157-5ADB-44C4-BFC3-9064FE9625FD}" sibTransId="{F57580D0-6335-4756-A564-94C80DA78FD0}"/>
    <dgm:cxn modelId="{FD358D98-D2E7-4A09-A3C2-611223FE38BE}" type="presOf" srcId="{20646FCB-3F6B-4CF2-B50C-7E52FB9718D1}" destId="{20C09FA3-4350-4211-8E27-E4225F46FAE5}" srcOrd="0" destOrd="0" presId="urn:microsoft.com/office/officeart/2005/8/layout/default"/>
    <dgm:cxn modelId="{3F9014BB-E08D-4B4A-9357-55D928C05A5A}" srcId="{4DD9F895-D78B-4CE4-A2A3-9D0538A4EC14}" destId="{11DAA53A-6E64-444A-98AD-1EA11A16132D}" srcOrd="1" destOrd="0" parTransId="{96561D0D-6F4C-416B-9994-A560BE1552EA}" sibTransId="{BEB1805D-4A10-403D-AD8D-842187611635}"/>
    <dgm:cxn modelId="{3A4720BD-72D3-4603-91DB-5D0763C84C20}" srcId="{4DD9F895-D78B-4CE4-A2A3-9D0538A4EC14}" destId="{A3E6F6D7-B4CF-4C14-B62D-F365196F20F5}" srcOrd="5" destOrd="0" parTransId="{DEC795CF-0BCA-49C8-83ED-C2CCDCDF05A3}" sibTransId="{4782D3F8-6ACC-40A5-A483-8AC941A6F233}"/>
    <dgm:cxn modelId="{689CC7C7-CF10-449A-BADB-1568FB004EF0}" type="presOf" srcId="{6108E7C5-35B9-48F0-9DFF-F24D621EC449}" destId="{775F6F5D-7B2C-4B21-9C82-ED52AEA70BB7}" srcOrd="0" destOrd="0" presId="urn:microsoft.com/office/officeart/2005/8/layout/default"/>
    <dgm:cxn modelId="{A45766DC-26D1-4785-9CB1-F1E17E1EF4F9}" type="presOf" srcId="{A4110D31-E41D-4CFC-9A6A-726E26C4967C}" destId="{225C2DE8-AC0D-4FE2-8CF6-D66707D0E920}" srcOrd="0" destOrd="0" presId="urn:microsoft.com/office/officeart/2005/8/layout/default"/>
    <dgm:cxn modelId="{436244DE-9351-449F-A3C2-FAEF27D9899F}" srcId="{4DD9F895-D78B-4CE4-A2A3-9D0538A4EC14}" destId="{6108E7C5-35B9-48F0-9DFF-F24D621EC449}" srcOrd="0" destOrd="0" parTransId="{4BF32430-47AE-4369-AC69-C342F0E77C69}" sibTransId="{F76B8C62-4D61-4748-A287-B4D4C16F3891}"/>
    <dgm:cxn modelId="{C47F63E0-0344-476D-8F06-CA36D14E54BD}" srcId="{4DD9F895-D78B-4CE4-A2A3-9D0538A4EC14}" destId="{A4110D31-E41D-4CFC-9A6A-726E26C4967C}" srcOrd="2" destOrd="0" parTransId="{FFB5A50D-5056-4F4F-8706-D961631FA2E9}" sibTransId="{5E2C3FD1-59F0-4695-BE7A-ECFC188A64A1}"/>
    <dgm:cxn modelId="{492386F2-DB4F-4CF6-9C6C-1A80A660C406}" type="presOf" srcId="{11DAA53A-6E64-444A-98AD-1EA11A16132D}" destId="{114969D5-829C-4B05-988C-C2824FE93F2A}" srcOrd="0" destOrd="0" presId="urn:microsoft.com/office/officeart/2005/8/layout/default"/>
    <dgm:cxn modelId="{A7DBDFCF-392E-4ED0-98CA-21965E21E1F1}" type="presParOf" srcId="{1EFD5F2D-ECEF-4475-A346-5DD1D6E529E2}" destId="{775F6F5D-7B2C-4B21-9C82-ED52AEA70BB7}" srcOrd="0" destOrd="0" presId="urn:microsoft.com/office/officeart/2005/8/layout/default"/>
    <dgm:cxn modelId="{07BAB18B-A092-44E4-A0B3-9C920DF46B0B}" type="presParOf" srcId="{1EFD5F2D-ECEF-4475-A346-5DD1D6E529E2}" destId="{AD6B037C-0177-49BF-9CD3-6B77F6B717E9}" srcOrd="1" destOrd="0" presId="urn:microsoft.com/office/officeart/2005/8/layout/default"/>
    <dgm:cxn modelId="{90BE5F17-A4CF-4ABE-88FB-265E415C4827}" type="presParOf" srcId="{1EFD5F2D-ECEF-4475-A346-5DD1D6E529E2}" destId="{114969D5-829C-4B05-988C-C2824FE93F2A}" srcOrd="2" destOrd="0" presId="urn:microsoft.com/office/officeart/2005/8/layout/default"/>
    <dgm:cxn modelId="{457E2755-11AE-44DE-9C8B-E574124E1F8E}" type="presParOf" srcId="{1EFD5F2D-ECEF-4475-A346-5DD1D6E529E2}" destId="{B5F84D60-E69A-46FF-BBFD-DC0A53EAA350}" srcOrd="3" destOrd="0" presId="urn:microsoft.com/office/officeart/2005/8/layout/default"/>
    <dgm:cxn modelId="{5E109A13-8C3C-424E-89B8-7F56DBB6C6A3}" type="presParOf" srcId="{1EFD5F2D-ECEF-4475-A346-5DD1D6E529E2}" destId="{225C2DE8-AC0D-4FE2-8CF6-D66707D0E920}" srcOrd="4" destOrd="0" presId="urn:microsoft.com/office/officeart/2005/8/layout/default"/>
    <dgm:cxn modelId="{F8037BDD-297E-457F-8C5F-F4FBFBFE8A6A}" type="presParOf" srcId="{1EFD5F2D-ECEF-4475-A346-5DD1D6E529E2}" destId="{1FDA08DF-F8E0-42D9-97A1-21CFD73EE694}" srcOrd="5" destOrd="0" presId="urn:microsoft.com/office/officeart/2005/8/layout/default"/>
    <dgm:cxn modelId="{5081B988-E60E-4837-A8F2-A87D176E5955}" type="presParOf" srcId="{1EFD5F2D-ECEF-4475-A346-5DD1D6E529E2}" destId="{EC23108B-2254-420F-BA8A-81F619E5581B}" srcOrd="6" destOrd="0" presId="urn:microsoft.com/office/officeart/2005/8/layout/default"/>
    <dgm:cxn modelId="{48C4AD0A-E7E2-40CB-BCB1-7A474B7A9111}" type="presParOf" srcId="{1EFD5F2D-ECEF-4475-A346-5DD1D6E529E2}" destId="{E3BB1E37-41AD-4769-BA1C-639ED2280230}" srcOrd="7" destOrd="0" presId="urn:microsoft.com/office/officeart/2005/8/layout/default"/>
    <dgm:cxn modelId="{6CCC8594-315F-47FE-85C4-44DA597A7837}" type="presParOf" srcId="{1EFD5F2D-ECEF-4475-A346-5DD1D6E529E2}" destId="{20C09FA3-4350-4211-8E27-E4225F46FAE5}" srcOrd="8" destOrd="0" presId="urn:microsoft.com/office/officeart/2005/8/layout/default"/>
    <dgm:cxn modelId="{B910C4B3-CCF6-4769-B4C4-BCEB62EC8190}" type="presParOf" srcId="{1EFD5F2D-ECEF-4475-A346-5DD1D6E529E2}" destId="{172EB3DA-CAE5-4409-8F7D-C6FCF5FBD6E9}" srcOrd="9" destOrd="0" presId="urn:microsoft.com/office/officeart/2005/8/layout/default"/>
    <dgm:cxn modelId="{B7D95750-503E-422B-8398-E1D91EF92639}" type="presParOf" srcId="{1EFD5F2D-ECEF-4475-A346-5DD1D6E529E2}" destId="{A11AE878-2942-4F1A-9BE9-CED89E9361D0}"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9DB1D-CC0A-4637-8428-246302475230}">
      <dsp:nvSpPr>
        <dsp:cNvPr id="0" name=""/>
        <dsp:cNvSpPr/>
      </dsp:nvSpPr>
      <dsp:spPr>
        <a:xfrm>
          <a:off x="0" y="704222"/>
          <a:ext cx="10156531" cy="13001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19BBEF-720B-4603-8293-361D29E6E4C8}">
      <dsp:nvSpPr>
        <dsp:cNvPr id="0" name=""/>
        <dsp:cNvSpPr/>
      </dsp:nvSpPr>
      <dsp:spPr>
        <a:xfrm>
          <a:off x="393281" y="996746"/>
          <a:ext cx="715057" cy="7150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702DC5-9222-4B03-A1DA-A758CB5C4BC8}">
      <dsp:nvSpPr>
        <dsp:cNvPr id="0" name=""/>
        <dsp:cNvSpPr/>
      </dsp:nvSpPr>
      <dsp:spPr>
        <a:xfrm>
          <a:off x="1501619" y="704222"/>
          <a:ext cx="8654911" cy="1300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594" tIns="137594" rIns="137594" bIns="137594" numCol="1" spcCol="1270" anchor="ctr" anchorCtr="0">
          <a:noAutofit/>
        </a:bodyPr>
        <a:lstStyle/>
        <a:p>
          <a:pPr marL="0" lvl="0" indent="0" algn="l" defTabSz="977900">
            <a:lnSpc>
              <a:spcPct val="90000"/>
            </a:lnSpc>
            <a:spcBef>
              <a:spcPct val="0"/>
            </a:spcBef>
            <a:spcAft>
              <a:spcPct val="35000"/>
            </a:spcAft>
            <a:buNone/>
          </a:pPr>
          <a:r>
            <a:rPr lang="en-US" sz="2200" b="0" i="0" kern="1200"/>
            <a:t>In this challenge I have used Mysql to solve the question. we have Shows, Partnerships, ShowPartnerships, Awards and OnlinePresence tables present in this challenge</a:t>
          </a:r>
          <a:endParaRPr lang="en-US" sz="2200" kern="1200"/>
        </a:p>
      </dsp:txBody>
      <dsp:txXfrm>
        <a:off x="1501619" y="704222"/>
        <a:ext cx="8654911" cy="1300103"/>
      </dsp:txXfrm>
    </dsp:sp>
    <dsp:sp modelId="{1F76A350-2613-4AF6-9B72-E07DFA346732}">
      <dsp:nvSpPr>
        <dsp:cNvPr id="0" name=""/>
        <dsp:cNvSpPr/>
      </dsp:nvSpPr>
      <dsp:spPr>
        <a:xfrm>
          <a:off x="0" y="2329352"/>
          <a:ext cx="10156531" cy="13001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370439-F6E6-4DBA-A55D-E3D7AF07CB80}">
      <dsp:nvSpPr>
        <dsp:cNvPr id="0" name=""/>
        <dsp:cNvSpPr/>
      </dsp:nvSpPr>
      <dsp:spPr>
        <a:xfrm>
          <a:off x="393281" y="2621875"/>
          <a:ext cx="715057" cy="7150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58BAC0-9498-4FDF-A5C5-F6DC38E7BA9F}">
      <dsp:nvSpPr>
        <dsp:cNvPr id="0" name=""/>
        <dsp:cNvSpPr/>
      </dsp:nvSpPr>
      <dsp:spPr>
        <a:xfrm>
          <a:off x="1501619" y="2329352"/>
          <a:ext cx="8654911" cy="1300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594" tIns="137594" rIns="137594" bIns="137594" numCol="1" spcCol="1270" anchor="ctr" anchorCtr="0">
          <a:noAutofit/>
        </a:bodyPr>
        <a:lstStyle/>
        <a:p>
          <a:pPr marL="0" lvl="0" indent="0" algn="l" defTabSz="977900">
            <a:lnSpc>
              <a:spcPct val="90000"/>
            </a:lnSpc>
            <a:spcBef>
              <a:spcPct val="0"/>
            </a:spcBef>
            <a:spcAft>
              <a:spcPct val="35000"/>
            </a:spcAft>
            <a:buNone/>
          </a:pPr>
          <a:r>
            <a:rPr lang="en-US" sz="2200" b="0" i="0" kern="1200"/>
            <a:t>Challenge is to craft SQL queries to extract insights from the 92.7 BIG FM radio network database. We have multiple table in the dataset from this we have to find the solution for our quries.</a:t>
          </a:r>
          <a:endParaRPr lang="en-US" sz="2200" kern="1200"/>
        </a:p>
      </dsp:txBody>
      <dsp:txXfrm>
        <a:off x="1501619" y="2329352"/>
        <a:ext cx="8654911" cy="13001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5F6F5D-7B2C-4B21-9C82-ED52AEA70BB7}">
      <dsp:nvSpPr>
        <dsp:cNvPr id="0" name=""/>
        <dsp:cNvSpPr/>
      </dsp:nvSpPr>
      <dsp:spPr>
        <a:xfrm>
          <a:off x="0" y="103794"/>
          <a:ext cx="3173915" cy="19043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Onlinepresence</a:t>
          </a:r>
        </a:p>
      </dsp:txBody>
      <dsp:txXfrm>
        <a:off x="0" y="103794"/>
        <a:ext cx="3173915" cy="1904349"/>
      </dsp:txXfrm>
    </dsp:sp>
    <dsp:sp modelId="{114969D5-829C-4B05-988C-C2824FE93F2A}">
      <dsp:nvSpPr>
        <dsp:cNvPr id="0" name=""/>
        <dsp:cNvSpPr/>
      </dsp:nvSpPr>
      <dsp:spPr>
        <a:xfrm>
          <a:off x="3491307" y="103794"/>
          <a:ext cx="3173915" cy="1904349"/>
        </a:xfrm>
        <a:prstGeom prst="rect">
          <a:avLst/>
        </a:prstGeom>
        <a:solidFill>
          <a:schemeClr val="accent2">
            <a:hueOff val="306896"/>
            <a:satOff val="-2207"/>
            <a:lumOff val="-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Shows</a:t>
          </a:r>
        </a:p>
      </dsp:txBody>
      <dsp:txXfrm>
        <a:off x="3491307" y="103794"/>
        <a:ext cx="3173915" cy="1904349"/>
      </dsp:txXfrm>
    </dsp:sp>
    <dsp:sp modelId="{225C2DE8-AC0D-4FE2-8CF6-D66707D0E920}">
      <dsp:nvSpPr>
        <dsp:cNvPr id="0" name=""/>
        <dsp:cNvSpPr/>
      </dsp:nvSpPr>
      <dsp:spPr>
        <a:xfrm>
          <a:off x="6982615" y="103794"/>
          <a:ext cx="3173915" cy="1904349"/>
        </a:xfrm>
        <a:prstGeom prst="rect">
          <a:avLst/>
        </a:prstGeom>
        <a:solidFill>
          <a:schemeClr val="accent2">
            <a:hueOff val="613791"/>
            <a:satOff val="-4414"/>
            <a:lumOff val="-1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Hosts</a:t>
          </a:r>
        </a:p>
      </dsp:txBody>
      <dsp:txXfrm>
        <a:off x="6982615" y="103794"/>
        <a:ext cx="3173915" cy="1904349"/>
      </dsp:txXfrm>
    </dsp:sp>
    <dsp:sp modelId="{EC23108B-2254-420F-BA8A-81F619E5581B}">
      <dsp:nvSpPr>
        <dsp:cNvPr id="0" name=""/>
        <dsp:cNvSpPr/>
      </dsp:nvSpPr>
      <dsp:spPr>
        <a:xfrm>
          <a:off x="0" y="2325535"/>
          <a:ext cx="3173915" cy="1904349"/>
        </a:xfrm>
        <a:prstGeom prst="rect">
          <a:avLst/>
        </a:prstGeom>
        <a:solidFill>
          <a:schemeClr val="accent2">
            <a:hueOff val="920687"/>
            <a:satOff val="-6620"/>
            <a:lumOff val="-1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Awards</a:t>
          </a:r>
        </a:p>
      </dsp:txBody>
      <dsp:txXfrm>
        <a:off x="0" y="2325535"/>
        <a:ext cx="3173915" cy="1904349"/>
      </dsp:txXfrm>
    </dsp:sp>
    <dsp:sp modelId="{20C09FA3-4350-4211-8E27-E4225F46FAE5}">
      <dsp:nvSpPr>
        <dsp:cNvPr id="0" name=""/>
        <dsp:cNvSpPr/>
      </dsp:nvSpPr>
      <dsp:spPr>
        <a:xfrm>
          <a:off x="3491307" y="2325535"/>
          <a:ext cx="3173915" cy="1904349"/>
        </a:xfrm>
        <a:prstGeom prst="rect">
          <a:avLst/>
        </a:prstGeom>
        <a:solidFill>
          <a:schemeClr val="accent2">
            <a:hueOff val="1227582"/>
            <a:satOff val="-8827"/>
            <a:lumOff val="-2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Partnerships</a:t>
          </a:r>
        </a:p>
      </dsp:txBody>
      <dsp:txXfrm>
        <a:off x="3491307" y="2325535"/>
        <a:ext cx="3173915" cy="1904349"/>
      </dsp:txXfrm>
    </dsp:sp>
    <dsp:sp modelId="{A11AE878-2942-4F1A-9BE9-CED89E9361D0}">
      <dsp:nvSpPr>
        <dsp:cNvPr id="0" name=""/>
        <dsp:cNvSpPr/>
      </dsp:nvSpPr>
      <dsp:spPr>
        <a:xfrm>
          <a:off x="6982615" y="2325535"/>
          <a:ext cx="3173915" cy="1904349"/>
        </a:xfrm>
        <a:prstGeom prst="rect">
          <a:avLst/>
        </a:prstGeom>
        <a:solidFill>
          <a:schemeClr val="accent2">
            <a:hueOff val="1534478"/>
            <a:satOff val="-11034"/>
            <a:lumOff val="-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Showpartnership</a:t>
          </a:r>
        </a:p>
      </dsp:txBody>
      <dsp:txXfrm>
        <a:off x="6982615" y="2325535"/>
        <a:ext cx="3173915" cy="19043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1/14/2024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207989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1/14/2024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73711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1/14/2024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76195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1/14/2024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74006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1/14/2024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5203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1/14/2024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6002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1/14/2024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93049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1/14/2024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9029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1/14/2024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0865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1/14/2024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10209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1/14/2024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43021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1/14/2024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20132067"/>
      </p:ext>
    </p:extLst>
  </p:cSld>
  <p:clrMap bg1="lt1" tx1="dk1" bg2="lt2" tx2="dk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7" r:id="rId8"/>
    <p:sldLayoutId id="2147483694" r:id="rId9"/>
    <p:sldLayoutId id="2147483695" r:id="rId10"/>
    <p:sldLayoutId id="2147483696"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nitish2162001.github.io/webpa/#questions" TargetMode="External"/><Relationship Id="rId7" Type="http://schemas.openxmlformats.org/officeDocument/2006/relationships/diagramQuickStyle" Target="../diagrams/quickStyle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4DDD9E56-5620-8196-5317-79AB3BEF1B69}"/>
              </a:ext>
            </a:extLst>
          </p:cNvPr>
          <p:cNvSpPr>
            <a:spLocks noGrp="1"/>
          </p:cNvSpPr>
          <p:nvPr>
            <p:ph type="ctrTitle"/>
          </p:nvPr>
        </p:nvSpPr>
        <p:spPr>
          <a:xfrm>
            <a:off x="838200" y="513189"/>
            <a:ext cx="5797883" cy="2667000"/>
          </a:xfrm>
        </p:spPr>
        <p:txBody>
          <a:bodyPr anchor="b">
            <a:normAutofit/>
          </a:bodyPr>
          <a:lstStyle/>
          <a:p>
            <a:pPr algn="l"/>
            <a:r>
              <a:rPr lang="en-US" b="0" i="0">
                <a:solidFill>
                  <a:schemeClr val="tx2"/>
                </a:solidFill>
                <a:effectLst/>
                <a:latin typeface="-apple-system"/>
              </a:rPr>
              <a:t>📻 92.7 Big FM's history</a:t>
            </a:r>
            <a:br>
              <a:rPr lang="en-US" b="0" i="0">
                <a:solidFill>
                  <a:schemeClr val="tx2"/>
                </a:solidFill>
                <a:effectLst/>
                <a:latin typeface="-apple-system"/>
              </a:rPr>
            </a:br>
            <a:endParaRPr lang="en-US">
              <a:solidFill>
                <a:schemeClr val="tx2"/>
              </a:solidFill>
            </a:endParaRPr>
          </a:p>
        </p:txBody>
      </p:sp>
      <p:sp>
        <p:nvSpPr>
          <p:cNvPr id="3" name="Subtitle 2">
            <a:extLst>
              <a:ext uri="{FF2B5EF4-FFF2-40B4-BE49-F238E27FC236}">
                <a16:creationId xmlns:a16="http://schemas.microsoft.com/office/drawing/2014/main" id="{72A19D96-0920-40D0-8A71-CBFDAC4EF4D5}"/>
              </a:ext>
            </a:extLst>
          </p:cNvPr>
          <p:cNvSpPr>
            <a:spLocks noGrp="1"/>
          </p:cNvSpPr>
          <p:nvPr>
            <p:ph type="subTitle" idx="1"/>
          </p:nvPr>
        </p:nvSpPr>
        <p:spPr>
          <a:xfrm>
            <a:off x="838200" y="3408788"/>
            <a:ext cx="5797882" cy="1785690"/>
          </a:xfrm>
        </p:spPr>
        <p:txBody>
          <a:bodyPr anchor="t">
            <a:normAutofit/>
          </a:bodyPr>
          <a:lstStyle/>
          <a:p>
            <a:pPr algn="l"/>
            <a:r>
              <a:rPr lang="en-US" sz="2200" dirty="0">
                <a:solidFill>
                  <a:schemeClr val="tx2"/>
                </a:solidFill>
              </a:rPr>
              <a:t>Presented by </a:t>
            </a:r>
            <a:r>
              <a:rPr lang="en-US" sz="2200" dirty="0" err="1">
                <a:solidFill>
                  <a:schemeClr val="tx2"/>
                </a:solidFill>
              </a:rPr>
              <a:t>Nivin</a:t>
            </a:r>
            <a:r>
              <a:rPr lang="en-US" sz="2200" dirty="0">
                <a:solidFill>
                  <a:schemeClr val="tx2"/>
                </a:solidFill>
              </a:rPr>
              <a:t> K P</a:t>
            </a:r>
          </a:p>
        </p:txBody>
      </p:sp>
      <p:pic>
        <p:nvPicPr>
          <p:cNvPr id="4" name="Picture 3">
            <a:extLst>
              <a:ext uri="{FF2B5EF4-FFF2-40B4-BE49-F238E27FC236}">
                <a16:creationId xmlns:a16="http://schemas.microsoft.com/office/drawing/2014/main" id="{37CEF9E5-6348-1A03-6D62-25C913ECC879}"/>
              </a:ext>
            </a:extLst>
          </p:cNvPr>
          <p:cNvPicPr>
            <a:picLocks noChangeAspect="1"/>
          </p:cNvPicPr>
          <p:nvPr/>
        </p:nvPicPr>
        <p:blipFill rotWithShape="1">
          <a:blip r:embed="rId2"/>
          <a:srcRect l="15077" r="21767" b="-2"/>
          <a:stretch/>
        </p:blipFill>
        <p:spPr>
          <a:xfrm>
            <a:off x="7162800" y="10"/>
            <a:ext cx="5029200" cy="5693802"/>
          </a:xfrm>
          <a:prstGeom prst="rect">
            <a:avLst/>
          </a:prstGeom>
        </p:spPr>
      </p:pic>
      <p:sp>
        <p:nvSpPr>
          <p:cNvPr id="13" name="Rectangle 12">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29601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2E9E97A3-5A1E-0BB8-1835-C05558BB8ADB}"/>
              </a:ext>
            </a:extLst>
          </p:cNvPr>
          <p:cNvSpPr>
            <a:spLocks noGrp="1"/>
          </p:cNvSpPr>
          <p:nvPr>
            <p:ph type="title"/>
          </p:nvPr>
        </p:nvSpPr>
        <p:spPr>
          <a:xfrm>
            <a:off x="838200" y="509847"/>
            <a:ext cx="3962400" cy="2895600"/>
          </a:xfrm>
        </p:spPr>
        <p:txBody>
          <a:bodyPr vert="horz" lIns="91440" tIns="45720" rIns="91440" bIns="45720" rtlCol="0" anchor="b">
            <a:noAutofit/>
          </a:bodyPr>
          <a:lstStyle/>
          <a:p>
            <a:pPr>
              <a:lnSpc>
                <a:spcPct val="90000"/>
              </a:lnSpc>
            </a:pPr>
            <a:r>
              <a:rPr lang="en-US" sz="3600" dirty="0">
                <a:solidFill>
                  <a:schemeClr val="tx2"/>
                </a:solidFill>
              </a:rPr>
              <a:t>Q6.List the shows and their launch dates in descending order of launch date?</a:t>
            </a:r>
          </a:p>
        </p:txBody>
      </p:sp>
      <p:pic>
        <p:nvPicPr>
          <p:cNvPr id="5" name="Content Placeholder 4" descr="A screenshot of a computer&#10;&#10;Description automatically generated">
            <a:extLst>
              <a:ext uri="{FF2B5EF4-FFF2-40B4-BE49-F238E27FC236}">
                <a16:creationId xmlns:a16="http://schemas.microsoft.com/office/drawing/2014/main" id="{5EDBE7E7-90FB-B568-65B1-33027BC436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6557" y="1301873"/>
            <a:ext cx="6402214" cy="3329151"/>
          </a:xfrm>
          <a:prstGeom prst="rect">
            <a:avLst/>
          </a:prstGeom>
        </p:spPr>
      </p:pic>
      <p:sp>
        <p:nvSpPr>
          <p:cNvPr id="18" name="Rectangle 17">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61000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C451AFED-CA2E-B876-13A7-6C9D2F1E5ACB}"/>
              </a:ext>
            </a:extLst>
          </p:cNvPr>
          <p:cNvSpPr>
            <a:spLocks noGrp="1"/>
          </p:cNvSpPr>
          <p:nvPr>
            <p:ph type="title"/>
          </p:nvPr>
        </p:nvSpPr>
        <p:spPr>
          <a:xfrm>
            <a:off x="838200" y="509847"/>
            <a:ext cx="3962400" cy="2895600"/>
          </a:xfrm>
        </p:spPr>
        <p:txBody>
          <a:bodyPr vert="horz" lIns="91440" tIns="45720" rIns="91440" bIns="45720" rtlCol="0" anchor="b">
            <a:normAutofit/>
          </a:bodyPr>
          <a:lstStyle/>
          <a:p>
            <a:r>
              <a:rPr lang="en-US">
                <a:solidFill>
                  <a:schemeClr val="tx2"/>
                </a:solidFill>
              </a:rPr>
              <a:t>Q7.Find the total count of shows for each host?</a:t>
            </a:r>
          </a:p>
        </p:txBody>
      </p:sp>
      <p:pic>
        <p:nvPicPr>
          <p:cNvPr id="5" name="Content Placeholder 4" descr="A screenshot of a computer&#10;&#10;Description automatically generated">
            <a:extLst>
              <a:ext uri="{FF2B5EF4-FFF2-40B4-BE49-F238E27FC236}">
                <a16:creationId xmlns:a16="http://schemas.microsoft.com/office/drawing/2014/main" id="{0CAC71FD-0733-BEE9-7D96-F177491C77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07285" y="509847"/>
            <a:ext cx="6160757" cy="4913204"/>
          </a:xfrm>
          <a:prstGeom prst="rect">
            <a:avLst/>
          </a:prstGeom>
        </p:spPr>
      </p:pic>
      <p:sp>
        <p:nvSpPr>
          <p:cNvPr id="18" name="Rectangle 17">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3077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FDF40175-3793-E8EF-45EE-28A365F10EB7}"/>
              </a:ext>
            </a:extLst>
          </p:cNvPr>
          <p:cNvSpPr>
            <a:spLocks noGrp="1"/>
          </p:cNvSpPr>
          <p:nvPr>
            <p:ph type="title"/>
          </p:nvPr>
        </p:nvSpPr>
        <p:spPr>
          <a:xfrm>
            <a:off x="838200" y="509847"/>
            <a:ext cx="3962400" cy="2895600"/>
          </a:xfrm>
        </p:spPr>
        <p:txBody>
          <a:bodyPr vert="horz" lIns="91440" tIns="45720" rIns="91440" bIns="45720" rtlCol="0" anchor="b">
            <a:normAutofit/>
          </a:bodyPr>
          <a:lstStyle/>
          <a:p>
            <a:pPr>
              <a:lnSpc>
                <a:spcPct val="90000"/>
              </a:lnSpc>
            </a:pPr>
            <a:r>
              <a:rPr lang="en-US" sz="3700">
                <a:solidFill>
                  <a:schemeClr val="tx2"/>
                </a:solidFill>
              </a:rPr>
              <a:t>Q8.Show the online presence platforms with their links?</a:t>
            </a:r>
          </a:p>
        </p:txBody>
      </p:sp>
      <p:pic>
        <p:nvPicPr>
          <p:cNvPr id="5" name="Content Placeholder 4" descr="A screenshot of a computer&#10;&#10;Description automatically generated">
            <a:extLst>
              <a:ext uri="{FF2B5EF4-FFF2-40B4-BE49-F238E27FC236}">
                <a16:creationId xmlns:a16="http://schemas.microsoft.com/office/drawing/2014/main" id="{6CEF84AC-A792-972D-589B-48BC45DC6D5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6557" y="1437920"/>
            <a:ext cx="6402214" cy="3057057"/>
          </a:xfrm>
          <a:prstGeom prst="rect">
            <a:avLst/>
          </a:prstGeom>
        </p:spPr>
      </p:pic>
      <p:sp>
        <p:nvSpPr>
          <p:cNvPr id="18" name="Rectangle 17">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25009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1DC389B8-C78C-63B2-6EA4-CA93510478B7}"/>
              </a:ext>
            </a:extLst>
          </p:cNvPr>
          <p:cNvSpPr>
            <a:spLocks noGrp="1"/>
          </p:cNvSpPr>
          <p:nvPr>
            <p:ph type="title"/>
          </p:nvPr>
        </p:nvSpPr>
        <p:spPr>
          <a:xfrm>
            <a:off x="838200" y="509847"/>
            <a:ext cx="3962400" cy="2895600"/>
          </a:xfrm>
        </p:spPr>
        <p:txBody>
          <a:bodyPr vert="horz" lIns="91440" tIns="45720" rIns="91440" bIns="45720" rtlCol="0" anchor="b">
            <a:normAutofit/>
          </a:bodyPr>
          <a:lstStyle/>
          <a:p>
            <a:pPr>
              <a:lnSpc>
                <a:spcPct val="90000"/>
              </a:lnSpc>
            </a:pPr>
            <a:r>
              <a:rPr lang="en-US" sz="3700">
                <a:solidFill>
                  <a:schemeClr val="tx2"/>
                </a:solidFill>
              </a:rPr>
              <a:t>Q9.Retrieve the stations in the "South" region launched before 2010?</a:t>
            </a:r>
          </a:p>
        </p:txBody>
      </p:sp>
      <p:pic>
        <p:nvPicPr>
          <p:cNvPr id="5" name="Content Placeholder 4" descr="A screenshot of a computer&#10;&#10;Description automatically generated">
            <a:extLst>
              <a:ext uri="{FF2B5EF4-FFF2-40B4-BE49-F238E27FC236}">
                <a16:creationId xmlns:a16="http://schemas.microsoft.com/office/drawing/2014/main" id="{D797EFF2-D3B0-0893-0FCF-0C3A40FAEA0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7272" y="509847"/>
            <a:ext cx="6380784" cy="4913204"/>
          </a:xfrm>
          <a:prstGeom prst="rect">
            <a:avLst/>
          </a:prstGeom>
        </p:spPr>
      </p:pic>
      <p:sp>
        <p:nvSpPr>
          <p:cNvPr id="18" name="Rectangle 17">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69349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4F59A57E-1C76-A99C-1024-F851E83E1465}"/>
              </a:ext>
            </a:extLst>
          </p:cNvPr>
          <p:cNvSpPr>
            <a:spLocks noGrp="1"/>
          </p:cNvSpPr>
          <p:nvPr>
            <p:ph type="title"/>
          </p:nvPr>
        </p:nvSpPr>
        <p:spPr>
          <a:xfrm>
            <a:off x="838200" y="509847"/>
            <a:ext cx="3962400" cy="2895600"/>
          </a:xfrm>
        </p:spPr>
        <p:txBody>
          <a:bodyPr vert="horz" lIns="91440" tIns="45720" rIns="91440" bIns="45720" rtlCol="0" anchor="b">
            <a:normAutofit/>
          </a:bodyPr>
          <a:lstStyle/>
          <a:p>
            <a:r>
              <a:rPr lang="en-US">
                <a:solidFill>
                  <a:schemeClr val="tx2"/>
                </a:solidFill>
              </a:rPr>
              <a:t>Thank you</a:t>
            </a:r>
          </a:p>
        </p:txBody>
      </p:sp>
      <p:pic>
        <p:nvPicPr>
          <p:cNvPr id="7" name="Graphic 6" descr="Smiling Face with No Fill">
            <a:extLst>
              <a:ext uri="{FF2B5EF4-FFF2-40B4-BE49-F238E27FC236}">
                <a16:creationId xmlns:a16="http://schemas.microsoft.com/office/drawing/2014/main" id="{2FEFE198-D29D-1B26-833C-E458B90DFA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31062" y="509847"/>
            <a:ext cx="4913204" cy="4913204"/>
          </a:xfrm>
          <a:prstGeom prst="rect">
            <a:avLst/>
          </a:prstGeom>
        </p:spPr>
      </p:pic>
      <p:sp>
        <p:nvSpPr>
          <p:cNvPr id="18" name="Rectangle 17">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5">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7935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9" name="Picture 18">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6C9D406B-6B1F-EDD9-570E-5B91F8E4AF34}"/>
              </a:ext>
            </a:extLst>
          </p:cNvPr>
          <p:cNvSpPr>
            <a:spLocks noGrp="1"/>
          </p:cNvSpPr>
          <p:nvPr>
            <p:ph type="title"/>
          </p:nvPr>
        </p:nvSpPr>
        <p:spPr>
          <a:xfrm>
            <a:off x="838201" y="559813"/>
            <a:ext cx="10348146" cy="1283471"/>
          </a:xfrm>
        </p:spPr>
        <p:txBody>
          <a:bodyPr anchor="t">
            <a:normAutofit/>
          </a:bodyPr>
          <a:lstStyle/>
          <a:p>
            <a:r>
              <a:rPr lang="en-US" sz="2800" dirty="0">
                <a:solidFill>
                  <a:schemeClr val="tx2"/>
                </a:solidFill>
                <a:hlinkClick r:id="rId3"/>
              </a:rPr>
              <a:t>Challenge </a:t>
            </a:r>
            <a:endParaRPr lang="en-US" sz="2800" dirty="0">
              <a:solidFill>
                <a:schemeClr val="tx2"/>
              </a:solidFill>
            </a:endParaRPr>
          </a:p>
        </p:txBody>
      </p:sp>
      <p:pic>
        <p:nvPicPr>
          <p:cNvPr id="20" name="Picture 19">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21" name="Content Placeholder 2">
            <a:extLst>
              <a:ext uri="{FF2B5EF4-FFF2-40B4-BE49-F238E27FC236}">
                <a16:creationId xmlns:a16="http://schemas.microsoft.com/office/drawing/2014/main" id="{37958E23-7963-D1BB-DBA9-FDFCBCCBCCD2}"/>
              </a:ext>
            </a:extLst>
          </p:cNvPr>
          <p:cNvGraphicFramePr>
            <a:graphicFrameLocks noGrp="1"/>
          </p:cNvGraphicFramePr>
          <p:nvPr>
            <p:ph idx="1"/>
            <p:extLst>
              <p:ext uri="{D42A27DB-BD31-4B8C-83A1-F6EECF244321}">
                <p14:modId xmlns:p14="http://schemas.microsoft.com/office/powerpoint/2010/main" val="3091593282"/>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78568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Hand holding a pen shading number on a sheet">
            <a:extLst>
              <a:ext uri="{FF2B5EF4-FFF2-40B4-BE49-F238E27FC236}">
                <a16:creationId xmlns:a16="http://schemas.microsoft.com/office/drawing/2014/main" id="{36D36EDC-0F59-4237-F999-A0C413A601A7}"/>
              </a:ext>
            </a:extLst>
          </p:cNvPr>
          <p:cNvPicPr>
            <a:picLocks noChangeAspect="1"/>
          </p:cNvPicPr>
          <p:nvPr/>
        </p:nvPicPr>
        <p:blipFill rotWithShape="1">
          <a:blip r:embed="rId2"/>
          <a:srcRect l="10455" r="1" b="1"/>
          <a:stretch/>
        </p:blipFill>
        <p:spPr>
          <a:xfrm>
            <a:off x="3048" y="10"/>
            <a:ext cx="6195372" cy="4618233"/>
          </a:xfrm>
          <a:prstGeom prst="rect">
            <a:avLst/>
          </a:prstGeom>
        </p:spPr>
      </p:pic>
      <p:sp>
        <p:nvSpPr>
          <p:cNvPr id="13" name="Rectangle 12">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4596020"/>
            <a:ext cx="12191999" cy="2274195"/>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B8FA20-E8AE-1AD2-05A7-B318264825D0}"/>
              </a:ext>
            </a:extLst>
          </p:cNvPr>
          <p:cNvSpPr>
            <a:spLocks noGrp="1"/>
          </p:cNvSpPr>
          <p:nvPr>
            <p:ph type="title"/>
          </p:nvPr>
        </p:nvSpPr>
        <p:spPr>
          <a:xfrm>
            <a:off x="838200" y="4876800"/>
            <a:ext cx="10003218" cy="1219200"/>
          </a:xfrm>
        </p:spPr>
        <p:txBody>
          <a:bodyPr>
            <a:normAutofit/>
          </a:bodyPr>
          <a:lstStyle/>
          <a:p>
            <a:r>
              <a:rPr lang="en-US" dirty="0"/>
              <a:t>Questions Used</a:t>
            </a:r>
          </a:p>
        </p:txBody>
      </p:sp>
      <p:sp>
        <p:nvSpPr>
          <p:cNvPr id="3" name="Content Placeholder 2">
            <a:extLst>
              <a:ext uri="{FF2B5EF4-FFF2-40B4-BE49-F238E27FC236}">
                <a16:creationId xmlns:a16="http://schemas.microsoft.com/office/drawing/2014/main" id="{29DBE452-4231-C5F2-F7FA-E56DD9F61349}"/>
              </a:ext>
            </a:extLst>
          </p:cNvPr>
          <p:cNvSpPr>
            <a:spLocks noGrp="1"/>
          </p:cNvSpPr>
          <p:nvPr>
            <p:ph idx="1"/>
          </p:nvPr>
        </p:nvSpPr>
        <p:spPr>
          <a:xfrm>
            <a:off x="6553200" y="399684"/>
            <a:ext cx="4800600" cy="3935986"/>
          </a:xfrm>
        </p:spPr>
        <p:txBody>
          <a:bodyPr anchor="ctr">
            <a:normAutofit/>
          </a:bodyPr>
          <a:lstStyle/>
          <a:p>
            <a:pPr marL="0" indent="0">
              <a:buNone/>
            </a:pPr>
            <a:r>
              <a:rPr lang="en-US" sz="1700" b="0" i="0">
                <a:solidFill>
                  <a:schemeClr val="tx2"/>
                </a:solidFill>
                <a:effectLst/>
                <a:latin typeface="-apple-system"/>
              </a:rPr>
              <a:t>1)Retrieve all stations in the "East" region?</a:t>
            </a:r>
            <a:br>
              <a:rPr lang="en-US" sz="1700" b="0" i="0">
                <a:solidFill>
                  <a:schemeClr val="tx2"/>
                </a:solidFill>
                <a:effectLst/>
                <a:latin typeface="-apple-system"/>
              </a:rPr>
            </a:br>
            <a:r>
              <a:rPr lang="en-US" sz="1700" b="0" i="0">
                <a:solidFill>
                  <a:schemeClr val="tx2"/>
                </a:solidFill>
                <a:effectLst/>
                <a:latin typeface="-apple-system"/>
              </a:rPr>
              <a:t>2)List all shows hosted by "Vrajesh Hirjee"?</a:t>
            </a:r>
            <a:br>
              <a:rPr lang="en-US" sz="1700" b="0" i="0">
                <a:solidFill>
                  <a:schemeClr val="tx2"/>
                </a:solidFill>
                <a:effectLst/>
                <a:latin typeface="-apple-system"/>
              </a:rPr>
            </a:br>
            <a:r>
              <a:rPr lang="en-US" sz="1700" b="0" i="0">
                <a:solidFill>
                  <a:schemeClr val="tx2"/>
                </a:solidFill>
                <a:effectLst/>
                <a:latin typeface="-apple-system"/>
              </a:rPr>
              <a:t>3)Count the number of awards each show has won?</a:t>
            </a:r>
            <a:br>
              <a:rPr lang="en-US" sz="1700" b="0" i="0">
                <a:solidFill>
                  <a:schemeClr val="tx2"/>
                </a:solidFill>
                <a:effectLst/>
                <a:latin typeface="-apple-system"/>
              </a:rPr>
            </a:br>
            <a:r>
              <a:rPr lang="en-US" sz="1700" b="0" i="0">
                <a:solidFill>
                  <a:schemeClr val="tx2"/>
                </a:solidFill>
                <a:effectLst/>
                <a:latin typeface="-apple-system"/>
              </a:rPr>
              <a:t>4)Find shows that have partnerships with "Spotify"?</a:t>
            </a:r>
            <a:br>
              <a:rPr lang="en-US" sz="1700" b="0" i="0">
                <a:solidFill>
                  <a:schemeClr val="tx2"/>
                </a:solidFill>
                <a:effectLst/>
                <a:latin typeface="-apple-system"/>
              </a:rPr>
            </a:br>
            <a:r>
              <a:rPr lang="en-US" sz="1700" b="0" i="0">
                <a:solidFill>
                  <a:schemeClr val="tx2"/>
                </a:solidFill>
                <a:effectLst/>
                <a:latin typeface="-apple-system"/>
              </a:rPr>
              <a:t>5)Retrieve hosts who joined before 2010?</a:t>
            </a:r>
            <a:br>
              <a:rPr lang="en-US" sz="1700" b="0" i="0">
                <a:solidFill>
                  <a:schemeClr val="tx2"/>
                </a:solidFill>
                <a:effectLst/>
                <a:latin typeface="-apple-system"/>
              </a:rPr>
            </a:br>
            <a:r>
              <a:rPr lang="en-US" sz="1700" b="0" i="0">
                <a:solidFill>
                  <a:schemeClr val="tx2"/>
                </a:solidFill>
                <a:effectLst/>
                <a:latin typeface="-apple-system"/>
              </a:rPr>
              <a:t>6)List the shows and their launch dates in descending order of launch date?</a:t>
            </a:r>
            <a:br>
              <a:rPr lang="en-US" sz="1700" b="0" i="0">
                <a:solidFill>
                  <a:schemeClr val="tx2"/>
                </a:solidFill>
                <a:effectLst/>
                <a:latin typeface="-apple-system"/>
              </a:rPr>
            </a:br>
            <a:r>
              <a:rPr lang="en-US" sz="1700" b="0" i="0">
                <a:solidFill>
                  <a:schemeClr val="tx2"/>
                </a:solidFill>
                <a:effectLst/>
                <a:latin typeface="-apple-system"/>
              </a:rPr>
              <a:t>7)Find the total count of shows for each host?</a:t>
            </a:r>
            <a:br>
              <a:rPr lang="en-US" sz="1700" b="0" i="0">
                <a:solidFill>
                  <a:schemeClr val="tx2"/>
                </a:solidFill>
                <a:effectLst/>
                <a:latin typeface="-apple-system"/>
              </a:rPr>
            </a:br>
            <a:r>
              <a:rPr lang="en-US" sz="1700" b="0" i="0">
                <a:solidFill>
                  <a:schemeClr val="tx2"/>
                </a:solidFill>
                <a:effectLst/>
                <a:latin typeface="-apple-system"/>
              </a:rPr>
              <a:t>8)Show the online presence platforms with their links?</a:t>
            </a:r>
            <a:br>
              <a:rPr lang="en-US" sz="1700" b="0" i="0">
                <a:solidFill>
                  <a:schemeClr val="tx2"/>
                </a:solidFill>
                <a:effectLst/>
                <a:latin typeface="-apple-system"/>
              </a:rPr>
            </a:br>
            <a:r>
              <a:rPr lang="en-US" sz="1700" b="0" i="0">
                <a:solidFill>
                  <a:schemeClr val="tx2"/>
                </a:solidFill>
                <a:effectLst/>
                <a:latin typeface="-apple-system"/>
              </a:rPr>
              <a:t>9)Retrieve the stations in the "South" region launched before 2010?</a:t>
            </a:r>
            <a:br>
              <a:rPr lang="en-US" sz="1700" b="0" i="0">
                <a:solidFill>
                  <a:schemeClr val="tx2"/>
                </a:solidFill>
                <a:effectLst/>
                <a:latin typeface="-apple-system"/>
              </a:rPr>
            </a:br>
            <a:endParaRPr lang="en-US" sz="1700">
              <a:solidFill>
                <a:schemeClr val="tx2"/>
              </a:solidFill>
            </a:endParaRPr>
          </a:p>
        </p:txBody>
      </p:sp>
    </p:spTree>
    <p:extLst>
      <p:ext uri="{BB962C8B-B14F-4D97-AF65-F5344CB8AC3E}">
        <p14:creationId xmlns:p14="http://schemas.microsoft.com/office/powerpoint/2010/main" val="92287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FEDEF673-7E1F-552C-FB40-DE8F2EC22716}"/>
              </a:ext>
            </a:extLst>
          </p:cNvPr>
          <p:cNvSpPr>
            <a:spLocks noGrp="1"/>
          </p:cNvSpPr>
          <p:nvPr>
            <p:ph type="title"/>
          </p:nvPr>
        </p:nvSpPr>
        <p:spPr>
          <a:xfrm>
            <a:off x="838201" y="559813"/>
            <a:ext cx="10348146" cy="1283471"/>
          </a:xfrm>
        </p:spPr>
        <p:txBody>
          <a:bodyPr anchor="t">
            <a:normAutofit/>
          </a:bodyPr>
          <a:lstStyle/>
          <a:p>
            <a:pPr>
              <a:lnSpc>
                <a:spcPct val="90000"/>
              </a:lnSpc>
            </a:pPr>
            <a:r>
              <a:rPr lang="en-US" sz="4100">
                <a:solidFill>
                  <a:schemeClr val="tx2"/>
                </a:solidFill>
              </a:rPr>
              <a:t>Tables used </a:t>
            </a:r>
            <a:br>
              <a:rPr lang="en-US" sz="4100">
                <a:solidFill>
                  <a:schemeClr val="tx2"/>
                </a:solidFill>
              </a:rPr>
            </a:br>
            <a:endParaRPr lang="en-US" sz="4100">
              <a:solidFill>
                <a:schemeClr val="tx2"/>
              </a:solidFill>
            </a:endParaRPr>
          </a:p>
        </p:txBody>
      </p:sp>
      <p:pic>
        <p:nvPicPr>
          <p:cNvPr id="15" name="Picture 14">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5" name="Content Placeholder 2">
            <a:extLst>
              <a:ext uri="{FF2B5EF4-FFF2-40B4-BE49-F238E27FC236}">
                <a16:creationId xmlns:a16="http://schemas.microsoft.com/office/drawing/2014/main" id="{4FEA8A5F-67B1-0999-F1CB-4F8E914AC263}"/>
              </a:ext>
            </a:extLst>
          </p:cNvPr>
          <p:cNvGraphicFramePr>
            <a:graphicFrameLocks noGrp="1"/>
          </p:cNvGraphicFramePr>
          <p:nvPr>
            <p:ph idx="1"/>
            <p:extLst>
              <p:ext uri="{D42A27DB-BD31-4B8C-83A1-F6EECF244321}">
                <p14:modId xmlns:p14="http://schemas.microsoft.com/office/powerpoint/2010/main" val="479634418"/>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4129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9E75555F-56C0-03B1-0548-29162E4A1211}"/>
              </a:ext>
            </a:extLst>
          </p:cNvPr>
          <p:cNvSpPr>
            <a:spLocks noGrp="1"/>
          </p:cNvSpPr>
          <p:nvPr>
            <p:ph type="title"/>
          </p:nvPr>
        </p:nvSpPr>
        <p:spPr>
          <a:xfrm>
            <a:off x="838200" y="509847"/>
            <a:ext cx="3962400" cy="2895600"/>
          </a:xfrm>
        </p:spPr>
        <p:txBody>
          <a:bodyPr vert="horz" lIns="91440" tIns="45720" rIns="91440" bIns="45720" rtlCol="0" anchor="b">
            <a:normAutofit/>
          </a:bodyPr>
          <a:lstStyle/>
          <a:p>
            <a:pPr>
              <a:lnSpc>
                <a:spcPct val="90000"/>
              </a:lnSpc>
            </a:pPr>
            <a:br>
              <a:rPr lang="en-US" sz="3600" dirty="0">
                <a:solidFill>
                  <a:schemeClr val="tx2"/>
                </a:solidFill>
              </a:rPr>
            </a:br>
            <a:r>
              <a:rPr lang="en-US" sz="3600" dirty="0">
                <a:solidFill>
                  <a:schemeClr val="tx2"/>
                </a:solidFill>
              </a:rPr>
              <a:t>Q1.Retrieve all stations in the "East" region?</a:t>
            </a:r>
            <a:br>
              <a:rPr lang="en-US" sz="3600" dirty="0">
                <a:solidFill>
                  <a:schemeClr val="tx2"/>
                </a:solidFill>
              </a:rPr>
            </a:br>
            <a:endParaRPr lang="en-US" sz="3600" dirty="0">
              <a:solidFill>
                <a:schemeClr val="tx2"/>
              </a:solidFill>
            </a:endParaRPr>
          </a:p>
        </p:txBody>
      </p:sp>
      <p:pic>
        <p:nvPicPr>
          <p:cNvPr id="5" name="Content Placeholder 4" descr="A screenshot of a computer">
            <a:extLst>
              <a:ext uri="{FF2B5EF4-FFF2-40B4-BE49-F238E27FC236}">
                <a16:creationId xmlns:a16="http://schemas.microsoft.com/office/drawing/2014/main" id="{7D573380-BFD7-A489-5431-D110C0B1F7D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6557" y="973760"/>
            <a:ext cx="6402214" cy="3985378"/>
          </a:xfrm>
          <a:prstGeom prst="rect">
            <a:avLst/>
          </a:prstGeom>
        </p:spPr>
      </p:pic>
      <p:sp>
        <p:nvSpPr>
          <p:cNvPr id="18" name="Rectangle 17">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80937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2B7582F4-0F6B-97D7-6E1C-06179B62FE18}"/>
              </a:ext>
            </a:extLst>
          </p:cNvPr>
          <p:cNvSpPr>
            <a:spLocks noGrp="1"/>
          </p:cNvSpPr>
          <p:nvPr>
            <p:ph type="title"/>
          </p:nvPr>
        </p:nvSpPr>
        <p:spPr>
          <a:xfrm>
            <a:off x="838200" y="509847"/>
            <a:ext cx="3962400" cy="2895600"/>
          </a:xfrm>
        </p:spPr>
        <p:txBody>
          <a:bodyPr vert="horz" lIns="91440" tIns="45720" rIns="91440" bIns="45720" rtlCol="0" anchor="b">
            <a:normAutofit/>
          </a:bodyPr>
          <a:lstStyle/>
          <a:p>
            <a:r>
              <a:rPr lang="en-US" sz="3600" dirty="0">
                <a:solidFill>
                  <a:schemeClr val="tx2"/>
                </a:solidFill>
              </a:rPr>
              <a:t>Q2.List all shows hosted by "Vrajesh </a:t>
            </a:r>
            <a:r>
              <a:rPr lang="en-US" sz="3600" dirty="0" err="1">
                <a:solidFill>
                  <a:schemeClr val="tx2"/>
                </a:solidFill>
              </a:rPr>
              <a:t>Hirjee</a:t>
            </a:r>
            <a:r>
              <a:rPr lang="en-US" sz="3600" dirty="0">
                <a:solidFill>
                  <a:schemeClr val="tx2"/>
                </a:solidFill>
              </a:rPr>
              <a:t>"?</a:t>
            </a:r>
          </a:p>
        </p:txBody>
      </p:sp>
      <p:pic>
        <p:nvPicPr>
          <p:cNvPr id="5" name="Content Placeholder 4" descr="A screenshot of a computer&#10;&#10;Description automatically generated">
            <a:extLst>
              <a:ext uri="{FF2B5EF4-FFF2-40B4-BE49-F238E27FC236}">
                <a16:creationId xmlns:a16="http://schemas.microsoft.com/office/drawing/2014/main" id="{5158C18B-B5C5-E48F-D761-6748A77084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6557" y="1245854"/>
            <a:ext cx="6402214" cy="3441190"/>
          </a:xfrm>
          <a:prstGeom prst="rect">
            <a:avLst/>
          </a:prstGeom>
        </p:spPr>
      </p:pic>
      <p:sp>
        <p:nvSpPr>
          <p:cNvPr id="18" name="Rectangle 17">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157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899EB2C2-DAA1-9D65-06E7-0ECE355AF968}"/>
              </a:ext>
            </a:extLst>
          </p:cNvPr>
          <p:cNvSpPr>
            <a:spLocks noGrp="1"/>
          </p:cNvSpPr>
          <p:nvPr>
            <p:ph type="title"/>
          </p:nvPr>
        </p:nvSpPr>
        <p:spPr>
          <a:xfrm>
            <a:off x="838200" y="509847"/>
            <a:ext cx="3962400" cy="2895600"/>
          </a:xfrm>
        </p:spPr>
        <p:txBody>
          <a:bodyPr vert="horz" lIns="91440" tIns="45720" rIns="91440" bIns="45720" rtlCol="0" anchor="b">
            <a:normAutofit/>
          </a:bodyPr>
          <a:lstStyle/>
          <a:p>
            <a:pPr>
              <a:lnSpc>
                <a:spcPct val="90000"/>
              </a:lnSpc>
            </a:pPr>
            <a:r>
              <a:rPr lang="en-US" sz="3700" dirty="0">
                <a:solidFill>
                  <a:schemeClr val="tx2"/>
                </a:solidFill>
              </a:rPr>
              <a:t>Q3.Count the number of awards each show has won?</a:t>
            </a:r>
          </a:p>
        </p:txBody>
      </p:sp>
      <p:pic>
        <p:nvPicPr>
          <p:cNvPr id="5" name="Content Placeholder 4" descr="A screenshot of a computer&#10;&#10;Description automatically generated">
            <a:extLst>
              <a:ext uri="{FF2B5EF4-FFF2-40B4-BE49-F238E27FC236}">
                <a16:creationId xmlns:a16="http://schemas.microsoft.com/office/drawing/2014/main" id="{F9ADFB1E-E75E-4046-CA02-6A877AB17C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6557" y="933746"/>
            <a:ext cx="6402214" cy="4065405"/>
          </a:xfrm>
          <a:prstGeom prst="rect">
            <a:avLst/>
          </a:prstGeom>
        </p:spPr>
      </p:pic>
      <p:sp>
        <p:nvSpPr>
          <p:cNvPr id="18" name="Rectangle 17">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769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7C2912C-79FE-4DFC-AC0A-C7269096A610}"/>
              </a:ext>
            </a:extLst>
          </p:cNvPr>
          <p:cNvSpPr>
            <a:spLocks noGrp="1"/>
          </p:cNvSpPr>
          <p:nvPr>
            <p:ph type="title"/>
          </p:nvPr>
        </p:nvSpPr>
        <p:spPr>
          <a:xfrm>
            <a:off x="838200" y="509847"/>
            <a:ext cx="3962400" cy="2895600"/>
          </a:xfrm>
        </p:spPr>
        <p:txBody>
          <a:bodyPr vert="horz" lIns="91440" tIns="45720" rIns="91440" bIns="45720" rtlCol="0" anchor="b">
            <a:normAutofit/>
          </a:bodyPr>
          <a:lstStyle/>
          <a:p>
            <a:pPr>
              <a:lnSpc>
                <a:spcPct val="90000"/>
              </a:lnSpc>
            </a:pPr>
            <a:r>
              <a:rPr lang="en-US" sz="3700" dirty="0">
                <a:solidFill>
                  <a:schemeClr val="tx2"/>
                </a:solidFill>
              </a:rPr>
              <a:t>Q4.Find shows that have partnerships with "Spotify"?</a:t>
            </a:r>
          </a:p>
        </p:txBody>
      </p:sp>
      <p:pic>
        <p:nvPicPr>
          <p:cNvPr id="5" name="Content Placeholder 4" descr="A screenshot of a computer&#10;&#10;Description automatically generated">
            <a:extLst>
              <a:ext uri="{FF2B5EF4-FFF2-40B4-BE49-F238E27FC236}">
                <a16:creationId xmlns:a16="http://schemas.microsoft.com/office/drawing/2014/main" id="{64ED0678-1C2E-44E0-01F4-331A6EC0E9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6557" y="797699"/>
            <a:ext cx="6402214" cy="4337499"/>
          </a:xfrm>
          <a:prstGeom prst="rect">
            <a:avLst/>
          </a:prstGeom>
        </p:spPr>
      </p:pic>
      <p:sp>
        <p:nvSpPr>
          <p:cNvPr id="18" name="Rectangle 17">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0916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500C60BE-22DC-86AE-7144-612E061ED06A}"/>
              </a:ext>
            </a:extLst>
          </p:cNvPr>
          <p:cNvSpPr>
            <a:spLocks noGrp="1"/>
          </p:cNvSpPr>
          <p:nvPr>
            <p:ph type="title"/>
          </p:nvPr>
        </p:nvSpPr>
        <p:spPr>
          <a:xfrm>
            <a:off x="838200" y="509847"/>
            <a:ext cx="3962400" cy="2895600"/>
          </a:xfrm>
        </p:spPr>
        <p:txBody>
          <a:bodyPr vert="horz" lIns="91440" tIns="45720" rIns="91440" bIns="45720" rtlCol="0" anchor="b">
            <a:normAutofit/>
          </a:bodyPr>
          <a:lstStyle/>
          <a:p>
            <a:r>
              <a:rPr lang="en-US" sz="3600" dirty="0">
                <a:solidFill>
                  <a:schemeClr val="tx2"/>
                </a:solidFill>
              </a:rPr>
              <a:t>Q5.Retrieve hosts who joined before 2010?</a:t>
            </a:r>
          </a:p>
        </p:txBody>
      </p:sp>
      <p:pic>
        <p:nvPicPr>
          <p:cNvPr id="5" name="Content Placeholder 4" descr="A screenshot of a computer&#10;&#10;Description automatically generated">
            <a:extLst>
              <a:ext uri="{FF2B5EF4-FFF2-40B4-BE49-F238E27FC236}">
                <a16:creationId xmlns:a16="http://schemas.microsoft.com/office/drawing/2014/main" id="{536A4FF0-15B7-6092-0159-01B03C564F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6557" y="637644"/>
            <a:ext cx="6402214" cy="4657610"/>
          </a:xfrm>
          <a:prstGeom prst="rect">
            <a:avLst/>
          </a:prstGeom>
        </p:spPr>
      </p:pic>
      <p:sp>
        <p:nvSpPr>
          <p:cNvPr id="18" name="Rectangle 17">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03150913"/>
      </p:ext>
    </p:extLst>
  </p:cSld>
  <p:clrMapOvr>
    <a:masterClrMapping/>
  </p:clrMapOvr>
</p:sld>
</file>

<file path=ppt/theme/theme1.xml><?xml version="1.0" encoding="utf-8"?>
<a:theme xmlns:a="http://schemas.openxmlformats.org/drawingml/2006/main" name="BlockprintVTI">
  <a:themeElements>
    <a:clrScheme name="AnalogousFromLightSeedRightStep">
      <a:dk1>
        <a:srgbClr val="000000"/>
      </a:dk1>
      <a:lt1>
        <a:srgbClr val="FFFFFF"/>
      </a:lt1>
      <a:dk2>
        <a:srgbClr val="412924"/>
      </a:dk2>
      <a:lt2>
        <a:srgbClr val="E2E7E8"/>
      </a:lt2>
      <a:accent1>
        <a:srgbClr val="C3988F"/>
      </a:accent1>
      <a:accent2>
        <a:srgbClr val="B79D7A"/>
      </a:accent2>
      <a:accent3>
        <a:srgbClr val="A6A67D"/>
      </a:accent3>
      <a:accent4>
        <a:srgbClr val="95AB75"/>
      </a:accent4>
      <a:accent5>
        <a:srgbClr val="8AAD83"/>
      </a:accent5>
      <a:accent6>
        <a:srgbClr val="77AF85"/>
      </a:accent6>
      <a:hlink>
        <a:srgbClr val="5A8B95"/>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168</TotalTime>
  <Words>319</Words>
  <Application>Microsoft Office PowerPoint</Application>
  <PresentationFormat>Widescreen</PresentationFormat>
  <Paragraphs>24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Avenir Next LT Pro</vt:lpstr>
      <vt:lpstr>AvenirNext LT Pro Medium</vt:lpstr>
      <vt:lpstr>BlockprintVTI</vt:lpstr>
      <vt:lpstr>📻 92.7 Big FM's history </vt:lpstr>
      <vt:lpstr>Challenge </vt:lpstr>
      <vt:lpstr>Questions Used</vt:lpstr>
      <vt:lpstr>Tables used  </vt:lpstr>
      <vt:lpstr> Q1.Retrieve all stations in the "East" region? </vt:lpstr>
      <vt:lpstr>Q2.List all shows hosted by "Vrajesh Hirjee"?</vt:lpstr>
      <vt:lpstr>Q3.Count the number of awards each show has won?</vt:lpstr>
      <vt:lpstr>Q4.Find shows that have partnerships with "Spotify"?</vt:lpstr>
      <vt:lpstr>Q5.Retrieve hosts who joined before 2010?</vt:lpstr>
      <vt:lpstr>Q6.List the shows and their launch dates in descending order of launch date?</vt:lpstr>
      <vt:lpstr>Q7.Find the total count of shows for each host?</vt:lpstr>
      <vt:lpstr>Q8.Show the online presence platforms with their links?</vt:lpstr>
      <vt:lpstr>Q9.Retrieve the stations in the "South" region launched before 2010?</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92.7 Big FM's history </dc:title>
  <dc:creator>MSoffice</dc:creator>
  <cp:lastModifiedBy>MSoffice</cp:lastModifiedBy>
  <cp:revision>1</cp:revision>
  <dcterms:created xsi:type="dcterms:W3CDTF">2024-01-14T07:50:00Z</dcterms:created>
  <dcterms:modified xsi:type="dcterms:W3CDTF">2024-01-14T10:38:28Z</dcterms:modified>
</cp:coreProperties>
</file>