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8" r:id="rId2"/>
    <p:sldId id="257" r:id="rId3"/>
    <p:sldId id="258" r:id="rId4"/>
    <p:sldId id="259" r:id="rId5"/>
    <p:sldId id="270" r:id="rId6"/>
    <p:sldId id="271" r:id="rId7"/>
    <p:sldId id="260" r:id="rId8"/>
    <p:sldId id="266" r:id="rId9"/>
    <p:sldId id="261" r:id="rId10"/>
    <p:sldId id="269" r:id="rId11"/>
    <p:sldId id="272" r:id="rId12"/>
    <p:sldId id="273" r:id="rId13"/>
    <p:sldId id="274" r:id="rId14"/>
    <p:sldId id="304" r:id="rId15"/>
    <p:sldId id="275" r:id="rId16"/>
    <p:sldId id="276" r:id="rId17"/>
    <p:sldId id="277" r:id="rId18"/>
    <p:sldId id="278" r:id="rId19"/>
    <p:sldId id="281" r:id="rId20"/>
    <p:sldId id="283" r:id="rId21"/>
    <p:sldId id="282" r:id="rId22"/>
    <p:sldId id="284" r:id="rId23"/>
    <p:sldId id="286" r:id="rId24"/>
    <p:sldId id="288" r:id="rId25"/>
    <p:sldId id="296" r:id="rId26"/>
    <p:sldId id="299" r:id="rId27"/>
    <p:sldId id="313" r:id="rId28"/>
    <p:sldId id="297" r:id="rId29"/>
    <p:sldId id="300" r:id="rId30"/>
    <p:sldId id="305" r:id="rId31"/>
    <p:sldId id="309" r:id="rId32"/>
    <p:sldId id="306" r:id="rId33"/>
    <p:sldId id="310" r:id="rId34"/>
    <p:sldId id="311" r:id="rId35"/>
    <p:sldId id="307" r:id="rId36"/>
    <p:sldId id="308" r:id="rId37"/>
    <p:sldId id="312" r:id="rId38"/>
    <p:sldId id="289" r:id="rId39"/>
    <p:sldId id="301" r:id="rId40"/>
    <p:sldId id="303" r:id="rId41"/>
    <p:sldId id="302" r:id="rId42"/>
    <p:sldId id="314" r:id="rId43"/>
    <p:sldId id="290" r:id="rId44"/>
    <p:sldId id="29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4E2B8-0898-4FEF-9BCA-A4AB9ED97487}" type="datetimeFigureOut">
              <a:rPr lang="en-IL" smtClean="0"/>
              <a:t>09/29/2024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A5698BF-A00C-4361-A4AC-D318B6F036F2}"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7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4E2B8-0898-4FEF-9BCA-A4AB9ED97487}" type="datetimeFigureOut">
              <a:rPr lang="en-IL" smtClean="0"/>
              <a:t>09/29/2024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259668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4E2B8-0898-4FEF-9BCA-A4AB9ED97487}" type="datetimeFigureOut">
              <a:rPr lang="en-IL" smtClean="0"/>
              <a:t>09/29/2024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402277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4E2B8-0898-4FEF-9BCA-A4AB9ED97487}" type="datetimeFigureOut">
              <a:rPr lang="en-IL" smtClean="0"/>
              <a:t>09/29/2024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358810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4E2B8-0898-4FEF-9BCA-A4AB9ED97487}" type="datetimeFigureOut">
              <a:rPr lang="en-IL" smtClean="0"/>
              <a:t>09/29/2024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6A5698BF-A00C-4361-A4AC-D318B6F036F2}"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98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4E2B8-0898-4FEF-9BCA-A4AB9ED97487}" type="datetimeFigureOut">
              <a:rPr lang="en-IL" smtClean="0"/>
              <a:t>09/29/2024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391689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4E2B8-0898-4FEF-9BCA-A4AB9ED97487}" type="datetimeFigureOut">
              <a:rPr lang="en-IL" smtClean="0"/>
              <a:t>09/29/2024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417072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4E2B8-0898-4FEF-9BCA-A4AB9ED97487}" type="datetimeFigureOut">
              <a:rPr lang="en-IL" smtClean="0"/>
              <a:t>09/29/2024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393918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34E2B8-0898-4FEF-9BCA-A4AB9ED97487}" type="datetimeFigureOut">
              <a:rPr lang="en-IL" smtClean="0"/>
              <a:t>09/29/2024</a:t>
            </a:fld>
            <a:endParaRPr lang="en-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L"/>
          </a:p>
        </p:txBody>
      </p:sp>
      <p:sp>
        <p:nvSpPr>
          <p:cNvPr id="9" name="Slide Number Placeholder 8"/>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2741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34E2B8-0898-4FEF-9BCA-A4AB9ED97487}" type="datetimeFigureOut">
              <a:rPr lang="en-IL" smtClean="0"/>
              <a:t>09/29/2024</a:t>
            </a:fld>
            <a:endParaRPr lang="en-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5698BF-A00C-4361-A4AC-D318B6F036F2}" type="slidenum">
              <a:rPr lang="en-IL" smtClean="0"/>
              <a:t>‹#›</a:t>
            </a:fld>
            <a:endParaRPr lang="en-IL"/>
          </a:p>
        </p:txBody>
      </p:sp>
    </p:spTree>
    <p:extLst>
      <p:ext uri="{BB962C8B-B14F-4D97-AF65-F5344CB8AC3E}">
        <p14:creationId xmlns:p14="http://schemas.microsoft.com/office/powerpoint/2010/main" val="38476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4E2B8-0898-4FEF-9BCA-A4AB9ED97487}" type="datetimeFigureOut">
              <a:rPr lang="en-IL" smtClean="0"/>
              <a:t>09/29/2024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6A5698BF-A00C-4361-A4AC-D318B6F036F2}" type="slidenum">
              <a:rPr lang="en-IL" smtClean="0"/>
              <a:t>‹#›</a:t>
            </a:fld>
            <a:endParaRPr lang="en-IL"/>
          </a:p>
        </p:txBody>
      </p:sp>
    </p:spTree>
    <p:extLst>
      <p:ext uri="{BB962C8B-B14F-4D97-AF65-F5344CB8AC3E}">
        <p14:creationId xmlns:p14="http://schemas.microsoft.com/office/powerpoint/2010/main" val="66080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34E2B8-0898-4FEF-9BCA-A4AB9ED97487}" type="datetimeFigureOut">
              <a:rPr lang="en-IL" smtClean="0"/>
              <a:t>09/29/2024</a:t>
            </a:fld>
            <a:endParaRPr lang="en-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5698BF-A00C-4361-A4AC-D318B6F036F2}" type="slidenum">
              <a:rPr lang="en-IL" smtClean="0"/>
              <a:t>‹#›</a:t>
            </a:fld>
            <a:endParaRPr lang="en-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6768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drive.google.com/file/d/1YdJQqu-5qF2SB6_S0D8DEFb__LHc6EXk/view?usp=sharin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kaggle.com/datasets/johndasilva/diabetes?resource=download" TargetMode="External"/><Relationship Id="rId4" Type="http://schemas.openxmlformats.org/officeDocument/2006/relationships/hyperlink" Target="https://www.kaggle.com/uciml/pima-indians-diabetes-databas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12" name="Rectangle 11">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cxnSp>
        <p:nvCxnSpPr>
          <p:cNvPr id="14" name="Straight Connector 13">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E34C0F72-0734-4FA4-07DF-C3E90B64F334}"/>
              </a:ext>
            </a:extLst>
          </p:cNvPr>
          <p:cNvPicPr>
            <a:picLocks noChangeAspect="1"/>
          </p:cNvPicPr>
          <p:nvPr/>
        </p:nvPicPr>
        <p:blipFill rotWithShape="1">
          <a:blip r:embed="rId2"/>
          <a:srcRect l="28966"/>
          <a:stretch/>
        </p:blipFill>
        <p:spPr>
          <a:xfrm>
            <a:off x="9499600" y="111968"/>
            <a:ext cx="2519679" cy="917731"/>
          </a:xfrm>
          <a:prstGeom prst="rect">
            <a:avLst/>
          </a:prstGeom>
        </p:spPr>
      </p:pic>
      <p:sp>
        <p:nvSpPr>
          <p:cNvPr id="18" name="Rectangle 17">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20" name="Rectangle 19">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rgbClr val="6ED4E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cxnSp>
        <p:nvCxnSpPr>
          <p:cNvPr id="22" name="Straight Connector 2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rgbClr val="6ED4EB"/>
            </a:solidFill>
          </a:ln>
        </p:spPr>
        <p:style>
          <a:lnRef idx="1">
            <a:schemeClr val="accent1"/>
          </a:lnRef>
          <a:fillRef idx="0">
            <a:schemeClr val="accent1"/>
          </a:fillRef>
          <a:effectRef idx="0">
            <a:schemeClr val="accent1"/>
          </a:effectRef>
          <a:fontRef idx="minor">
            <a:schemeClr val="tx1"/>
          </a:fontRef>
        </p:style>
      </p:cxnSp>
      <p:sp>
        <p:nvSpPr>
          <p:cNvPr id="8" name="מלבן 7">
            <a:extLst>
              <a:ext uri="{FF2B5EF4-FFF2-40B4-BE49-F238E27FC236}">
                <a16:creationId xmlns:a16="http://schemas.microsoft.com/office/drawing/2014/main" id="{1744F0B7-56E8-EB16-60C6-265BDDB9351D}"/>
              </a:ext>
            </a:extLst>
          </p:cNvPr>
          <p:cNvSpPr/>
          <p:nvPr/>
        </p:nvSpPr>
        <p:spPr>
          <a:xfrm>
            <a:off x="2635121" y="2172277"/>
            <a:ext cx="11071188" cy="1754326"/>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כריית נתונים וגילוי ידע</a:t>
            </a:r>
            <a:br>
              <a:rPr lang="en-US" sz="5400" b="1" cap="none" spc="0" dirty="0">
                <a:ln w="22225">
                  <a:solidFill>
                    <a:schemeClr val="accent2"/>
                  </a:solidFill>
                  <a:prstDash val="solid"/>
                </a:ln>
                <a:solidFill>
                  <a:schemeClr val="accent2">
                    <a:lumMod val="40000"/>
                    <a:lumOff val="60000"/>
                  </a:schemeClr>
                </a:solidFill>
                <a:effectLst/>
              </a:rPr>
            </a:br>
            <a:r>
              <a:rPr lang="he-IL" sz="5400" b="1" cap="none" spc="0" dirty="0">
                <a:ln w="22225">
                  <a:solidFill>
                    <a:schemeClr val="accent2"/>
                  </a:solidFill>
                  <a:prstDash val="solid"/>
                </a:ln>
                <a:solidFill>
                  <a:schemeClr val="accent2">
                    <a:lumMod val="40000"/>
                    <a:lumOff val="60000"/>
                  </a:schemeClr>
                </a:solidFill>
                <a:effectLst/>
              </a:rPr>
              <a:t>פרופיל חולה סוכרת</a:t>
            </a:r>
          </a:p>
        </p:txBody>
      </p:sp>
      <p:pic>
        <p:nvPicPr>
          <p:cNvPr id="1026" name="Picture 2" descr="האגודה הישראלית לסוכרת – ויקיפדיה">
            <a:extLst>
              <a:ext uri="{FF2B5EF4-FFF2-40B4-BE49-F238E27FC236}">
                <a16:creationId xmlns:a16="http://schemas.microsoft.com/office/drawing/2014/main" id="{F711044B-398C-7EE4-6087-3C36579F4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27" name="משולש ישר-זווית 26">
            <a:extLst>
              <a:ext uri="{FF2B5EF4-FFF2-40B4-BE49-F238E27FC236}">
                <a16:creationId xmlns:a16="http://schemas.microsoft.com/office/drawing/2014/main" id="{1CFC6DBA-8BBB-2CA2-C7C2-AE8F0A4C3475}"/>
              </a:ext>
            </a:extLst>
          </p:cNvPr>
          <p:cNvSpPr/>
          <p:nvPr/>
        </p:nvSpPr>
        <p:spPr>
          <a:xfrm>
            <a:off x="16596" y="6306515"/>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1</a:t>
            </a:r>
          </a:p>
        </p:txBody>
      </p:sp>
      <p:pic>
        <p:nvPicPr>
          <p:cNvPr id="28" name="תמונה 27">
            <a:extLst>
              <a:ext uri="{FF2B5EF4-FFF2-40B4-BE49-F238E27FC236}">
                <a16:creationId xmlns:a16="http://schemas.microsoft.com/office/drawing/2014/main" id="{7EFB6B49-E24B-8B44-801B-AAA801154FA7}"/>
              </a:ext>
            </a:extLst>
          </p:cNvPr>
          <p:cNvPicPr>
            <a:picLocks noChangeAspect="1"/>
          </p:cNvPicPr>
          <p:nvPr/>
        </p:nvPicPr>
        <p:blipFill>
          <a:blip r:embed="rId4"/>
          <a:stretch>
            <a:fillRect/>
          </a:stretch>
        </p:blipFill>
        <p:spPr>
          <a:xfrm>
            <a:off x="5069451" y="225394"/>
            <a:ext cx="1026549" cy="1067611"/>
          </a:xfrm>
          <a:prstGeom prst="rect">
            <a:avLst/>
          </a:prstGeom>
        </p:spPr>
      </p:pic>
      <p:sp>
        <p:nvSpPr>
          <p:cNvPr id="29" name="מציין מיקום של תאריך 1">
            <a:extLst>
              <a:ext uri="{FF2B5EF4-FFF2-40B4-BE49-F238E27FC236}">
                <a16:creationId xmlns:a16="http://schemas.microsoft.com/office/drawing/2014/main" id="{CD9E7D3C-DA73-4A10-54A2-1C29BBD5E9E5}"/>
              </a:ext>
            </a:extLst>
          </p:cNvPr>
          <p:cNvSpPr>
            <a:spLocks noGrp="1"/>
          </p:cNvSpPr>
          <p:nvPr>
            <p:ph type="dt" sz="half" idx="10"/>
          </p:nvPr>
        </p:nvSpPr>
        <p:spPr>
          <a:xfrm>
            <a:off x="5394638" y="6440180"/>
            <a:ext cx="2743200" cy="365125"/>
          </a:xfrm>
        </p:spPr>
        <p:txBody>
          <a:bodyPr/>
          <a:lstStyle/>
          <a:p>
            <a:pPr>
              <a:defRPr/>
            </a:pPr>
            <a:r>
              <a:rPr lang="he-IL" b="1" dirty="0"/>
              <a:t>01.09.2024</a:t>
            </a:r>
          </a:p>
        </p:txBody>
      </p:sp>
      <p:sp>
        <p:nvSpPr>
          <p:cNvPr id="30" name="מציין מיקום של כותרת תחתונה 2">
            <a:extLst>
              <a:ext uri="{FF2B5EF4-FFF2-40B4-BE49-F238E27FC236}">
                <a16:creationId xmlns:a16="http://schemas.microsoft.com/office/drawing/2014/main" id="{4AF93FC3-E708-C77E-C4C0-30390701F871}"/>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31" name="מציין מיקום של כותרת תחתונה 2">
            <a:extLst>
              <a:ext uri="{FF2B5EF4-FFF2-40B4-BE49-F238E27FC236}">
                <a16:creationId xmlns:a16="http://schemas.microsoft.com/office/drawing/2014/main" id="{65229487-D787-BF8D-F742-40E091EA67E0}"/>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pic>
        <p:nvPicPr>
          <p:cNvPr id="2" name="תמונה 1">
            <a:extLst>
              <a:ext uri="{FF2B5EF4-FFF2-40B4-BE49-F238E27FC236}">
                <a16:creationId xmlns:a16="http://schemas.microsoft.com/office/drawing/2014/main" id="{0740C269-1239-F24C-6ACA-F9179D4C52B7}"/>
              </a:ext>
            </a:extLst>
          </p:cNvPr>
          <p:cNvPicPr>
            <a:picLocks noChangeAspect="1"/>
          </p:cNvPicPr>
          <p:nvPr/>
        </p:nvPicPr>
        <p:blipFill>
          <a:blip r:embed="rId5"/>
          <a:stretch>
            <a:fillRect/>
          </a:stretch>
        </p:blipFill>
        <p:spPr>
          <a:xfrm>
            <a:off x="1230296" y="2136868"/>
            <a:ext cx="2790991" cy="2019015"/>
          </a:xfrm>
          <a:prstGeom prst="rect">
            <a:avLst/>
          </a:prstGeom>
        </p:spPr>
      </p:pic>
      <p:pic>
        <p:nvPicPr>
          <p:cNvPr id="3" name="תמונה 2">
            <a:extLst>
              <a:ext uri="{FF2B5EF4-FFF2-40B4-BE49-F238E27FC236}">
                <a16:creationId xmlns:a16="http://schemas.microsoft.com/office/drawing/2014/main" id="{AFA008FA-98BE-FA8D-5F21-298F951FEB47}"/>
              </a:ext>
            </a:extLst>
          </p:cNvPr>
          <p:cNvPicPr>
            <a:picLocks noChangeAspect="1"/>
          </p:cNvPicPr>
          <p:nvPr/>
        </p:nvPicPr>
        <p:blipFill>
          <a:blip r:embed="rId6"/>
          <a:stretch>
            <a:fillRect/>
          </a:stretch>
        </p:blipFill>
        <p:spPr>
          <a:xfrm>
            <a:off x="1741081" y="2401436"/>
            <a:ext cx="1993763" cy="1367943"/>
          </a:xfrm>
          <a:prstGeom prst="rect">
            <a:avLst/>
          </a:prstGeom>
        </p:spPr>
      </p:pic>
      <p:sp>
        <p:nvSpPr>
          <p:cNvPr id="4" name="מלבן 3">
            <a:extLst>
              <a:ext uri="{FF2B5EF4-FFF2-40B4-BE49-F238E27FC236}">
                <a16:creationId xmlns:a16="http://schemas.microsoft.com/office/drawing/2014/main" id="{944FBA99-6C07-79AD-607B-D861DB9AF43E}"/>
              </a:ext>
            </a:extLst>
          </p:cNvPr>
          <p:cNvSpPr/>
          <p:nvPr/>
        </p:nvSpPr>
        <p:spPr>
          <a:xfrm>
            <a:off x="40212" y="4077851"/>
            <a:ext cx="5189817" cy="954107"/>
          </a:xfrm>
          <a:prstGeom prst="rect">
            <a:avLst/>
          </a:prstGeom>
          <a:noFill/>
        </p:spPr>
        <p:txBody>
          <a:bodyPr wrap="square" lIns="91440" tIns="45720" rIns="91440" bIns="45720">
            <a:spAutoFit/>
          </a:bodyPr>
          <a:lstStyle/>
          <a:p>
            <a:pPr algn="r" rtl="1"/>
            <a:r>
              <a:rPr lang="he-IL" sz="2800" b="1" cap="none" spc="50" dirty="0">
                <a:ln w="9525" cmpd="sng">
                  <a:solidFill>
                    <a:schemeClr val="accent1"/>
                  </a:solidFill>
                  <a:prstDash val="solid"/>
                </a:ln>
                <a:solidFill>
                  <a:srgbClr val="70AD47">
                    <a:tint val="1000"/>
                  </a:srgbClr>
                </a:solidFill>
                <a:effectLst>
                  <a:glow rad="38100">
                    <a:schemeClr val="accent1">
                      <a:alpha val="40000"/>
                    </a:schemeClr>
                  </a:glow>
                </a:effectLst>
                <a:hlinkClick r:id="rId7"/>
              </a:rPr>
              <a:t>לעבודה בקבוץ הוורד לחץ כאן</a:t>
            </a:r>
            <a:endParaRPr lang="he-IL" sz="2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p>
            <a:pPr algn="r" rtl="1"/>
            <a:endParaRPr lang="he-IL" sz="2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7325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245360" y="93521"/>
            <a:ext cx="7061199" cy="1754326"/>
          </a:xfrm>
          <a:prstGeom prst="rect">
            <a:avLst/>
          </a:prstGeom>
          <a:noFill/>
        </p:spPr>
        <p:txBody>
          <a:bodyPr wrap="squar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מדדי הערכה</a:t>
            </a:r>
          </a:p>
          <a:p>
            <a:pPr algn="ctr"/>
            <a:r>
              <a:rPr lang="he-IL" sz="5400" b="1" cap="none" spc="0" dirty="0">
                <a:ln w="22225">
                  <a:solidFill>
                    <a:schemeClr val="accent2"/>
                  </a:solidFill>
                  <a:prstDash val="solid"/>
                </a:ln>
                <a:solidFill>
                  <a:schemeClr val="accent2">
                    <a:lumMod val="40000"/>
                    <a:lumOff val="60000"/>
                  </a:schemeClr>
                </a:solidFill>
                <a:effectLst/>
              </a:rPr>
              <a:t> ופונקציית ההפסד</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10</a:t>
            </a:r>
          </a:p>
        </p:txBody>
      </p:sp>
      <p:sp>
        <p:nvSpPr>
          <p:cNvPr id="11" name="תיבת טקסט 10">
            <a:extLst>
              <a:ext uri="{FF2B5EF4-FFF2-40B4-BE49-F238E27FC236}">
                <a16:creationId xmlns:a16="http://schemas.microsoft.com/office/drawing/2014/main" id="{594B3FEF-D854-4506-9B15-0871FCFBB96C}"/>
              </a:ext>
            </a:extLst>
          </p:cNvPr>
          <p:cNvSpPr txBox="1"/>
          <p:nvPr/>
        </p:nvSpPr>
        <p:spPr>
          <a:xfrm>
            <a:off x="6418776" y="1521976"/>
            <a:ext cx="5672728" cy="6186309"/>
          </a:xfrm>
          <a:prstGeom prst="rect">
            <a:avLst/>
          </a:prstGeom>
          <a:noFill/>
        </p:spPr>
        <p:txBody>
          <a:bodyPr wrap="square">
            <a:spAutoFit/>
          </a:bodyPr>
          <a:lstStyle/>
          <a:p>
            <a:pPr algn="r" rtl="1"/>
            <a:r>
              <a:rPr lang="he-IL" sz="1200" b="1" dirty="0">
                <a:solidFill>
                  <a:schemeClr val="accent1">
                    <a:lumMod val="75000"/>
                  </a:schemeClr>
                </a:solidFill>
                <a:latin typeface="David" panose="020E0502060401010101" pitchFamily="34" charset="-79"/>
                <a:cs typeface="David" panose="020E0502060401010101" pitchFamily="34" charset="-79"/>
              </a:rPr>
              <a:t>מדדי הערכה: </a:t>
            </a:r>
            <a:r>
              <a:rPr lang="he-IL" sz="1200" dirty="0">
                <a:solidFill>
                  <a:schemeClr val="accent1">
                    <a:lumMod val="75000"/>
                  </a:schemeClr>
                </a:solidFill>
                <a:latin typeface="David" panose="020E0502060401010101" pitchFamily="34" charset="-79"/>
                <a:cs typeface="David" panose="020E0502060401010101" pitchFamily="34" charset="-79"/>
              </a:rPr>
              <a:t> מדדי ה- </a:t>
            </a:r>
            <a:r>
              <a:rPr lang="en-US" sz="1200" dirty="0">
                <a:solidFill>
                  <a:schemeClr val="accent1">
                    <a:lumMod val="75000"/>
                  </a:schemeClr>
                </a:solidFill>
                <a:latin typeface="David" panose="020E0502060401010101" pitchFamily="34" charset="-79"/>
                <a:cs typeface="David" panose="020E0502060401010101" pitchFamily="34" charset="-79"/>
              </a:rPr>
              <a:t>:Confusion Matrix</a:t>
            </a:r>
            <a:endParaRPr lang="he-IL" sz="1200" b="1"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Positive</a:t>
            </a:r>
            <a:r>
              <a:rPr lang="he-IL" sz="1200" dirty="0">
                <a:solidFill>
                  <a:schemeClr val="accent1">
                    <a:lumMod val="75000"/>
                  </a:schemeClr>
                </a:solidFill>
                <a:latin typeface="David" panose="020E0502060401010101" pitchFamily="34" charset="-79"/>
                <a:cs typeface="David" panose="020E0502060401010101" pitchFamily="34" charset="-79"/>
              </a:rPr>
              <a:t>: הערכה שאדם חולה בסוכרת</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Negative</a:t>
            </a:r>
            <a:r>
              <a:rPr lang="he-IL" sz="1200" dirty="0">
                <a:solidFill>
                  <a:schemeClr val="accent1">
                    <a:lumMod val="75000"/>
                  </a:schemeClr>
                </a:solidFill>
                <a:latin typeface="David" panose="020E0502060401010101" pitchFamily="34" charset="-79"/>
                <a:cs typeface="David" panose="020E0502060401010101" pitchFamily="34" charset="-79"/>
              </a:rPr>
              <a:t>: הערכה שאדם בריא ( לא חולה בסוכרת)</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True Positive</a:t>
            </a:r>
            <a:r>
              <a:rPr lang="he-IL" sz="1200" dirty="0">
                <a:solidFill>
                  <a:schemeClr val="accent1">
                    <a:lumMod val="75000"/>
                  </a:schemeClr>
                </a:solidFill>
                <a:latin typeface="David" panose="020E0502060401010101" pitchFamily="34" charset="-79"/>
                <a:cs typeface="David" panose="020E0502060401010101" pitchFamily="34" charset="-79"/>
              </a:rPr>
              <a:t>: אדם בריא שמערכת העריכה שהוא בריא</a:t>
            </a:r>
            <a:endParaRPr lang="en-US" sz="12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True Negative</a:t>
            </a:r>
            <a:r>
              <a:rPr lang="he-IL" sz="1200" dirty="0">
                <a:solidFill>
                  <a:schemeClr val="accent1">
                    <a:lumMod val="75000"/>
                  </a:schemeClr>
                </a:solidFill>
                <a:latin typeface="David" panose="020E0502060401010101" pitchFamily="34" charset="-79"/>
                <a:cs typeface="David" panose="020E0502060401010101" pitchFamily="34" charset="-79"/>
              </a:rPr>
              <a:t>: אדם חולה  שמערכת העריכה שהוא חולה</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False Positive</a:t>
            </a:r>
            <a:r>
              <a:rPr lang="he-IL" sz="1200" dirty="0">
                <a:solidFill>
                  <a:schemeClr val="accent1">
                    <a:lumMod val="75000"/>
                  </a:schemeClr>
                </a:solidFill>
                <a:latin typeface="David" panose="020E0502060401010101" pitchFamily="34" charset="-79"/>
                <a:cs typeface="David" panose="020E0502060401010101" pitchFamily="34" charset="-79"/>
              </a:rPr>
              <a:t>:  אדם בריא שמערכת העריכה שהוא חולה </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False Negative</a:t>
            </a:r>
            <a:r>
              <a:rPr lang="he-IL" sz="1200" dirty="0">
                <a:solidFill>
                  <a:schemeClr val="accent1">
                    <a:lumMod val="75000"/>
                  </a:schemeClr>
                </a:solidFill>
                <a:latin typeface="David" panose="020E0502060401010101" pitchFamily="34" charset="-79"/>
                <a:cs typeface="David" panose="020E0502060401010101" pitchFamily="34" charset="-79"/>
              </a:rPr>
              <a:t>: אדם חולה  שמערכת העריכה שהוא בריא </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Accuracy</a:t>
            </a:r>
            <a:r>
              <a:rPr lang="he-IL" sz="1200" dirty="0">
                <a:solidFill>
                  <a:schemeClr val="accent1">
                    <a:lumMod val="75000"/>
                  </a:schemeClr>
                </a:solidFill>
                <a:latin typeface="David" panose="020E0502060401010101" pitchFamily="34" charset="-79"/>
                <a:cs typeface="David" panose="020E0502060401010101" pitchFamily="34" charset="-79"/>
              </a:rPr>
              <a:t>:הדיוק מציין את אחוז המקרים בהם המערכת העריכה נכון אם מטופל חולה סוכרת או לא. </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Recall</a:t>
            </a:r>
            <a:r>
              <a:rPr lang="he-IL" sz="1200" dirty="0">
                <a:solidFill>
                  <a:schemeClr val="accent1">
                    <a:lumMod val="75000"/>
                  </a:schemeClr>
                </a:solidFill>
                <a:latin typeface="David" panose="020E0502060401010101" pitchFamily="34" charset="-79"/>
                <a:cs typeface="David" panose="020E0502060401010101" pitchFamily="34" charset="-79"/>
              </a:rPr>
              <a:t>: רגישות גבוהה מצביעה על כך שהמערכת מצליחה לזהות בצורה טובה את מרבית החולים האמיתיים בסוכרת.</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Precision</a:t>
            </a:r>
            <a:r>
              <a:rPr lang="he-IL" sz="1200" dirty="0">
                <a:solidFill>
                  <a:schemeClr val="accent1">
                    <a:lumMod val="75000"/>
                  </a:schemeClr>
                </a:solidFill>
                <a:latin typeface="David" panose="020E0502060401010101" pitchFamily="34" charset="-79"/>
                <a:cs typeface="David" panose="020E0502060401010101" pitchFamily="34" charset="-79"/>
              </a:rPr>
              <a:t>: דיוק חיובי גבוה מציין שהמערכת כמעט ולא מתריעה לשווא</a:t>
            </a:r>
          </a:p>
          <a:p>
            <a:pPr marL="285750" indent="-285750" algn="r" rtl="1">
              <a:buFont typeface="Arial" panose="020B0604020202020204" pitchFamily="34" charset="0"/>
              <a:buChar char="•"/>
            </a:pPr>
            <a:r>
              <a:rPr lang="en-US" sz="1200" dirty="0">
                <a:solidFill>
                  <a:schemeClr val="accent1">
                    <a:lumMod val="75000"/>
                  </a:schemeClr>
                </a:solidFill>
                <a:latin typeface="David" panose="020E0502060401010101" pitchFamily="34" charset="-79"/>
                <a:cs typeface="David" panose="020E0502060401010101" pitchFamily="34" charset="-79"/>
              </a:rPr>
              <a:t>Kappa</a:t>
            </a:r>
            <a:r>
              <a:rPr lang="he-IL" sz="1200" dirty="0">
                <a:solidFill>
                  <a:schemeClr val="accent1">
                    <a:lumMod val="75000"/>
                  </a:schemeClr>
                </a:solidFill>
                <a:latin typeface="David" panose="020E0502060401010101" pitchFamily="34" charset="-79"/>
                <a:cs typeface="David" panose="020E0502060401010101" pitchFamily="34" charset="-79"/>
              </a:rPr>
              <a:t>:מקדם </a:t>
            </a:r>
            <a:r>
              <a:rPr lang="he-IL" sz="1200" dirty="0" err="1">
                <a:solidFill>
                  <a:schemeClr val="accent1">
                    <a:lumMod val="75000"/>
                  </a:schemeClr>
                </a:solidFill>
                <a:latin typeface="David" panose="020E0502060401010101" pitchFamily="34" charset="-79"/>
                <a:cs typeface="David" panose="020E0502060401010101" pitchFamily="34" charset="-79"/>
              </a:rPr>
              <a:t>קאפה</a:t>
            </a:r>
            <a:r>
              <a:rPr lang="he-IL" sz="1200" dirty="0">
                <a:solidFill>
                  <a:schemeClr val="accent1">
                    <a:lumMod val="75000"/>
                  </a:schemeClr>
                </a:solidFill>
                <a:latin typeface="David" panose="020E0502060401010101" pitchFamily="34" charset="-79"/>
                <a:cs typeface="David" panose="020E0502060401010101" pitchFamily="34" charset="-79"/>
              </a:rPr>
              <a:t> נותן הערכה עד כמה המערכת מסכימה עם האבחנה האמיתית של המומחים בתחום ,תוך התחשבות באפשרות של הסכמה מקרית. </a:t>
            </a:r>
            <a:r>
              <a:rPr lang="he-IL" sz="1200" dirty="0" err="1">
                <a:solidFill>
                  <a:schemeClr val="accent1">
                    <a:lumMod val="75000"/>
                  </a:schemeClr>
                </a:solidFill>
                <a:latin typeface="David" panose="020E0502060401010101" pitchFamily="34" charset="-79"/>
                <a:cs typeface="David" panose="020E0502060401010101" pitchFamily="34" charset="-79"/>
              </a:rPr>
              <a:t>קאפה</a:t>
            </a:r>
            <a:r>
              <a:rPr lang="he-IL" sz="1200" dirty="0">
                <a:solidFill>
                  <a:schemeClr val="accent1">
                    <a:lumMod val="75000"/>
                  </a:schemeClr>
                </a:solidFill>
                <a:latin typeface="David" panose="020E0502060401010101" pitchFamily="34" charset="-79"/>
                <a:cs typeface="David" panose="020E0502060401010101" pitchFamily="34" charset="-79"/>
              </a:rPr>
              <a:t> גבוה מציין כי המערכת אמינה ומבצעת חיזוי מדויק שאינו מבוסס על מקריות.</a:t>
            </a:r>
          </a:p>
          <a:p>
            <a:pPr algn="r" rtl="1"/>
            <a:endParaRPr lang="he-IL" sz="1200" b="1" dirty="0">
              <a:solidFill>
                <a:schemeClr val="accent1">
                  <a:lumMod val="75000"/>
                </a:schemeClr>
              </a:solidFill>
              <a:latin typeface="David" panose="020E0502060401010101" pitchFamily="34" charset="-79"/>
              <a:cs typeface="David" panose="020E0502060401010101" pitchFamily="34" charset="-79"/>
            </a:endParaRPr>
          </a:p>
          <a:p>
            <a:pPr algn="r" rtl="1"/>
            <a:r>
              <a:rPr lang="he-IL" sz="1200" b="1" dirty="0">
                <a:solidFill>
                  <a:schemeClr val="accent1">
                    <a:lumMod val="75000"/>
                  </a:schemeClr>
                </a:solidFill>
                <a:latin typeface="David" panose="020E0502060401010101" pitchFamily="34" charset="-79"/>
                <a:cs typeface="David" panose="020E0502060401010101" pitchFamily="34" charset="-79"/>
              </a:rPr>
              <a:t>טווח הערכים הרצוי:</a:t>
            </a:r>
          </a:p>
          <a:p>
            <a:pPr marL="285750" indent="-285750" algn="r" rtl="1">
              <a:buFont typeface="Courier New" panose="02070309020205020404" pitchFamily="49" charset="0"/>
              <a:buChar char="o"/>
            </a:pPr>
            <a:r>
              <a:rPr lang="en-US" sz="1200" dirty="0">
                <a:solidFill>
                  <a:schemeClr val="accent1">
                    <a:lumMod val="75000"/>
                  </a:schemeClr>
                </a:solidFill>
                <a:latin typeface="David" panose="020E0502060401010101" pitchFamily="34" charset="-79"/>
                <a:cs typeface="David" panose="020E0502060401010101" pitchFamily="34" charset="-79"/>
              </a:rPr>
              <a:t>:Accuracy</a:t>
            </a:r>
            <a:r>
              <a:rPr lang="he-IL" sz="1200" dirty="0">
                <a:solidFill>
                  <a:schemeClr val="accent1">
                    <a:lumMod val="75000"/>
                  </a:schemeClr>
                </a:solidFill>
                <a:latin typeface="David" panose="020E0502060401010101" pitchFamily="34" charset="-79"/>
                <a:cs typeface="David" panose="020E0502060401010101" pitchFamily="34" charset="-79"/>
              </a:rPr>
              <a:t> מכיוון שבמאמר 2 הערך היה 77.87% ובמאמר 3 הערך היה 74% וגם 98.7% - בחרנו במקרה שלנו ב 83.5%.</a:t>
            </a:r>
          </a:p>
          <a:p>
            <a:pPr marL="285750" indent="-285750" algn="r" rtl="1">
              <a:buFont typeface="Courier New" panose="02070309020205020404" pitchFamily="49" charset="0"/>
              <a:buChar char="o"/>
            </a:pPr>
            <a:r>
              <a:rPr lang="en-US" sz="1200" dirty="0">
                <a:solidFill>
                  <a:schemeClr val="accent1">
                    <a:lumMod val="75000"/>
                  </a:schemeClr>
                </a:solidFill>
                <a:latin typeface="David" panose="020E0502060401010101" pitchFamily="34" charset="-79"/>
                <a:cs typeface="David" panose="020E0502060401010101" pitchFamily="34" charset="-79"/>
              </a:rPr>
              <a:t>Recall</a:t>
            </a:r>
            <a:r>
              <a:rPr lang="he-IL" sz="1200" dirty="0">
                <a:solidFill>
                  <a:schemeClr val="accent1">
                    <a:lumMod val="75000"/>
                  </a:schemeClr>
                </a:solidFill>
                <a:latin typeface="David" panose="020E0502060401010101" pitchFamily="34" charset="-79"/>
                <a:cs typeface="David" panose="020E0502060401010101" pitchFamily="34" charset="-79"/>
              </a:rPr>
              <a:t>: מכיוון שבמאמר 2 הערך היה 80.68% ובמאמר 3 הערך היה 74% וגם 98% - בחרנו במקרה שלנו ב 84.2%.</a:t>
            </a:r>
          </a:p>
          <a:p>
            <a:pPr marL="285750" indent="-285750" algn="r" rtl="1">
              <a:buFont typeface="Courier New" panose="02070309020205020404" pitchFamily="49" charset="0"/>
              <a:buChar char="o"/>
            </a:pPr>
            <a:r>
              <a:rPr lang="en-US" sz="1200" dirty="0">
                <a:solidFill>
                  <a:schemeClr val="accent1">
                    <a:lumMod val="75000"/>
                  </a:schemeClr>
                </a:solidFill>
                <a:latin typeface="David" panose="020E0502060401010101" pitchFamily="34" charset="-79"/>
                <a:cs typeface="David" panose="020E0502060401010101" pitchFamily="34" charset="-79"/>
              </a:rPr>
              <a:t>Precision</a:t>
            </a:r>
            <a:r>
              <a:rPr lang="he-IL" sz="1200" dirty="0">
                <a:solidFill>
                  <a:schemeClr val="accent1">
                    <a:lumMod val="75000"/>
                  </a:schemeClr>
                </a:solidFill>
                <a:latin typeface="David" panose="020E0502060401010101" pitchFamily="34" charset="-79"/>
                <a:cs typeface="David" panose="020E0502060401010101" pitchFamily="34" charset="-79"/>
              </a:rPr>
              <a:t>: מכיוון שבמאמר 2 הערך היה 80.75% ובמאמר 3 הערך היה 74% וגם 98.7% - בחרנו במקרה שלנו ב 84.5%.</a:t>
            </a:r>
          </a:p>
          <a:p>
            <a:pPr marL="285750" indent="-285750" algn="r" rtl="1">
              <a:buFont typeface="Courier New" panose="02070309020205020404" pitchFamily="49" charset="0"/>
              <a:buChar char="o"/>
            </a:pPr>
            <a:r>
              <a:rPr lang="en-US" sz="1200" dirty="0">
                <a:solidFill>
                  <a:schemeClr val="accent1">
                    <a:lumMod val="75000"/>
                  </a:schemeClr>
                </a:solidFill>
                <a:latin typeface="David" panose="020E0502060401010101" pitchFamily="34" charset="-79"/>
                <a:cs typeface="David" panose="020E0502060401010101" pitchFamily="34" charset="-79"/>
              </a:rPr>
              <a:t>Kappa</a:t>
            </a:r>
            <a:r>
              <a:rPr lang="he-IL" sz="1200" dirty="0">
                <a:solidFill>
                  <a:schemeClr val="accent1">
                    <a:lumMod val="75000"/>
                  </a:schemeClr>
                </a:solidFill>
                <a:latin typeface="David" panose="020E0502060401010101" pitchFamily="34" charset="-79"/>
                <a:cs typeface="David" panose="020E0502060401010101" pitchFamily="34" charset="-79"/>
              </a:rPr>
              <a:t>: מכיוון שבמאמר 2 הערך היה 55% ובמאמר 3 הערך היה 48% וגם 97% וגם 98% - בחרנו במקרה שלנו ב 74.5%.</a:t>
            </a:r>
          </a:p>
          <a:p>
            <a:pPr marL="285750" indent="-285750" algn="r" rtl="1">
              <a:buFont typeface="Courier New" panose="02070309020205020404" pitchFamily="49" charset="0"/>
              <a:buChar char="o"/>
            </a:pPr>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200" dirty="0">
              <a:solidFill>
                <a:schemeClr val="accent1">
                  <a:lumMod val="75000"/>
                </a:schemeClr>
              </a:solidFill>
              <a:latin typeface="David" panose="020E0502060401010101" pitchFamily="34" charset="-79"/>
              <a:cs typeface="David" panose="020E0502060401010101" pitchFamily="34" charset="-79"/>
            </a:endParaRPr>
          </a:p>
        </p:txBody>
      </p:sp>
      <p:sp>
        <p:nvSpPr>
          <p:cNvPr id="13" name="תיבת טקסט 12">
            <a:extLst>
              <a:ext uri="{FF2B5EF4-FFF2-40B4-BE49-F238E27FC236}">
                <a16:creationId xmlns:a16="http://schemas.microsoft.com/office/drawing/2014/main" id="{31533512-83EF-E96E-8E68-7878BB17C465}"/>
              </a:ext>
            </a:extLst>
          </p:cNvPr>
          <p:cNvSpPr txBox="1"/>
          <p:nvPr/>
        </p:nvSpPr>
        <p:spPr>
          <a:xfrm>
            <a:off x="244946" y="1974557"/>
            <a:ext cx="6102220" cy="3293209"/>
          </a:xfrm>
          <a:prstGeom prst="rect">
            <a:avLst/>
          </a:prstGeom>
          <a:noFill/>
        </p:spPr>
        <p:txBody>
          <a:bodyPr wrap="square">
            <a:spAutoFit/>
          </a:bodyPr>
          <a:lstStyle/>
          <a:p>
            <a:pPr algn="r" rtl="1"/>
            <a:r>
              <a:rPr lang="he-IL" sz="1200" b="1" dirty="0">
                <a:solidFill>
                  <a:schemeClr val="accent1">
                    <a:lumMod val="75000"/>
                  </a:schemeClr>
                </a:solidFill>
                <a:latin typeface="David" panose="020E0502060401010101" pitchFamily="34" charset="-79"/>
                <a:cs typeface="David" panose="020E0502060401010101" pitchFamily="34" charset="-79"/>
              </a:rPr>
              <a:t>פונקציית ההפסד:</a:t>
            </a:r>
          </a:p>
          <a:p>
            <a:pPr algn="r" rtl="1"/>
            <a:endParaRPr lang="he-IL" sz="1200" b="1"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200" dirty="0">
                <a:solidFill>
                  <a:schemeClr val="accent1">
                    <a:lumMod val="75000"/>
                  </a:schemeClr>
                </a:solidFill>
                <a:latin typeface="David" panose="020E0502060401010101" pitchFamily="34" charset="-79"/>
                <a:cs typeface="David" panose="020E0502060401010101" pitchFamily="34" charset="-79"/>
              </a:rPr>
              <a:t>"מחיר" ה - </a:t>
            </a:r>
            <a:r>
              <a:rPr lang="en-US" sz="1200" dirty="0">
                <a:solidFill>
                  <a:schemeClr val="accent1">
                    <a:lumMod val="75000"/>
                  </a:schemeClr>
                </a:solidFill>
                <a:latin typeface="David" panose="020E0502060401010101" pitchFamily="34" charset="-79"/>
                <a:cs typeface="David" panose="020E0502060401010101" pitchFamily="34" charset="-79"/>
              </a:rPr>
              <a:t>FP</a:t>
            </a:r>
            <a:r>
              <a:rPr lang="he-IL" sz="1200" dirty="0">
                <a:solidFill>
                  <a:schemeClr val="accent1">
                    <a:lumMod val="75000"/>
                  </a:schemeClr>
                </a:solidFill>
                <a:latin typeface="David" panose="020E0502060401010101" pitchFamily="34" charset="-79"/>
                <a:cs typeface="David" panose="020E0502060401010101" pitchFamily="34" charset="-79"/>
              </a:rPr>
              <a:t>: סיווג שגוי חיובי מתאר מצב שבו האלגוריתם מנבא שלמטופל יש סוכרת, כאשר בפועל אין לו סוכרת.</a:t>
            </a:r>
          </a:p>
          <a:p>
            <a:pPr marL="285750" indent="-285750" algn="r" rtl="1">
              <a:buFont typeface="Courier New" panose="02070309020205020404" pitchFamily="49" charset="0"/>
              <a:buChar char="o"/>
            </a:pPr>
            <a:r>
              <a:rPr lang="he-IL" sz="1200" dirty="0">
                <a:solidFill>
                  <a:schemeClr val="accent1">
                    <a:lumMod val="75000"/>
                  </a:schemeClr>
                </a:solidFill>
                <a:latin typeface="David" panose="020E0502060401010101" pitchFamily="34" charset="-79"/>
                <a:cs typeface="David" panose="020E0502060401010101" pitchFamily="34" charset="-79"/>
              </a:rPr>
              <a:t> המטופל יעבור בדיקות נוספות מיותרות, שיכולות להיות פולשניות ולא נעימות.</a:t>
            </a:r>
          </a:p>
          <a:p>
            <a:pPr marL="285750" indent="-285750" algn="r" rtl="1">
              <a:buFont typeface="Courier New" panose="02070309020205020404" pitchFamily="49" charset="0"/>
              <a:buChar char="o"/>
            </a:pPr>
            <a:r>
              <a:rPr lang="he-IL" sz="1200" dirty="0">
                <a:solidFill>
                  <a:schemeClr val="accent1">
                    <a:lumMod val="75000"/>
                  </a:schemeClr>
                </a:solidFill>
                <a:latin typeface="David" panose="020E0502060401010101" pitchFamily="34" charset="-79"/>
                <a:cs typeface="David" panose="020E0502060401010101" pitchFamily="34" charset="-79"/>
              </a:rPr>
              <a:t>המטופל עלול להתחיל טיפול מיותר בסוכרת, כולל תרופות שעלולות לגרום לתופעות לוואי לא רצויות.</a:t>
            </a:r>
          </a:p>
          <a:p>
            <a:pPr marL="285750" indent="-285750" algn="r" rtl="1">
              <a:buFont typeface="Courier New" panose="02070309020205020404" pitchFamily="49" charset="0"/>
              <a:buChar char="o"/>
            </a:pPr>
            <a:r>
              <a:rPr lang="he-IL" sz="1200" dirty="0">
                <a:solidFill>
                  <a:schemeClr val="accent1">
                    <a:lumMod val="75000"/>
                  </a:schemeClr>
                </a:solidFill>
                <a:latin typeface="David" panose="020E0502060401010101" pitchFamily="34" charset="-79"/>
                <a:cs typeface="David" panose="020E0502060401010101" pitchFamily="34" charset="-79"/>
              </a:rPr>
              <a:t>המטופל יחווה לחץ וחרדה בלתי מוצדקים בגלל החשש מסוכרת.</a:t>
            </a:r>
          </a:p>
          <a:p>
            <a:pPr marL="285750" indent="-285750" algn="r" rtl="1">
              <a:buFont typeface="Arial" panose="020B0604020202020204" pitchFamily="34" charset="0"/>
              <a:buChar char="•"/>
            </a:pPr>
            <a:endParaRPr lang="he-IL" sz="12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200" dirty="0">
                <a:solidFill>
                  <a:schemeClr val="accent1">
                    <a:lumMod val="75000"/>
                  </a:schemeClr>
                </a:solidFill>
                <a:latin typeface="David" panose="020E0502060401010101" pitchFamily="34" charset="-79"/>
                <a:cs typeface="David" panose="020E0502060401010101" pitchFamily="34" charset="-79"/>
              </a:rPr>
              <a:t> "מחיר" ה - </a:t>
            </a:r>
            <a:r>
              <a:rPr lang="en-US" sz="1200" dirty="0">
                <a:solidFill>
                  <a:schemeClr val="accent1">
                    <a:lumMod val="75000"/>
                  </a:schemeClr>
                </a:solidFill>
                <a:latin typeface="David" panose="020E0502060401010101" pitchFamily="34" charset="-79"/>
                <a:cs typeface="David" panose="020E0502060401010101" pitchFamily="34" charset="-79"/>
              </a:rPr>
              <a:t>FN</a:t>
            </a:r>
            <a:r>
              <a:rPr lang="he-IL" sz="1200" dirty="0">
                <a:solidFill>
                  <a:schemeClr val="accent1">
                    <a:lumMod val="75000"/>
                  </a:schemeClr>
                </a:solidFill>
                <a:latin typeface="David" panose="020E0502060401010101" pitchFamily="34" charset="-79"/>
                <a:cs typeface="David" panose="020E0502060401010101" pitchFamily="34" charset="-79"/>
              </a:rPr>
              <a:t>: סיווג שגוי שלילי מתאר מצב שבו האלגוריתם מנבא שלמטופל אין סוכרת, כאשר בפועל יש לו סוכרת.</a:t>
            </a:r>
          </a:p>
          <a:p>
            <a:pPr marL="285750" indent="-285750" algn="r" rtl="1">
              <a:buFont typeface="Courier New" panose="02070309020205020404" pitchFamily="49" charset="0"/>
              <a:buChar char="o"/>
            </a:pPr>
            <a:r>
              <a:rPr lang="he-IL" sz="1200" dirty="0">
                <a:solidFill>
                  <a:schemeClr val="accent1">
                    <a:lumMod val="75000"/>
                  </a:schemeClr>
                </a:solidFill>
                <a:latin typeface="David" panose="020E0502060401010101" pitchFamily="34" charset="-79"/>
                <a:cs typeface="David" panose="020E0502060401010101" pitchFamily="34" charset="-79"/>
              </a:rPr>
              <a:t>המטופל לא יקבל טיפול מתאים בזמן, מה שעלול להוביל לסיבוכים חמורים כמו פגיעות בכליות, בעיות לבביות, פגיעות ברגליים </a:t>
            </a:r>
            <a:r>
              <a:rPr lang="he-IL" sz="1200" dirty="0" err="1">
                <a:solidFill>
                  <a:schemeClr val="accent1">
                    <a:lumMod val="75000"/>
                  </a:schemeClr>
                </a:solidFill>
                <a:latin typeface="David" panose="020E0502060401010101" pitchFamily="34" charset="-79"/>
                <a:cs typeface="David" panose="020E0502060401010101" pitchFamily="34" charset="-79"/>
              </a:rPr>
              <a:t>וכו</a:t>
            </a:r>
            <a:r>
              <a:rPr lang="he-IL" sz="1200" dirty="0">
                <a:solidFill>
                  <a:schemeClr val="accent1">
                    <a:lumMod val="75000"/>
                  </a:schemeClr>
                </a:solidFill>
                <a:latin typeface="David" panose="020E0502060401010101" pitchFamily="34" charset="-79"/>
                <a:cs typeface="David" panose="020E0502060401010101" pitchFamily="34" charset="-79"/>
              </a:rPr>
              <a:t>'.</a:t>
            </a:r>
          </a:p>
          <a:p>
            <a:pPr marL="285750" indent="-285750" algn="r" rtl="1">
              <a:buFont typeface="Courier New" panose="02070309020205020404" pitchFamily="49" charset="0"/>
              <a:buChar char="o"/>
            </a:pPr>
            <a:r>
              <a:rPr lang="he-IL" sz="1200" dirty="0">
                <a:solidFill>
                  <a:schemeClr val="accent1">
                    <a:lumMod val="75000"/>
                  </a:schemeClr>
                </a:solidFill>
                <a:latin typeface="David" panose="020E0502060401010101" pitchFamily="34" charset="-79"/>
                <a:cs typeface="David" panose="020E0502060401010101" pitchFamily="34" charset="-79"/>
              </a:rPr>
              <a:t>איכות החיים של המטופל תיפגע באופן משמעותי עקב התקדמות המחלה ללא טיפול.</a:t>
            </a:r>
          </a:p>
          <a:p>
            <a:pPr marL="285750" indent="-285750" algn="r" rtl="1">
              <a:buFont typeface="Courier New" panose="02070309020205020404" pitchFamily="49" charset="0"/>
              <a:buChar char="o"/>
            </a:pPr>
            <a:r>
              <a:rPr lang="he-IL" sz="1200" dirty="0">
                <a:solidFill>
                  <a:schemeClr val="accent1">
                    <a:lumMod val="75000"/>
                  </a:schemeClr>
                </a:solidFill>
                <a:latin typeface="David" panose="020E0502060401010101" pitchFamily="34" charset="-79"/>
                <a:cs typeface="David" panose="020E0502060401010101" pitchFamily="34" charset="-79"/>
              </a:rPr>
              <a:t>מערכת הבריאות תיאלץ להתמודד עם טיפולים מורכבים ויקרים יותר בשלבים מאוחרים יותר של המחלה.</a:t>
            </a:r>
          </a:p>
          <a:p>
            <a:pPr marL="285750" indent="-285750" algn="r" rtl="1">
              <a:buFont typeface="Arial" panose="020B0604020202020204" pitchFamily="34" charset="0"/>
              <a:buChar char="•"/>
            </a:pPr>
            <a:endParaRPr lang="he-IL" sz="1400" dirty="0">
              <a:solidFill>
                <a:schemeClr val="accent1">
                  <a:lumMod val="75000"/>
                </a:schemeClr>
              </a:solidFill>
            </a:endParaRPr>
          </a:p>
          <a:p>
            <a:pPr marL="285750" indent="-285750" algn="r" rtl="1">
              <a:buFont typeface="Arial" panose="020B0604020202020204" pitchFamily="34" charset="0"/>
              <a:buChar char="•"/>
            </a:pPr>
            <a:endParaRPr lang="he-IL" sz="1400" dirty="0">
              <a:solidFill>
                <a:schemeClr val="accent1">
                  <a:lumMod val="75000"/>
                </a:schemeClr>
              </a:solidFill>
            </a:endParaRP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2" name="מציין מיקום של תאריך 1">
            <a:extLst>
              <a:ext uri="{FF2B5EF4-FFF2-40B4-BE49-F238E27FC236}">
                <a16:creationId xmlns:a16="http://schemas.microsoft.com/office/drawing/2014/main" id="{8B075C3D-AB4B-F8BC-628F-1AC2636E1095}"/>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157722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1754326"/>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המודל הנבחר לפי הספרות</a:t>
            </a:r>
            <a:endParaRPr lang="he-IL" sz="5400" b="1" cap="none" spc="0" dirty="0">
              <a:ln w="22225">
                <a:solidFill>
                  <a:schemeClr val="accent2"/>
                </a:solidFill>
                <a:prstDash val="solid"/>
              </a:ln>
              <a:solidFill>
                <a:schemeClr val="accent2">
                  <a:lumMod val="40000"/>
                  <a:lumOff val="60000"/>
                </a:schemeClr>
              </a:solidFill>
              <a:effectLst/>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11</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graphicFrame>
        <p:nvGraphicFramePr>
          <p:cNvPr id="8" name="Table 7">
            <a:extLst>
              <a:ext uri="{FF2B5EF4-FFF2-40B4-BE49-F238E27FC236}">
                <a16:creationId xmlns:a16="http://schemas.microsoft.com/office/drawing/2014/main" id="{312766BA-F37B-4D14-9467-3B2E58F21341}"/>
              </a:ext>
            </a:extLst>
          </p:cNvPr>
          <p:cNvGraphicFramePr>
            <a:graphicFrameLocks noGrp="1"/>
          </p:cNvGraphicFramePr>
          <p:nvPr>
            <p:extLst>
              <p:ext uri="{D42A27DB-BD31-4B8C-83A1-F6EECF244321}">
                <p14:modId xmlns:p14="http://schemas.microsoft.com/office/powerpoint/2010/main" val="3548191526"/>
              </p:ext>
            </p:extLst>
          </p:nvPr>
        </p:nvGraphicFramePr>
        <p:xfrm>
          <a:off x="381000" y="2060915"/>
          <a:ext cx="5339715" cy="2925572"/>
        </p:xfrm>
        <a:graphic>
          <a:graphicData uri="http://schemas.openxmlformats.org/drawingml/2006/table">
            <a:tbl>
              <a:tblPr firstRow="1" firstCol="1" bandRow="1"/>
              <a:tblGrid>
                <a:gridCol w="1257300">
                  <a:extLst>
                    <a:ext uri="{9D8B030D-6E8A-4147-A177-3AD203B41FA5}">
                      <a16:colId xmlns:a16="http://schemas.microsoft.com/office/drawing/2014/main" val="699319789"/>
                    </a:ext>
                  </a:extLst>
                </a:gridCol>
                <a:gridCol w="1188085">
                  <a:extLst>
                    <a:ext uri="{9D8B030D-6E8A-4147-A177-3AD203B41FA5}">
                      <a16:colId xmlns:a16="http://schemas.microsoft.com/office/drawing/2014/main" val="4191452550"/>
                    </a:ext>
                  </a:extLst>
                </a:gridCol>
                <a:gridCol w="1577340">
                  <a:extLst>
                    <a:ext uri="{9D8B030D-6E8A-4147-A177-3AD203B41FA5}">
                      <a16:colId xmlns:a16="http://schemas.microsoft.com/office/drawing/2014/main" val="3615967696"/>
                    </a:ext>
                  </a:extLst>
                </a:gridCol>
                <a:gridCol w="1316990">
                  <a:extLst>
                    <a:ext uri="{9D8B030D-6E8A-4147-A177-3AD203B41FA5}">
                      <a16:colId xmlns:a16="http://schemas.microsoft.com/office/drawing/2014/main" val="3501229759"/>
                    </a:ext>
                  </a:extLst>
                </a:gridCol>
              </a:tblGrid>
              <a:tr h="0">
                <a:tc>
                  <a:txBody>
                    <a:bodyPr/>
                    <a:lstStyle/>
                    <a:p>
                      <a:pPr algn="ctr">
                        <a:lnSpc>
                          <a:spcPct val="107000"/>
                        </a:lnSpc>
                        <a:spcAft>
                          <a:spcPts val="800"/>
                        </a:spcAft>
                      </a:pPr>
                      <a:r>
                        <a:rPr lang="en-GB" sz="1200" b="1" kern="100">
                          <a:effectLst/>
                          <a:latin typeface="Calibri" panose="020F0502020204030204" pitchFamily="34" charset="0"/>
                          <a:ea typeface="Calibri" panose="020F0502020204030204" pitchFamily="34" charset="0"/>
                          <a:cs typeface="Calibri" panose="020F0502020204030204" pitchFamily="34" charset="0"/>
                        </a:rPr>
                        <a:t>Model Name</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L" sz="1200" b="1" kern="0">
                          <a:effectLst/>
                          <a:latin typeface="Calibri" panose="020F0502020204030204" pitchFamily="34" charset="0"/>
                          <a:ea typeface="Calibri" panose="020F0502020204030204" pitchFamily="34" charset="0"/>
                          <a:cs typeface="Calibri" panose="020F0502020204030204" pitchFamily="34" charset="0"/>
                        </a:rPr>
                        <a:t>Accuracy (%)</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L" sz="1200" b="1" kern="0">
                          <a:effectLst/>
                          <a:latin typeface="Calibri" panose="020F0502020204030204" pitchFamily="34" charset="0"/>
                          <a:ea typeface="Calibri" panose="020F0502020204030204" pitchFamily="34" charset="0"/>
                          <a:cs typeface="Calibri" panose="020F0502020204030204" pitchFamily="34" charset="0"/>
                        </a:rPr>
                        <a:t>Articles references</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L" sz="1200" b="1" kern="0">
                          <a:effectLst/>
                          <a:latin typeface="Calibri" panose="020F0502020204030204" pitchFamily="34" charset="0"/>
                          <a:ea typeface="Calibri" panose="020F0502020204030204" pitchFamily="34" charset="0"/>
                          <a:cs typeface="Calibri" panose="020F0502020204030204" pitchFamily="34" charset="0"/>
                        </a:rPr>
                        <a:t>Data source</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495248"/>
                  </a:ext>
                </a:extLst>
              </a:tr>
              <a:tr h="0">
                <a:tc>
                  <a:txBody>
                    <a:bodyPr/>
                    <a:lstStyle/>
                    <a:p>
                      <a:pPr>
                        <a:lnSpc>
                          <a:spcPct val="107000"/>
                        </a:lnSpc>
                        <a:spcAft>
                          <a:spcPts val="800"/>
                        </a:spcAft>
                      </a:pPr>
                      <a:r>
                        <a:rPr lang="en-IL" sz="1000" kern="0">
                          <a:effectLst/>
                          <a:highlight>
                            <a:srgbClr val="FFFF00"/>
                          </a:highlight>
                          <a:latin typeface="Calibri" panose="020F0502020204030204" pitchFamily="34" charset="0"/>
                          <a:ea typeface="Calibri" panose="020F0502020204030204" pitchFamily="34" charset="0"/>
                          <a:cs typeface="Calibri" panose="020F0502020204030204" pitchFamily="34" charset="0"/>
                        </a:rPr>
                        <a:t>Logistic regression</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L" sz="1000" kern="0">
                          <a:effectLst/>
                          <a:latin typeface="Calibri" panose="020F0502020204030204" pitchFamily="34" charset="0"/>
                          <a:ea typeface="Calibri" panose="020F0502020204030204" pitchFamily="34" charset="0"/>
                          <a:cs typeface="Calibri" panose="020F0502020204030204" pitchFamily="34" charset="0"/>
                        </a:rPr>
                        <a:t>76.1</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800"/>
                        </a:spcAft>
                      </a:pPr>
                      <a:r>
                        <a:rPr lang="en-GB" sz="1000" kern="100">
                          <a:effectLst/>
                          <a:latin typeface="Calibri" panose="020F0502020204030204" pitchFamily="34" charset="0"/>
                          <a:ea typeface="Calibri" panose="020F0502020204030204" pitchFamily="34" charset="0"/>
                          <a:cs typeface="Calibri" panose="020F0502020204030204" pitchFamily="34" charset="0"/>
                        </a:rPr>
                        <a:t>Comparison of three data mining models for predicting</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kern="100">
                          <a:effectLst/>
                          <a:latin typeface="Calibri" panose="020F0502020204030204" pitchFamily="34" charset="0"/>
                          <a:ea typeface="Calibri" panose="020F0502020204030204" pitchFamily="34" charset="0"/>
                          <a:cs typeface="Calibri" panose="020F0502020204030204" pitchFamily="34" charset="0"/>
                        </a:rPr>
                        <a:t>diabetes or prediabetes by risk factors</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800"/>
                        </a:spcAft>
                      </a:pPr>
                      <a:r>
                        <a:rPr lang="en-IL" sz="1000" kern="100" dirty="0">
                          <a:effectLst/>
                          <a:latin typeface="Calibri" panose="020F0502020204030204" pitchFamily="34" charset="0"/>
                          <a:ea typeface="Calibri" panose="020F0502020204030204" pitchFamily="34" charset="0"/>
                          <a:cs typeface="Calibri" panose="020F0502020204030204" pitchFamily="34" charset="0"/>
                        </a:rPr>
                        <a:t>China dataset</a:t>
                      </a:r>
                      <a:endParaRPr lang="en-IL"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192683"/>
                  </a:ext>
                </a:extLst>
              </a:tr>
              <a:tr h="0">
                <a:tc>
                  <a:txBody>
                    <a:bodyPr/>
                    <a:lstStyle/>
                    <a:p>
                      <a:pPr>
                        <a:lnSpc>
                          <a:spcPct val="107000"/>
                        </a:lnSpc>
                        <a:spcAft>
                          <a:spcPts val="800"/>
                        </a:spcAft>
                      </a:pPr>
                      <a:r>
                        <a:rPr lang="en-IL" sz="1000" kern="0">
                          <a:effectLst/>
                          <a:latin typeface="Calibri" panose="020F0502020204030204" pitchFamily="34" charset="0"/>
                          <a:ea typeface="Calibri" panose="020F0502020204030204" pitchFamily="34" charset="0"/>
                          <a:cs typeface="Calibri" panose="020F0502020204030204" pitchFamily="34" charset="0"/>
                        </a:rPr>
                        <a:t>Artificial neural network</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L" sz="1000" kern="0">
                          <a:effectLst/>
                          <a:latin typeface="Calibri" panose="020F0502020204030204" pitchFamily="34" charset="0"/>
                          <a:ea typeface="Calibri" panose="020F0502020204030204" pitchFamily="34" charset="0"/>
                          <a:cs typeface="Calibri" panose="020F0502020204030204" pitchFamily="34" charset="0"/>
                        </a:rPr>
                        <a:t>73.2</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168128083"/>
                  </a:ext>
                </a:extLst>
              </a:tr>
              <a:tr h="0">
                <a:tc>
                  <a:txBody>
                    <a:bodyPr/>
                    <a:lstStyle/>
                    <a:p>
                      <a:pPr>
                        <a:lnSpc>
                          <a:spcPct val="107000"/>
                        </a:lnSpc>
                        <a:spcAft>
                          <a:spcPts val="800"/>
                        </a:spcAft>
                      </a:pPr>
                      <a:r>
                        <a:rPr lang="en-IL" sz="1000" kern="0">
                          <a:effectLst/>
                          <a:highlight>
                            <a:srgbClr val="FFFF00"/>
                          </a:highlight>
                          <a:latin typeface="Calibri" panose="020F0502020204030204" pitchFamily="34" charset="0"/>
                          <a:ea typeface="Calibri" panose="020F0502020204030204" pitchFamily="34" charset="0"/>
                          <a:cs typeface="Calibri" panose="020F0502020204030204" pitchFamily="34" charset="0"/>
                        </a:rPr>
                        <a:t>Decision tree</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L" sz="1000" kern="0">
                          <a:effectLst/>
                          <a:latin typeface="Calibri" panose="020F0502020204030204" pitchFamily="34" charset="0"/>
                          <a:ea typeface="Calibri" panose="020F0502020204030204" pitchFamily="34" charset="0"/>
                          <a:cs typeface="Calibri" panose="020F0502020204030204" pitchFamily="34" charset="0"/>
                        </a:rPr>
                        <a:t>77.</a:t>
                      </a:r>
                      <a:r>
                        <a:rPr lang="he-IL" sz="1000" kern="0">
                          <a:effectLst/>
                          <a:latin typeface="Calibri" panose="020F0502020204030204" pitchFamily="34" charset="0"/>
                          <a:ea typeface="Calibri" panose="020F0502020204030204" pitchFamily="34" charset="0"/>
                          <a:cs typeface="Calibri" panose="020F0502020204030204" pitchFamily="34" charset="0"/>
                        </a:rPr>
                        <a:t>9</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4039628800"/>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NB</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72.6</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r>
                        <a:rPr lang="en-IL" sz="10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IL" sz="1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IL" sz="1000" kern="100" dirty="0">
                          <a:effectLst/>
                          <a:latin typeface="Calibri" panose="020F0502020204030204" pitchFamily="34" charset="0"/>
                          <a:ea typeface="Calibri" panose="020F0502020204030204" pitchFamily="34" charset="0"/>
                          <a:cs typeface="Calibri" panose="020F0502020204030204" pitchFamily="34" charset="0"/>
                        </a:rPr>
                        <a:t> </a:t>
                      </a:r>
                      <a:r>
                        <a:rPr lang="en-GB" sz="1000" kern="100" dirty="0">
                          <a:effectLst/>
                          <a:latin typeface="Calibri" panose="020F0502020204030204" pitchFamily="34" charset="0"/>
                          <a:ea typeface="Calibri" panose="020F0502020204030204" pitchFamily="34" charset="0"/>
                          <a:cs typeface="Calibri" panose="020F0502020204030204" pitchFamily="34" charset="0"/>
                        </a:rPr>
                        <a:t>Comparative analysis of predictive machine learning algorithms for diabetes mellitus</a:t>
                      </a:r>
                      <a:endParaRPr lang="en-IL"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nSpc>
                          <a:spcPct val="107000"/>
                        </a:lnSpc>
                        <a:spcAft>
                          <a:spcPts val="800"/>
                        </a:spcAft>
                      </a:pPr>
                      <a:r>
                        <a:rPr lang="en-IL" sz="1000" kern="100">
                          <a:effectLst/>
                          <a:latin typeface="Calibri" panose="020F0502020204030204" pitchFamily="34" charset="0"/>
                          <a:ea typeface="Calibri" panose="020F0502020204030204" pitchFamily="34" charset="0"/>
                          <a:cs typeface="Calibri" panose="020F0502020204030204" pitchFamily="34" charset="0"/>
                        </a:rPr>
                        <a:t>PID dataset </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602665"/>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KNN</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66.1</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024972546"/>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SVM</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74.3</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177874688"/>
                  </a:ext>
                </a:extLst>
              </a:tr>
              <a:tr h="0">
                <a:tc>
                  <a:txBody>
                    <a:bodyPr/>
                    <a:lstStyle/>
                    <a:p>
                      <a:r>
                        <a:rPr lang="en-IL" sz="1000" kern="10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Decision tree</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71.8</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665332409"/>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RF</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64.9</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115564146"/>
                  </a:ext>
                </a:extLst>
              </a:tr>
              <a:tr h="0">
                <a:tc>
                  <a:txBody>
                    <a:bodyPr/>
                    <a:lstStyle/>
                    <a:p>
                      <a:r>
                        <a:rPr lang="en-IL" sz="1000" kern="10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Logistic regression</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74.0</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990464730"/>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NB</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76.5</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rowSpan="6">
                  <a:txBody>
                    <a:bodyPr/>
                    <a:lstStyle/>
                    <a:p>
                      <a:pPr>
                        <a:lnSpc>
                          <a:spcPct val="107000"/>
                        </a:lnSpc>
                        <a:spcAft>
                          <a:spcPts val="800"/>
                        </a:spcAft>
                      </a:pPr>
                      <a:r>
                        <a:rPr lang="en-IL" sz="1000" kern="100">
                          <a:effectLst/>
                          <a:latin typeface="Calibri" panose="020F0502020204030204" pitchFamily="34" charset="0"/>
                          <a:ea typeface="Calibri" panose="020F0502020204030204" pitchFamily="34" charset="0"/>
                          <a:cs typeface="Calibri" panose="020F0502020204030204" pitchFamily="34" charset="0"/>
                        </a:rPr>
                        <a:t>Germany dataset</a:t>
                      </a:r>
                      <a:endParaRPr lang="en-IL"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034708"/>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KNN</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98.7</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2632834900"/>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SVM</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77.0</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537381084"/>
                  </a:ext>
                </a:extLst>
              </a:tr>
              <a:tr h="0">
                <a:tc>
                  <a:txBody>
                    <a:bodyPr/>
                    <a:lstStyle/>
                    <a:p>
                      <a:r>
                        <a:rPr lang="en-IL" sz="1000" kern="10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Decision tree</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94.5</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344068743"/>
                  </a:ext>
                </a:extLst>
              </a:tr>
              <a:tr h="0">
                <a:tc>
                  <a:txBody>
                    <a:bodyPr/>
                    <a:lstStyle/>
                    <a:p>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RF</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a:solidFill>
                            <a:srgbClr val="000000"/>
                          </a:solidFill>
                          <a:effectLst/>
                          <a:latin typeface="Calibri" panose="020F0502020204030204" pitchFamily="34" charset="0"/>
                          <a:ea typeface="Calibri" panose="020F0502020204030204" pitchFamily="34" charset="0"/>
                          <a:cs typeface="Arial" panose="020B0604020202020204" pitchFamily="34" charset="0"/>
                        </a:rPr>
                        <a:t>98.7</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3674710860"/>
                  </a:ext>
                </a:extLst>
              </a:tr>
              <a:tr h="0">
                <a:tc>
                  <a:txBody>
                    <a:bodyPr/>
                    <a:lstStyle/>
                    <a:p>
                      <a:r>
                        <a:rPr lang="en-IL" sz="1000" kern="10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Logistic regression</a:t>
                      </a:r>
                      <a:endParaRPr lang="en-IL"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L" sz="10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77.6</a:t>
                      </a:r>
                      <a:endParaRPr lang="en-IL" sz="1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L"/>
                    </a:p>
                  </a:txBody>
                  <a:tcPr/>
                </a:tc>
                <a:tc vMerge="1">
                  <a:txBody>
                    <a:bodyPr/>
                    <a:lstStyle/>
                    <a:p>
                      <a:endParaRPr lang="en-IL"/>
                    </a:p>
                  </a:txBody>
                  <a:tcPr/>
                </a:tc>
                <a:extLst>
                  <a:ext uri="{0D108BD9-81ED-4DB2-BD59-A6C34878D82A}">
                    <a16:rowId xmlns:a16="http://schemas.microsoft.com/office/drawing/2014/main" val="114762532"/>
                  </a:ext>
                </a:extLst>
              </a:tr>
            </a:tbl>
          </a:graphicData>
        </a:graphic>
      </p:graphicFrame>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0" name="TextBox 9">
            <a:extLst>
              <a:ext uri="{FF2B5EF4-FFF2-40B4-BE49-F238E27FC236}">
                <a16:creationId xmlns:a16="http://schemas.microsoft.com/office/drawing/2014/main" id="{8E3A750C-0A24-44FF-BCA5-46C9674AC287}"/>
              </a:ext>
            </a:extLst>
          </p:cNvPr>
          <p:cNvSpPr txBox="1"/>
          <p:nvPr/>
        </p:nvSpPr>
        <p:spPr>
          <a:xfrm>
            <a:off x="6347166" y="2159192"/>
            <a:ext cx="5634790" cy="1477328"/>
          </a:xfrm>
          <a:prstGeom prst="rect">
            <a:avLst/>
          </a:prstGeom>
          <a:noFill/>
        </p:spPr>
        <p:txBody>
          <a:bodyPr wrap="square" rtlCol="0">
            <a:spAutoFit/>
          </a:bodyPr>
          <a:lstStyle/>
          <a:p>
            <a:pPr algn="r" rtl="1"/>
            <a:r>
              <a:rPr lang="he-IL" dirty="0">
                <a:solidFill>
                  <a:schemeClr val="accent1">
                    <a:lumMod val="75000"/>
                  </a:schemeClr>
                </a:solidFill>
                <a:latin typeface="David" panose="020E0502060401010101" pitchFamily="34" charset="-79"/>
                <a:cs typeface="David" panose="020E0502060401010101" pitchFamily="34" charset="-79"/>
              </a:rPr>
              <a:t>בסקירת הספרות של מאמר מס 2 (שקף 5) ומס 3 (שקף 6), הצגנו שני מאמרים שהתבססו על 3 </a:t>
            </a:r>
            <a:r>
              <a:rPr lang="en-US" dirty="0">
                <a:solidFill>
                  <a:schemeClr val="accent1">
                    <a:lumMod val="75000"/>
                  </a:schemeClr>
                </a:solidFill>
                <a:latin typeface="David" panose="020E0502060401010101" pitchFamily="34" charset="-79"/>
                <a:cs typeface="David" panose="020E0502060401010101" pitchFamily="34" charset="-79"/>
              </a:rPr>
              <a:t>dataset</a:t>
            </a:r>
            <a:r>
              <a:rPr lang="he-IL" dirty="0">
                <a:solidFill>
                  <a:schemeClr val="accent1">
                    <a:lumMod val="75000"/>
                  </a:schemeClr>
                </a:solidFill>
                <a:latin typeface="David" panose="020E0502060401010101" pitchFamily="34" charset="-79"/>
                <a:cs typeface="David" panose="020E0502060401010101" pitchFamily="34" charset="-79"/>
              </a:rPr>
              <a:t> שונים, מדד הדיוק של מודל עץ ההחלטות קיבל תוצאות גבוהות ביחס לשאר המודלים שנבחנו, מה שמלמד אותנו שמודל עץ החלטות הוא המודל המתאים ביותר לניבוי פרופיל של חולה סוכרת.</a:t>
            </a:r>
            <a:endParaRPr lang="en-IL" dirty="0">
              <a:solidFill>
                <a:schemeClr val="accent1">
                  <a:lumMod val="75000"/>
                </a:schemeClr>
              </a:solidFill>
              <a:latin typeface="David" panose="020E0502060401010101" pitchFamily="34" charset="-79"/>
              <a:cs typeface="David" panose="020E0502060401010101" pitchFamily="34" charset="-79"/>
            </a:endParaRPr>
          </a:p>
        </p:txBody>
      </p:sp>
      <p:sp>
        <p:nvSpPr>
          <p:cNvPr id="2" name="מציין מיקום של תאריך 1">
            <a:extLst>
              <a:ext uri="{FF2B5EF4-FFF2-40B4-BE49-F238E27FC236}">
                <a16:creationId xmlns:a16="http://schemas.microsoft.com/office/drawing/2014/main" id="{A332098F-FAAB-6794-23C3-3CCF1532F8EE}"/>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31042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שיטת המחקר</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12</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graphicFrame>
        <p:nvGraphicFramePr>
          <p:cNvPr id="2" name="טבלה 1">
            <a:extLst>
              <a:ext uri="{FF2B5EF4-FFF2-40B4-BE49-F238E27FC236}">
                <a16:creationId xmlns:a16="http://schemas.microsoft.com/office/drawing/2014/main" id="{18745EEB-F771-B8CD-40FF-CB0B342A4E5D}"/>
              </a:ext>
            </a:extLst>
          </p:cNvPr>
          <p:cNvGraphicFramePr>
            <a:graphicFrameLocks noGrp="1"/>
          </p:cNvGraphicFramePr>
          <p:nvPr>
            <p:extLst>
              <p:ext uri="{D42A27DB-BD31-4B8C-83A1-F6EECF244321}">
                <p14:modId xmlns:p14="http://schemas.microsoft.com/office/powerpoint/2010/main" val="199535454"/>
              </p:ext>
            </p:extLst>
          </p:nvPr>
        </p:nvGraphicFramePr>
        <p:xfrm>
          <a:off x="172721" y="1274576"/>
          <a:ext cx="11760184" cy="4934100"/>
        </p:xfrm>
        <a:graphic>
          <a:graphicData uri="http://schemas.openxmlformats.org/drawingml/2006/table">
            <a:tbl>
              <a:tblPr rtl="1" firstRow="1" bandRow="1">
                <a:tableStyleId>{5C22544A-7EE6-4342-B048-85BDC9FD1C3A}</a:tableStyleId>
              </a:tblPr>
              <a:tblGrid>
                <a:gridCol w="2543976">
                  <a:extLst>
                    <a:ext uri="{9D8B030D-6E8A-4147-A177-3AD203B41FA5}">
                      <a16:colId xmlns:a16="http://schemas.microsoft.com/office/drawing/2014/main" val="1678094770"/>
                    </a:ext>
                  </a:extLst>
                </a:gridCol>
                <a:gridCol w="4361628">
                  <a:extLst>
                    <a:ext uri="{9D8B030D-6E8A-4147-A177-3AD203B41FA5}">
                      <a16:colId xmlns:a16="http://schemas.microsoft.com/office/drawing/2014/main" val="1328061328"/>
                    </a:ext>
                  </a:extLst>
                </a:gridCol>
                <a:gridCol w="4854580">
                  <a:extLst>
                    <a:ext uri="{9D8B030D-6E8A-4147-A177-3AD203B41FA5}">
                      <a16:colId xmlns:a16="http://schemas.microsoft.com/office/drawing/2014/main" val="1177023259"/>
                    </a:ext>
                  </a:extLst>
                </a:gridCol>
              </a:tblGrid>
              <a:tr h="655552">
                <a:tc>
                  <a:txBody>
                    <a:bodyPr/>
                    <a:lstStyle/>
                    <a:p>
                      <a:pPr algn="ctr" rtl="1"/>
                      <a:r>
                        <a:rPr lang="he-IL" sz="1200" dirty="0">
                          <a:latin typeface="DaunPenh" panose="020F0502020204030204" pitchFamily="2" charset="0"/>
                          <a:cs typeface="David" panose="020E0502060401010101" pitchFamily="34" charset="-79"/>
                        </a:rPr>
                        <a:t>מאפיינים</a:t>
                      </a:r>
                      <a:r>
                        <a:rPr lang="en-US" sz="1200" dirty="0">
                          <a:latin typeface="DaunPenh" panose="020F0502020204030204" pitchFamily="2" charset="0"/>
                          <a:cs typeface="DaunPenh" panose="020F0502020204030204" pitchFamily="2" charset="0"/>
                        </a:rPr>
                        <a:t>/ </a:t>
                      </a:r>
                      <a:r>
                        <a:rPr lang="he-IL" sz="1200" dirty="0">
                          <a:latin typeface="DaunPenh" panose="020F0502020204030204" pitchFamily="2" charset="0"/>
                          <a:cs typeface="David" panose="020E0502060401010101" pitchFamily="34" charset="-79"/>
                        </a:rPr>
                        <a:t> שלבים</a:t>
                      </a:r>
                    </a:p>
                  </a:txBody>
                  <a:tcPr/>
                </a:tc>
                <a:tc>
                  <a:txBody>
                    <a:bodyPr/>
                    <a:lstStyle/>
                    <a:p>
                      <a:pPr algn="ctr" rtl="1"/>
                      <a:r>
                        <a:rPr lang="he-IL" sz="1200" dirty="0">
                          <a:latin typeface="DaunPenh" panose="020F0502020204030204" pitchFamily="2" charset="0"/>
                          <a:cs typeface="David" panose="020E0502060401010101" pitchFamily="34" charset="-79"/>
                        </a:rPr>
                        <a:t>שלב ראשון – חקירה ואיסוף הנתונים</a:t>
                      </a:r>
                    </a:p>
                  </a:txBody>
                  <a:tcPr/>
                </a:tc>
                <a:tc>
                  <a:txBody>
                    <a:bodyPr/>
                    <a:lstStyle/>
                    <a:p>
                      <a:pPr algn="ctr" rtl="1"/>
                      <a:r>
                        <a:rPr lang="he-IL" sz="1200" dirty="0">
                          <a:latin typeface="DaunPenh" panose="020F0502020204030204" pitchFamily="2" charset="0"/>
                          <a:cs typeface="David" panose="020E0502060401010101" pitchFamily="34" charset="-79"/>
                        </a:rPr>
                        <a:t>שלב שני - ביצוע</a:t>
                      </a:r>
                    </a:p>
                  </a:txBody>
                  <a:tcPr/>
                </a:tc>
                <a:extLst>
                  <a:ext uri="{0D108BD9-81ED-4DB2-BD59-A6C34878D82A}">
                    <a16:rowId xmlns:a16="http://schemas.microsoft.com/office/drawing/2014/main" val="3475201880"/>
                  </a:ext>
                </a:extLst>
              </a:tr>
              <a:tr h="1627606">
                <a:tc>
                  <a:txBody>
                    <a:bodyPr/>
                    <a:lstStyle/>
                    <a:p>
                      <a:pPr algn="r" rtl="1"/>
                      <a:r>
                        <a:rPr lang="he-IL" sz="1200" dirty="0">
                          <a:latin typeface="DaunPenh" panose="020F0502020204030204" pitchFamily="2" charset="0"/>
                          <a:cs typeface="David" panose="020E0502060401010101" pitchFamily="34" charset="-79"/>
                        </a:rPr>
                        <a:t>הכנת הנתונים</a:t>
                      </a:r>
                    </a:p>
                  </a:txBody>
                  <a:tcPr/>
                </a:tc>
                <a:tc>
                  <a:txBody>
                    <a:bodyPr/>
                    <a:lstStyle/>
                    <a:p>
                      <a:pPr marL="285750" indent="-285750" algn="r" rtl="1" fontAlgn="base">
                        <a:buFont typeface="Arial" panose="020B0604020202020204" pitchFamily="34" charset="0"/>
                        <a:buChar char="•"/>
                      </a:pPr>
                      <a:r>
                        <a:rPr lang="he-IL" sz="1200" b="0" i="0" u="none" strike="noStrike" kern="1200" dirty="0">
                          <a:solidFill>
                            <a:schemeClr val="dk1"/>
                          </a:solidFill>
                          <a:effectLst/>
                          <a:latin typeface="DaunPenh" panose="020F0502020204030204" pitchFamily="2" charset="0"/>
                          <a:ea typeface="+mn-ea"/>
                          <a:cs typeface="David" panose="020E0502060401010101" pitchFamily="34" charset="-79"/>
                        </a:rPr>
                        <a:t>הגדרת הבעיה אותה אנו רוצים לחקור.</a:t>
                      </a:r>
                    </a:p>
                    <a:p>
                      <a:pPr marL="285750" indent="-285750" algn="r" rtl="1" fontAlgn="base">
                        <a:buFont typeface="Arial" panose="020B0604020202020204" pitchFamily="34" charset="0"/>
                        <a:buChar char="•"/>
                      </a:pPr>
                      <a:r>
                        <a:rPr lang="he-IL" sz="1200" b="0" i="0" u="none" strike="noStrike" kern="1200" dirty="0">
                          <a:solidFill>
                            <a:schemeClr val="dk1"/>
                          </a:solidFill>
                          <a:effectLst/>
                          <a:latin typeface="DaunPenh" panose="020F0502020204030204" pitchFamily="2" charset="0"/>
                          <a:ea typeface="+mn-ea"/>
                          <a:cs typeface="David" panose="020E0502060401010101" pitchFamily="34" charset="-79"/>
                        </a:rPr>
                        <a:t>חיפוש אחר מאגרי נתונים קיימים.</a:t>
                      </a:r>
                    </a:p>
                    <a:p>
                      <a:pPr marL="285750" indent="-285750" algn="r" rtl="1" fontAlgn="base">
                        <a:buFont typeface="Arial" panose="020B0604020202020204" pitchFamily="34" charset="0"/>
                        <a:buChar char="•"/>
                      </a:pPr>
                      <a:r>
                        <a:rPr lang="he-IL" sz="1200" b="0" i="0" u="none" strike="noStrike" kern="1200" dirty="0">
                          <a:solidFill>
                            <a:schemeClr val="dk1"/>
                          </a:solidFill>
                          <a:effectLst/>
                          <a:latin typeface="DaunPenh" panose="020F0502020204030204" pitchFamily="2" charset="0"/>
                          <a:ea typeface="+mn-ea"/>
                          <a:cs typeface="David" panose="020E0502060401010101" pitchFamily="34" charset="-79"/>
                        </a:rPr>
                        <a:t>חיפוש אחר ספרות קיימת.</a:t>
                      </a:r>
                    </a:p>
                    <a:p>
                      <a:pPr algn="r" rtl="1"/>
                      <a:endParaRPr lang="he-IL" sz="1200" dirty="0">
                        <a:latin typeface="DaunPenh" panose="020F0502020204030204" pitchFamily="2" charset="0"/>
                        <a:cs typeface="David" panose="020E0502060401010101" pitchFamily="34" charset="-79"/>
                      </a:endParaRPr>
                    </a:p>
                  </a:txBody>
                  <a:tcPr/>
                </a:tc>
                <a:tc>
                  <a:txBody>
                    <a:bodyPr/>
                    <a:lstStyle/>
                    <a:p>
                      <a:pPr algn="r" rtl="1"/>
                      <a:r>
                        <a:rPr lang="he-IL" sz="1200" dirty="0">
                          <a:latin typeface="DaunPenh" panose="020F0502020204030204" pitchFamily="2" charset="0"/>
                          <a:cs typeface="David" panose="020E0502060401010101" pitchFamily="34" charset="-79"/>
                        </a:rPr>
                        <a:t>הגדרת המשתנים אותם נבדוק:</a:t>
                      </a:r>
                    </a:p>
                    <a:p>
                      <a:pPr marL="228600" indent="-228600" algn="r" rtl="1">
                        <a:buFont typeface="+mj-lt"/>
                        <a:buAutoNum type="arabicPeriod"/>
                      </a:pPr>
                      <a:r>
                        <a:rPr lang="en-US" sz="1200" dirty="0">
                          <a:latin typeface="DaunPenh" panose="020F0502020204030204" pitchFamily="2" charset="0"/>
                          <a:cs typeface="DaunPenh" panose="020F0502020204030204" pitchFamily="2" charset="0"/>
                        </a:rPr>
                        <a:t>Gender</a:t>
                      </a:r>
                      <a:r>
                        <a:rPr lang="he-IL" sz="1200" dirty="0">
                          <a:latin typeface="DaunPenh" panose="020F0502020204030204" pitchFamily="2" charset="0"/>
                          <a:cs typeface="David" panose="020E0502060401010101" pitchFamily="34" charset="-79"/>
                        </a:rPr>
                        <a:t> - מין</a:t>
                      </a:r>
                    </a:p>
                    <a:p>
                      <a:pPr marL="228600" indent="-228600" algn="r" rtl="1">
                        <a:buFont typeface="+mj-lt"/>
                        <a:buAutoNum type="arabicPeriod"/>
                      </a:pPr>
                      <a:r>
                        <a:rPr lang="en-US" sz="1200" dirty="0">
                          <a:latin typeface="DaunPenh" panose="020F0502020204030204" pitchFamily="2" charset="0"/>
                          <a:cs typeface="DaunPenh" panose="020F0502020204030204" pitchFamily="2" charset="0"/>
                        </a:rPr>
                        <a:t>Age</a:t>
                      </a:r>
                      <a:r>
                        <a:rPr lang="he-IL" sz="1200" dirty="0">
                          <a:latin typeface="DaunPenh" panose="020F0502020204030204" pitchFamily="2" charset="0"/>
                          <a:cs typeface="David" panose="020E0502060401010101" pitchFamily="34" charset="-79"/>
                        </a:rPr>
                        <a:t> - גיל</a:t>
                      </a:r>
                    </a:p>
                    <a:p>
                      <a:pPr marL="228600" indent="-228600" algn="r" rtl="1">
                        <a:buFont typeface="+mj-lt"/>
                        <a:buAutoNum type="arabicPeriod"/>
                      </a:pPr>
                      <a:r>
                        <a:rPr lang="en-US" sz="1200" dirty="0">
                          <a:latin typeface="DaunPenh" panose="020F0502020204030204" pitchFamily="2" charset="0"/>
                          <a:cs typeface="DaunPenh" panose="020F0502020204030204" pitchFamily="2" charset="0"/>
                        </a:rPr>
                        <a:t>Hypertension</a:t>
                      </a:r>
                      <a:r>
                        <a:rPr lang="he-IL" sz="1200" dirty="0">
                          <a:latin typeface="DaunPenh" panose="020F0502020204030204" pitchFamily="2" charset="0"/>
                          <a:cs typeface="David" panose="020E0502060401010101" pitchFamily="34" charset="-79"/>
                        </a:rPr>
                        <a:t> – לחץ יתר</a:t>
                      </a:r>
                    </a:p>
                    <a:p>
                      <a:pPr marL="228600" indent="-228600" algn="r" rtl="1">
                        <a:buFont typeface="+mj-lt"/>
                        <a:buAutoNum type="arabicPeriod"/>
                      </a:pPr>
                      <a:r>
                        <a:rPr lang="en-US" sz="1200" dirty="0" err="1">
                          <a:latin typeface="DaunPenh" panose="020F0502020204030204" pitchFamily="2" charset="0"/>
                          <a:cs typeface="DaunPenh" panose="020F0502020204030204" pitchFamily="2" charset="0"/>
                        </a:rPr>
                        <a:t>heart_disease</a:t>
                      </a:r>
                      <a:r>
                        <a:rPr lang="he-IL" sz="1200" dirty="0">
                          <a:latin typeface="DaunPenh" panose="020F0502020204030204" pitchFamily="2" charset="0"/>
                          <a:cs typeface="David" panose="020E0502060401010101" pitchFamily="34" charset="-79"/>
                        </a:rPr>
                        <a:t> – מחלת לב</a:t>
                      </a:r>
                    </a:p>
                    <a:p>
                      <a:pPr marL="228600" indent="-228600" algn="r" rtl="1">
                        <a:buFont typeface="+mj-lt"/>
                        <a:buAutoNum type="arabicPeriod"/>
                      </a:pPr>
                      <a:r>
                        <a:rPr lang="en-US" sz="1200" dirty="0" err="1">
                          <a:latin typeface="DaunPenh" panose="020F0502020204030204" pitchFamily="2" charset="0"/>
                          <a:cs typeface="DaunPenh" panose="020F0502020204030204" pitchFamily="2" charset="0"/>
                        </a:rPr>
                        <a:t>smoking_history</a:t>
                      </a:r>
                      <a:r>
                        <a:rPr lang="he-IL" sz="1200" dirty="0">
                          <a:latin typeface="DaunPenh" panose="020F0502020204030204" pitchFamily="2" charset="0"/>
                          <a:cs typeface="David" panose="020E0502060401010101" pitchFamily="34" charset="-79"/>
                        </a:rPr>
                        <a:t> – היסטוריה עישון</a:t>
                      </a:r>
                    </a:p>
                    <a:p>
                      <a:pPr marL="228600" indent="-228600" algn="r" rtl="1">
                        <a:buFont typeface="+mj-lt"/>
                        <a:buAutoNum type="arabicPeriod"/>
                      </a:pPr>
                      <a:r>
                        <a:rPr lang="en-US" sz="1200" dirty="0" err="1">
                          <a:latin typeface="DaunPenh" panose="020F0502020204030204" pitchFamily="2" charset="0"/>
                          <a:cs typeface="DaunPenh" panose="020F0502020204030204" pitchFamily="2" charset="0"/>
                        </a:rPr>
                        <a:t>Bmi</a:t>
                      </a:r>
                      <a:r>
                        <a:rPr lang="he-IL" sz="1200" dirty="0">
                          <a:latin typeface="DaunPenh" panose="020F0502020204030204" pitchFamily="2" charset="0"/>
                          <a:cs typeface="David" panose="020E0502060401010101" pitchFamily="34" charset="-79"/>
                        </a:rPr>
                        <a:t> – מדד מסת הגוף</a:t>
                      </a:r>
                    </a:p>
                    <a:p>
                      <a:pPr marL="228600" indent="-228600" algn="r" rtl="1">
                        <a:buFont typeface="+mj-lt"/>
                        <a:buAutoNum type="arabicPeriod"/>
                      </a:pPr>
                      <a:r>
                        <a:rPr lang="en-US" sz="1200" dirty="0">
                          <a:latin typeface="DaunPenh" panose="020F0502020204030204" pitchFamily="2" charset="0"/>
                          <a:cs typeface="DaunPenh" panose="020F0502020204030204" pitchFamily="2" charset="0"/>
                        </a:rPr>
                        <a:t>HbA1c_level</a:t>
                      </a:r>
                      <a:r>
                        <a:rPr lang="he-IL" sz="1200" dirty="0">
                          <a:latin typeface="DaunPenh" panose="020F0502020204030204" pitchFamily="2" charset="0"/>
                          <a:cs typeface="David" panose="020E0502060401010101" pitchFamily="34" charset="-79"/>
                        </a:rPr>
                        <a:t> – מדד לרמת הסוכר הממוצעת</a:t>
                      </a:r>
                    </a:p>
                    <a:p>
                      <a:pPr marL="228600" indent="-228600" algn="r" rtl="1">
                        <a:buFont typeface="+mj-lt"/>
                        <a:buAutoNum type="arabicPeriod"/>
                      </a:pPr>
                      <a:r>
                        <a:rPr lang="en-US" sz="1200" dirty="0" err="1">
                          <a:latin typeface="DaunPenh" panose="020F0502020204030204" pitchFamily="2" charset="0"/>
                          <a:cs typeface="DaunPenh" panose="020F0502020204030204" pitchFamily="2" charset="0"/>
                        </a:rPr>
                        <a:t>blood_glucose_level</a:t>
                      </a:r>
                      <a:r>
                        <a:rPr lang="he-IL" sz="1200" dirty="0">
                          <a:latin typeface="DaunPenh" panose="020F0502020204030204" pitchFamily="2" charset="0"/>
                          <a:cs typeface="David" panose="020E0502060401010101" pitchFamily="34" charset="-79"/>
                        </a:rPr>
                        <a:t> – רמת גלוקוז בדם</a:t>
                      </a:r>
                    </a:p>
                    <a:p>
                      <a:pPr algn="r" rtl="1"/>
                      <a:endParaRPr lang="he-IL" sz="1200" dirty="0">
                        <a:latin typeface="DaunPenh" panose="020F0502020204030204" pitchFamily="2" charset="0"/>
                        <a:cs typeface="David" panose="020E0502060401010101" pitchFamily="34" charset="-79"/>
                      </a:endParaRPr>
                    </a:p>
                  </a:txBody>
                  <a:tcPr/>
                </a:tc>
                <a:extLst>
                  <a:ext uri="{0D108BD9-81ED-4DB2-BD59-A6C34878D82A}">
                    <a16:rowId xmlns:a16="http://schemas.microsoft.com/office/drawing/2014/main" val="772427651"/>
                  </a:ext>
                </a:extLst>
              </a:tr>
              <a:tr h="792802">
                <a:tc>
                  <a:txBody>
                    <a:bodyPr/>
                    <a:lstStyle/>
                    <a:p>
                      <a:pPr algn="r" rtl="1"/>
                      <a:r>
                        <a:rPr lang="he-IL" sz="1200" dirty="0">
                          <a:latin typeface="DaunPenh" panose="020F0502020204030204" pitchFamily="2" charset="0"/>
                          <a:cs typeface="David" panose="020E0502060401010101" pitchFamily="34" charset="-79"/>
                        </a:rPr>
                        <a:t>מניפולציות שהופעלו</a:t>
                      </a:r>
                    </a:p>
                  </a:txBody>
                  <a:tcPr/>
                </a:tc>
                <a:tc>
                  <a:txBody>
                    <a:bodyPr/>
                    <a:lstStyle/>
                    <a:p>
                      <a:pPr algn="r" rtl="1"/>
                      <a:r>
                        <a:rPr lang="he-IL" sz="1200" dirty="0">
                          <a:latin typeface="DaunPenh" panose="020F0502020204030204" pitchFamily="2" charset="0"/>
                          <a:cs typeface="David" panose="020E0502060401010101" pitchFamily="34" charset="-79"/>
                        </a:rPr>
                        <a:t>בחירת הנתונים מאתר </a:t>
                      </a:r>
                      <a:r>
                        <a:rPr lang="en-US" sz="1200" dirty="0">
                          <a:latin typeface="DaunPenh" panose="020F0502020204030204" pitchFamily="2" charset="0"/>
                          <a:cs typeface="DaunPenh" panose="020F0502020204030204" pitchFamily="2" charset="0"/>
                        </a:rPr>
                        <a:t>Kaggle</a:t>
                      </a:r>
                      <a:r>
                        <a:rPr lang="he-IL" sz="1200" dirty="0">
                          <a:latin typeface="DaunPenh" panose="020F0502020204030204" pitchFamily="2" charset="0"/>
                          <a:cs typeface="David" panose="020E0502060401010101" pitchFamily="34" charset="-79"/>
                        </a:rPr>
                        <a:t> עם 100,000 רשומות</a:t>
                      </a:r>
                    </a:p>
                  </a:txBody>
                  <a:tcPr/>
                </a:tc>
                <a:tc>
                  <a:txBody>
                    <a:bodyPr/>
                    <a:lstStyle/>
                    <a:p>
                      <a:pPr algn="r" rtl="1"/>
                      <a:r>
                        <a:rPr lang="he-IL" sz="1200" dirty="0">
                          <a:latin typeface="DaunPenh" panose="020F0502020204030204" pitchFamily="2" charset="0"/>
                          <a:cs typeface="David" panose="020E0502060401010101" pitchFamily="34" charset="-79"/>
                        </a:rPr>
                        <a:t>כששדה המטרה מספרי -  הגדרת הנתונים כ 1 – חולה בסוכרת,0 - לא חולה בסוכרת</a:t>
                      </a:r>
                    </a:p>
                    <a:p>
                      <a:pPr algn="r" rtl="1"/>
                      <a:r>
                        <a:rPr lang="he-IL" sz="1200" dirty="0">
                          <a:latin typeface="DaunPenh" panose="020F0502020204030204" pitchFamily="2" charset="0"/>
                          <a:cs typeface="David" panose="020E0502060401010101" pitchFamily="34" charset="-79"/>
                        </a:rPr>
                        <a:t>כששדה המטרה נומינלי- הגדרת הנתונים כ 0=</a:t>
                      </a:r>
                      <a:r>
                        <a:rPr lang="en-US" sz="1200" dirty="0">
                          <a:latin typeface="DaunPenh" panose="020F0502020204030204" pitchFamily="2" charset="0"/>
                          <a:cs typeface="DaunPenh" panose="020F0502020204030204" pitchFamily="2" charset="0"/>
                        </a:rPr>
                        <a:t>N</a:t>
                      </a:r>
                      <a:r>
                        <a:rPr lang="he-IL" sz="1200" dirty="0">
                          <a:latin typeface="DaunPenh" panose="020F0502020204030204" pitchFamily="2" charset="0"/>
                          <a:cs typeface="David" panose="020E0502060401010101" pitchFamily="34" charset="-79"/>
                        </a:rPr>
                        <a:t>,</a:t>
                      </a:r>
                      <a:r>
                        <a:rPr lang="en-US" sz="1200" dirty="0">
                          <a:latin typeface="DaunPenh" panose="020F0502020204030204" pitchFamily="2" charset="0"/>
                          <a:cs typeface="DaunPenh" panose="020F0502020204030204" pitchFamily="2" charset="0"/>
                        </a:rPr>
                        <a:t>Y=1</a:t>
                      </a:r>
                      <a:endParaRPr lang="he-IL" sz="1200" dirty="0">
                        <a:latin typeface="DaunPenh" panose="020F0502020204030204" pitchFamily="2" charset="0"/>
                        <a:cs typeface="DaunPenh" panose="020F0502020204030204" pitchFamily="2" charset="0"/>
                      </a:endParaRPr>
                    </a:p>
                    <a:p>
                      <a:pPr algn="r" rtl="1"/>
                      <a:r>
                        <a:rPr lang="he-IL" sz="1200" dirty="0">
                          <a:latin typeface="DaunPenh" panose="020F0502020204030204" pitchFamily="2" charset="0"/>
                          <a:cs typeface="DaunPenh" panose="020F0502020204030204" pitchFamily="2" charset="0"/>
                        </a:rPr>
                        <a:t>טיפול בקבוצת מיעוט: 17,000 רשומות</a:t>
                      </a:r>
                    </a:p>
                    <a:p>
                      <a:pPr algn="r" rtl="1"/>
                      <a:r>
                        <a:rPr lang="he-IL" sz="1200" dirty="0">
                          <a:latin typeface="DaunPenh" panose="020F0502020204030204" pitchFamily="2" charset="0"/>
                          <a:cs typeface="DaunPenh" panose="020F0502020204030204" pitchFamily="2" charset="0"/>
                        </a:rPr>
                        <a:t>טיפול במשתנה מתווך: </a:t>
                      </a:r>
                      <a:r>
                        <a:rPr lang="en-US" sz="1200" dirty="0">
                          <a:latin typeface="DaunPenh" panose="020F0502020204030204" pitchFamily="2" charset="0"/>
                          <a:cs typeface="DaunPenh" panose="020F0502020204030204" pitchFamily="2" charset="0"/>
                        </a:rPr>
                        <a:t>HbA1c_level</a:t>
                      </a:r>
                    </a:p>
                  </a:txBody>
                  <a:tcPr/>
                </a:tc>
                <a:extLst>
                  <a:ext uri="{0D108BD9-81ED-4DB2-BD59-A6C34878D82A}">
                    <a16:rowId xmlns:a16="http://schemas.microsoft.com/office/drawing/2014/main" val="802664138"/>
                  </a:ext>
                </a:extLst>
              </a:tr>
              <a:tr h="712388">
                <a:tc>
                  <a:txBody>
                    <a:bodyPr/>
                    <a:lstStyle/>
                    <a:p>
                      <a:pPr algn="r" rtl="1"/>
                      <a:r>
                        <a:rPr lang="he-IL" sz="1200" dirty="0">
                          <a:latin typeface="DaunPenh" panose="020F0502020204030204" pitchFamily="2" charset="0"/>
                          <a:cs typeface="David" panose="020E0502060401010101" pitchFamily="34" charset="-79"/>
                        </a:rPr>
                        <a:t>ניתוח נתונים</a:t>
                      </a:r>
                    </a:p>
                  </a:txBody>
                  <a:tcPr/>
                </a:tc>
                <a:tc>
                  <a:txBody>
                    <a:bodyPr/>
                    <a:lstStyle/>
                    <a:p>
                      <a:pPr marL="285750" indent="-285750" algn="r" rtl="1" fontAlgn="base">
                        <a:buFont typeface="Arial" panose="020B0604020202020204" pitchFamily="34" charset="0"/>
                        <a:buChar char="•"/>
                      </a:pPr>
                      <a:r>
                        <a:rPr lang="he-IL" sz="1200" b="0" i="0" u="none" strike="noStrike" kern="1200" dirty="0">
                          <a:solidFill>
                            <a:schemeClr val="dk1"/>
                          </a:solidFill>
                          <a:effectLst/>
                          <a:latin typeface="DaunPenh" panose="020F0502020204030204" pitchFamily="2" charset="0"/>
                          <a:ea typeface="+mn-ea"/>
                          <a:cs typeface="David" panose="020E0502060401010101" pitchFamily="34" charset="-79"/>
                        </a:rPr>
                        <a:t>השוואת הנתונים בין סקירות הספרות.</a:t>
                      </a:r>
                    </a:p>
                    <a:p>
                      <a:pPr marL="285750" indent="-285750" algn="r" rtl="1" fontAlgn="base">
                        <a:buFont typeface="Arial" panose="020B0604020202020204" pitchFamily="34" charset="0"/>
                        <a:buChar char="•"/>
                      </a:pPr>
                      <a:r>
                        <a:rPr lang="he-IL" sz="1200" b="0" i="0" u="none" strike="noStrike" kern="1200" dirty="0">
                          <a:solidFill>
                            <a:schemeClr val="dk1"/>
                          </a:solidFill>
                          <a:effectLst/>
                          <a:latin typeface="DaunPenh" panose="020F0502020204030204" pitchFamily="2" charset="0"/>
                          <a:ea typeface="+mn-ea"/>
                          <a:cs typeface="David" panose="020E0502060401010101" pitchFamily="34" charset="-79"/>
                        </a:rPr>
                        <a:t>בדיקה האם הנתונים הפכו לידע מעשי.</a:t>
                      </a:r>
                    </a:p>
                    <a:p>
                      <a:pPr algn="r" rtl="1"/>
                      <a:endParaRPr lang="he-IL" sz="1200" dirty="0">
                        <a:latin typeface="DaunPenh" panose="020F0502020204030204" pitchFamily="2" charset="0"/>
                        <a:cs typeface="David" panose="020E0502060401010101" pitchFamily="34" charset="-79"/>
                      </a:endParaRPr>
                    </a:p>
                  </a:txBody>
                  <a:tcPr/>
                </a:tc>
                <a:tc>
                  <a:txBody>
                    <a:bodyPr/>
                    <a:lstStyle/>
                    <a:p>
                      <a:pPr algn="r" rtl="1"/>
                      <a:r>
                        <a:rPr lang="he-IL" sz="1200" dirty="0">
                          <a:latin typeface="DaunPenh" panose="020F0502020204030204" pitchFamily="2" charset="0"/>
                          <a:cs typeface="David" panose="020E0502060401010101" pitchFamily="34" charset="-79"/>
                        </a:rPr>
                        <a:t>בוצעו הרצות באמצעות האלגוריתמים:</a:t>
                      </a:r>
                    </a:p>
                    <a:p>
                      <a:pPr algn="r" rtl="1"/>
                      <a:r>
                        <a:rPr lang="en-US" sz="1200" dirty="0">
                          <a:latin typeface="DaunPenh" panose="020F0502020204030204" pitchFamily="2" charset="0"/>
                          <a:cs typeface="DaunPenh" panose="020F0502020204030204" pitchFamily="2" charset="0"/>
                        </a:rPr>
                        <a:t>J-48, NN, Logistic Regression,</a:t>
                      </a:r>
                      <a:r>
                        <a:rPr lang="he-IL" sz="1200" dirty="0">
                          <a:latin typeface="DaunPenh" panose="020F0502020204030204" pitchFamily="2" charset="0"/>
                          <a:cs typeface="DaunPenh" panose="020F0502020204030204" pitchFamily="2" charset="0"/>
                        </a:rPr>
                        <a:t>, </a:t>
                      </a:r>
                      <a:r>
                        <a:rPr lang="en-US" sz="1200" dirty="0">
                          <a:latin typeface="DaunPenh" panose="020F0502020204030204" pitchFamily="2" charset="0"/>
                          <a:cs typeface="DaunPenh" panose="020F0502020204030204" pitchFamily="2" charset="0"/>
                        </a:rPr>
                        <a:t>SMO (SVM)</a:t>
                      </a:r>
                    </a:p>
                    <a:p>
                      <a:pPr algn="r" rtl="1"/>
                      <a:r>
                        <a:rPr lang="en-US" sz="1200" dirty="0">
                          <a:latin typeface="DaunPenh" panose="020F0502020204030204" pitchFamily="2" charset="0"/>
                          <a:cs typeface="DaunPenh" panose="020F0502020204030204" pitchFamily="2" charset="0"/>
                        </a:rPr>
                        <a:t>Linear Regression, Rep Tree ,Random Forest </a:t>
                      </a:r>
                      <a:r>
                        <a:rPr lang="he-IL" sz="1200" dirty="0">
                          <a:latin typeface="DaunPenh" panose="020F0502020204030204" pitchFamily="2" charset="0"/>
                          <a:cs typeface="DaunPenh" panose="020F0502020204030204" pitchFamily="2" charset="0"/>
                        </a:rPr>
                        <a:t>, </a:t>
                      </a:r>
                      <a:r>
                        <a:rPr lang="en-US" sz="1200" dirty="0">
                          <a:latin typeface="DaunPenh" panose="020F0502020204030204" pitchFamily="2" charset="0"/>
                          <a:cs typeface="DaunPenh" panose="020F0502020204030204" pitchFamily="2" charset="0"/>
                        </a:rPr>
                        <a:t>IBK (KNN)</a:t>
                      </a:r>
                    </a:p>
                    <a:p>
                      <a:pPr algn="r" rtl="1"/>
                      <a:endParaRPr lang="en-US" sz="1200" dirty="0">
                        <a:latin typeface="DaunPenh" panose="020F0502020204030204" pitchFamily="2" charset="0"/>
                        <a:cs typeface="DaunPenh" panose="020F0502020204030204" pitchFamily="2" charset="0"/>
                      </a:endParaRPr>
                    </a:p>
                  </a:txBody>
                  <a:tcPr/>
                </a:tc>
                <a:extLst>
                  <a:ext uri="{0D108BD9-81ED-4DB2-BD59-A6C34878D82A}">
                    <a16:rowId xmlns:a16="http://schemas.microsoft.com/office/drawing/2014/main" val="1366798798"/>
                  </a:ext>
                </a:extLst>
              </a:tr>
              <a:tr h="712388">
                <a:tc>
                  <a:txBody>
                    <a:bodyPr/>
                    <a:lstStyle/>
                    <a:p>
                      <a:pPr algn="r" rtl="1"/>
                      <a:r>
                        <a:rPr lang="he-IL" sz="1200" dirty="0">
                          <a:latin typeface="DaunPenh" panose="020F0502020204030204" pitchFamily="2" charset="0"/>
                          <a:cs typeface="David" panose="020E0502060401010101" pitchFamily="34" charset="-79"/>
                        </a:rPr>
                        <a:t>מדד הערכה</a:t>
                      </a:r>
                    </a:p>
                  </a:txBody>
                  <a:tcPr/>
                </a:tc>
                <a:tc>
                  <a:txBody>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b="0" i="0" u="none" strike="noStrike" kern="1200" dirty="0">
                          <a:solidFill>
                            <a:schemeClr val="dk1"/>
                          </a:solidFill>
                          <a:effectLst/>
                          <a:latin typeface="DaunPenh" panose="020F0502020204030204" pitchFamily="2" charset="0"/>
                          <a:ea typeface="+mn-ea"/>
                          <a:cs typeface="David" panose="020E0502060401010101" pitchFamily="34" charset="-79"/>
                        </a:rPr>
                        <a:t>הערכה בין סקירות הספרות</a:t>
                      </a:r>
                    </a:p>
                    <a:p>
                      <a:pPr algn="r" rtl="1"/>
                      <a:endParaRPr lang="he-IL" sz="1200" dirty="0">
                        <a:latin typeface="DaunPenh" panose="020F0502020204030204" pitchFamily="2" charset="0"/>
                        <a:cs typeface="David" panose="020E0502060401010101" pitchFamily="34" charset="-79"/>
                      </a:endParaRPr>
                    </a:p>
                  </a:txBody>
                  <a:tcPr/>
                </a:tc>
                <a:tc>
                  <a:txBody>
                    <a:bodyPr/>
                    <a:lstStyle/>
                    <a:p>
                      <a:pPr algn="r" rtl="1"/>
                      <a:r>
                        <a:rPr lang="he-IL" sz="1200" dirty="0">
                          <a:latin typeface="DaunPenh" panose="020F0502020204030204" pitchFamily="2" charset="0"/>
                          <a:cs typeface="David" panose="020E0502060401010101" pitchFamily="34" charset="-79"/>
                        </a:rPr>
                        <a:t>לפי חקר הספרות נשתמש בהערכה של </a:t>
                      </a:r>
                      <a:r>
                        <a:rPr lang="en-US" sz="1200" dirty="0">
                          <a:latin typeface="DaunPenh" panose="020F0502020204030204" pitchFamily="2" charset="0"/>
                          <a:cs typeface="DaunPenh" panose="020F0502020204030204" pitchFamily="2" charset="0"/>
                        </a:rPr>
                        <a:t>Accuracy</a:t>
                      </a:r>
                      <a:r>
                        <a:rPr lang="he-IL" sz="1200" dirty="0">
                          <a:latin typeface="DaunPenh" panose="020F0502020204030204" pitchFamily="2" charset="0"/>
                          <a:cs typeface="David" panose="020E0502060401010101" pitchFamily="34" charset="-79"/>
                        </a:rPr>
                        <a:t>,</a:t>
                      </a:r>
                      <a:r>
                        <a:rPr lang="en-US" sz="1200" dirty="0">
                          <a:latin typeface="DaunPenh" panose="020F0502020204030204" pitchFamily="2" charset="0"/>
                          <a:cs typeface="DaunPenh" panose="020F0502020204030204" pitchFamily="2" charset="0"/>
                        </a:rPr>
                        <a:t> Recall</a:t>
                      </a:r>
                      <a:r>
                        <a:rPr lang="he-IL" sz="1200" dirty="0">
                          <a:latin typeface="DaunPenh" panose="020F0502020204030204" pitchFamily="2" charset="0"/>
                          <a:cs typeface="David" panose="020E0502060401010101" pitchFamily="34" charset="-79"/>
                        </a:rPr>
                        <a:t>,</a:t>
                      </a:r>
                      <a:r>
                        <a:rPr lang="en-US" sz="1200" dirty="0">
                          <a:latin typeface="DaunPenh" panose="020F0502020204030204" pitchFamily="2" charset="0"/>
                          <a:cs typeface="DaunPenh" panose="020F0502020204030204" pitchFamily="2" charset="0"/>
                        </a:rPr>
                        <a:t> Precision</a:t>
                      </a:r>
                      <a:r>
                        <a:rPr lang="he-IL" sz="1200" dirty="0">
                          <a:latin typeface="DaunPenh" panose="020F0502020204030204" pitchFamily="2" charset="0"/>
                          <a:cs typeface="David" panose="020E0502060401010101" pitchFamily="34" charset="-79"/>
                        </a:rPr>
                        <a:t>,</a:t>
                      </a:r>
                      <a:r>
                        <a:rPr lang="en-US" sz="1200" dirty="0">
                          <a:latin typeface="DaunPenh" panose="020F0502020204030204" pitchFamily="2" charset="0"/>
                          <a:cs typeface="DaunPenh" panose="020F0502020204030204" pitchFamily="2" charset="0"/>
                        </a:rPr>
                        <a:t> Kappa</a:t>
                      </a:r>
                      <a:r>
                        <a:rPr lang="he-IL" sz="1200" dirty="0">
                          <a:latin typeface="DaunPenh" panose="020F0502020204030204" pitchFamily="2" charset="0"/>
                          <a:cs typeface="David" panose="020E0502060401010101" pitchFamily="34" charset="-79"/>
                        </a:rPr>
                        <a:t> וכן נוסיף את </a:t>
                      </a:r>
                      <a:r>
                        <a:rPr lang="en-US" sz="1200" dirty="0">
                          <a:latin typeface="DaunPenh" panose="020F0502020204030204" pitchFamily="2" charset="0"/>
                          <a:cs typeface="DaunPenh" panose="020F0502020204030204" pitchFamily="2" charset="0"/>
                        </a:rPr>
                        <a:t>F-Score</a:t>
                      </a:r>
                      <a:r>
                        <a:rPr lang="he-IL" sz="1200" dirty="0">
                          <a:latin typeface="DaunPenh" panose="020F0502020204030204" pitchFamily="2" charset="0"/>
                          <a:cs typeface="David" panose="020E0502060401010101" pitchFamily="34" charset="-79"/>
                        </a:rPr>
                        <a:t> ו </a:t>
                      </a:r>
                      <a:r>
                        <a:rPr lang="en-US" sz="1200" dirty="0">
                          <a:latin typeface="DaunPenh" panose="020F0502020204030204" pitchFamily="2" charset="0"/>
                          <a:cs typeface="DaunPenh" panose="020F0502020204030204" pitchFamily="2" charset="0"/>
                        </a:rPr>
                        <a:t>RMSE</a:t>
                      </a:r>
                    </a:p>
                  </a:txBody>
                  <a:tcPr/>
                </a:tc>
                <a:extLst>
                  <a:ext uri="{0D108BD9-81ED-4DB2-BD59-A6C34878D82A}">
                    <a16:rowId xmlns:a16="http://schemas.microsoft.com/office/drawing/2014/main" val="157881464"/>
                  </a:ext>
                </a:extLst>
              </a:tr>
            </a:tbl>
          </a:graphicData>
        </a:graphic>
      </p:graphicFrame>
      <p:sp>
        <p:nvSpPr>
          <p:cNvPr id="3" name="מציין מיקום של תאריך 1">
            <a:extLst>
              <a:ext uri="{FF2B5EF4-FFF2-40B4-BE49-F238E27FC236}">
                <a16:creationId xmlns:a16="http://schemas.microsoft.com/office/drawing/2014/main" id="{05C337BE-D88E-2C4E-98EF-B60F4BD9000B}"/>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404360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על מערך נתונים</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13</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2" name="תיבת טקסט 1">
            <a:extLst>
              <a:ext uri="{FF2B5EF4-FFF2-40B4-BE49-F238E27FC236}">
                <a16:creationId xmlns:a16="http://schemas.microsoft.com/office/drawing/2014/main" id="{AF80CCFA-D7DD-70DD-20A5-5E2025E49A40}"/>
              </a:ext>
            </a:extLst>
          </p:cNvPr>
          <p:cNvSpPr txBox="1"/>
          <p:nvPr/>
        </p:nvSpPr>
        <p:spPr>
          <a:xfrm>
            <a:off x="0" y="1488510"/>
            <a:ext cx="11982364" cy="4431983"/>
          </a:xfrm>
          <a:prstGeom prst="rect">
            <a:avLst/>
          </a:prstGeom>
          <a:noFill/>
        </p:spPr>
        <p:txBody>
          <a:bodyPr wrap="square">
            <a:spAutoFit/>
          </a:bodyPr>
          <a:lstStyle/>
          <a:p>
            <a:pPr algn="r" rtl="1"/>
            <a:r>
              <a:rPr lang="he-IL" sz="1600" dirty="0">
                <a:solidFill>
                  <a:schemeClr val="accent1">
                    <a:lumMod val="75000"/>
                  </a:schemeClr>
                </a:solidFill>
                <a:latin typeface="David" panose="020E0502060401010101" pitchFamily="34" charset="-79"/>
                <a:cs typeface="David" panose="020E0502060401010101" pitchFamily="34" charset="-79"/>
              </a:rPr>
              <a:t>מערכת נתוני חיזוי לסוכרת מכילה 100,000 רשומות עם נתונים רפואיים ודמוגרפיים של מטופלים, יחד עם סטטוס הסוכרת שלהם (חיובי או שלילי). הנתונים כוללים מאפיינים כגון גיל, מגדר, מדד מסת גוף ,יתר לחץ דם, מחלות לב, היסטוריית עישון, רמת </a:t>
            </a:r>
            <a:r>
              <a:rPr lang="en-US" sz="1600" dirty="0">
                <a:solidFill>
                  <a:schemeClr val="accent1">
                    <a:lumMod val="75000"/>
                  </a:schemeClr>
                </a:solidFill>
                <a:latin typeface="David" panose="020E0502060401010101" pitchFamily="34" charset="-79"/>
                <a:cs typeface="David" panose="020E0502060401010101" pitchFamily="34" charset="-79"/>
              </a:rPr>
              <a:t> HbA1c </a:t>
            </a:r>
            <a:r>
              <a:rPr lang="he-IL" sz="1600" dirty="0">
                <a:solidFill>
                  <a:schemeClr val="accent1">
                    <a:lumMod val="75000"/>
                  </a:schemeClr>
                </a:solidFill>
                <a:latin typeface="David" panose="020E0502060401010101" pitchFamily="34" charset="-79"/>
                <a:cs typeface="David" panose="020E0502060401010101" pitchFamily="34" charset="-79"/>
              </a:rPr>
              <a:t>ורמת גלוקוז בדם.</a:t>
            </a: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a:p>
            <a:pPr algn="r" rtl="1"/>
            <a:r>
              <a:rPr lang="he-IL" sz="1600" b="1" dirty="0">
                <a:solidFill>
                  <a:schemeClr val="accent1">
                    <a:lumMod val="75000"/>
                  </a:schemeClr>
                </a:solidFill>
                <a:latin typeface="David" panose="020E0502060401010101" pitchFamily="34" charset="-79"/>
                <a:cs typeface="David" panose="020E0502060401010101" pitchFamily="34" charset="-79"/>
              </a:rPr>
              <a:t>מאפייני משתנים</a:t>
            </a:r>
            <a:r>
              <a:rPr lang="he-IL" sz="1600" dirty="0">
                <a:solidFill>
                  <a:schemeClr val="accent1">
                    <a:lumMod val="75000"/>
                  </a:schemeClr>
                </a:solidFill>
                <a:latin typeface="David" panose="020E0502060401010101" pitchFamily="34" charset="-79"/>
                <a:cs typeface="David" panose="020E0502060401010101" pitchFamily="34" charset="-79"/>
              </a:rPr>
              <a:t>:</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מין: מין מתייחס למין הביולוגי של הפרט, אשר יכול להשפיע על הסבירות לפתח סוכרת. קיימות שלוש קטגוריות: זכר, נקבה ואחר.</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גיל: גיל הוא גורם חשוב שכן סוכרת מאובחנת יותר בקרב מבוגרים. טווח הגילאים במאגר הנתונים שלנו נע בין 0 ל-80. </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יתר לחץ דם: הוא מצב רפואי שבו לחץ הדם בעורקים גבוה באופן מתמשך. ישנם שני ערכים: 0 מציין שאין יתר לחץ דם ו-1 מציין שיש יתר לחץ דם.</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מחלת לב: מחלת לב היא מצב רפואי נוסף שמקושר לסיכון מוגבר לפיתוח סוכרת. ישנם שני ערכים: 0 מציין שאין מחלת לב ו-1 מציין שיש מחלת לב.</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היסטוריית עישון: היסטוריית עישון נחשבת גם כגורם סיכון לסוכרת ויכולה להחמיר את הסיבוכים הקשורים לסוכרת. במאגר הנתונים שלנו ישנן חמש קטגוריות: לא נוכחי, בעבר, אין מידע, נוכחי, לעולם לא, ותמיד.</a:t>
            </a:r>
          </a:p>
          <a:p>
            <a:pPr indent="-285750" algn="r" rtl="1">
              <a:buFont typeface="Arial" panose="020B0604020202020204" pitchFamily="34" charset="0"/>
              <a:buChar char="•"/>
            </a:pPr>
            <a:r>
              <a:rPr lang="en-US" sz="1600" dirty="0">
                <a:solidFill>
                  <a:schemeClr val="accent1">
                    <a:lumMod val="75000"/>
                  </a:schemeClr>
                </a:solidFill>
                <a:latin typeface="David" panose="020E0502060401010101" pitchFamily="34" charset="-79"/>
                <a:cs typeface="David" panose="020E0502060401010101" pitchFamily="34" charset="-79"/>
              </a:rPr>
              <a:t>BMI</a:t>
            </a:r>
            <a:r>
              <a:rPr lang="he-IL" sz="1600" dirty="0">
                <a:solidFill>
                  <a:schemeClr val="accent1">
                    <a:lumMod val="75000"/>
                  </a:schemeClr>
                </a:solidFill>
                <a:latin typeface="David" panose="020E0502060401010101" pitchFamily="34" charset="-79"/>
                <a:cs typeface="David" panose="020E0502060401010101" pitchFamily="34" charset="-79"/>
              </a:rPr>
              <a:t>: מדד מסת גוף הוא מדד לשומן הגוף המבוסס על משקל וגובה. ערכי </a:t>
            </a:r>
            <a:r>
              <a:rPr lang="en-US" sz="1600" dirty="0">
                <a:solidFill>
                  <a:schemeClr val="accent1">
                    <a:lumMod val="75000"/>
                  </a:schemeClr>
                </a:solidFill>
                <a:latin typeface="David" panose="020E0502060401010101" pitchFamily="34" charset="-79"/>
                <a:cs typeface="David" panose="020E0502060401010101" pitchFamily="34" charset="-79"/>
              </a:rPr>
              <a:t>BMI </a:t>
            </a:r>
            <a:r>
              <a:rPr lang="he-IL" sz="1600" dirty="0">
                <a:solidFill>
                  <a:schemeClr val="accent1">
                    <a:lumMod val="75000"/>
                  </a:schemeClr>
                </a:solidFill>
                <a:latin typeface="David" panose="020E0502060401010101" pitchFamily="34" charset="-79"/>
                <a:cs typeface="David" panose="020E0502060401010101" pitchFamily="34" charset="-79"/>
              </a:rPr>
              <a:t>גבוהים יותר מקושרים לסיכון מוגבר לסוכרת. טווח ה-</a:t>
            </a:r>
            <a:r>
              <a:rPr lang="en-US" sz="1600" dirty="0">
                <a:solidFill>
                  <a:schemeClr val="accent1">
                    <a:lumMod val="75000"/>
                  </a:schemeClr>
                </a:solidFill>
                <a:latin typeface="David" panose="020E0502060401010101" pitchFamily="34" charset="-79"/>
                <a:cs typeface="David" panose="020E0502060401010101" pitchFamily="34" charset="-79"/>
              </a:rPr>
              <a:t>BMI </a:t>
            </a:r>
            <a:r>
              <a:rPr lang="he-IL" sz="1600" dirty="0">
                <a:solidFill>
                  <a:schemeClr val="accent1">
                    <a:lumMod val="75000"/>
                  </a:schemeClr>
                </a:solidFill>
                <a:latin typeface="David" panose="020E0502060401010101" pitchFamily="34" charset="-79"/>
                <a:cs typeface="David" panose="020E0502060401010101" pitchFamily="34" charset="-79"/>
              </a:rPr>
              <a:t>במאגר הנתונים הוא מ-10.16 עד 71.55. </a:t>
            </a:r>
            <a:r>
              <a:rPr lang="en-US" sz="1600" dirty="0">
                <a:solidFill>
                  <a:schemeClr val="accent1">
                    <a:lumMod val="75000"/>
                  </a:schemeClr>
                </a:solidFill>
                <a:latin typeface="David" panose="020E0502060401010101" pitchFamily="34" charset="-79"/>
                <a:cs typeface="David" panose="020E0502060401010101" pitchFamily="34" charset="-79"/>
              </a:rPr>
              <a:t>BMI </a:t>
            </a:r>
            <a:r>
              <a:rPr lang="he-IL" sz="1600" dirty="0">
                <a:solidFill>
                  <a:schemeClr val="accent1">
                    <a:lumMod val="75000"/>
                  </a:schemeClr>
                </a:solidFill>
                <a:latin typeface="David" panose="020E0502060401010101" pitchFamily="34" charset="-79"/>
                <a:cs typeface="David" panose="020E0502060401010101" pitchFamily="34" charset="-79"/>
              </a:rPr>
              <a:t>פחות מ-18.5 נחשב כתת משקל, 18.5-24.9 כנורמלי, 25-29.9 כעודף משקל ו-30 ומעלה כהשמנה.</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רמת </a:t>
            </a:r>
            <a:r>
              <a:rPr lang="en-US" sz="1600" dirty="0">
                <a:solidFill>
                  <a:schemeClr val="accent1">
                    <a:lumMod val="75000"/>
                  </a:schemeClr>
                </a:solidFill>
                <a:latin typeface="David" panose="020E0502060401010101" pitchFamily="34" charset="-79"/>
                <a:cs typeface="David" panose="020E0502060401010101" pitchFamily="34" charset="-79"/>
              </a:rPr>
              <a:t>HbA1c</a:t>
            </a:r>
            <a:r>
              <a:rPr lang="he-IL" sz="1600" dirty="0">
                <a:solidFill>
                  <a:schemeClr val="accent1">
                    <a:lumMod val="75000"/>
                  </a:schemeClr>
                </a:solidFill>
                <a:latin typeface="David" panose="020E0502060401010101" pitchFamily="34" charset="-79"/>
                <a:cs typeface="David" panose="020E0502060401010101" pitchFamily="34" charset="-79"/>
              </a:rPr>
              <a:t>: רמת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המוגלובין </a:t>
            </a:r>
            <a:r>
              <a:rPr lang="en-US" sz="1600" dirty="0">
                <a:solidFill>
                  <a:schemeClr val="accent1">
                    <a:lumMod val="75000"/>
                  </a:schemeClr>
                </a:solidFill>
                <a:latin typeface="David" panose="020E0502060401010101" pitchFamily="34" charset="-79"/>
                <a:cs typeface="David" panose="020E0502060401010101" pitchFamily="34" charset="-79"/>
              </a:rPr>
              <a:t>(A1c</a:t>
            </a:r>
            <a:r>
              <a:rPr lang="he-IL" sz="1600" dirty="0">
                <a:solidFill>
                  <a:schemeClr val="accent1">
                    <a:lumMod val="75000"/>
                  </a:schemeClr>
                </a:solidFill>
                <a:latin typeface="David" panose="020E0502060401010101" pitchFamily="34" charset="-79"/>
                <a:cs typeface="David" panose="020E0502060401010101" pitchFamily="34" charset="-79"/>
              </a:rPr>
              <a:t>היא מדד לרמת הסוכר הממוצעת בדם במהלך 2-3 חודשים האחרונים. רמות גבוהות יותר מצביעות על סיכון גבוה יותר לפיתוח סוכרת. ברוב המקרים רמת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מעל 6.5% מצביעה על סוכרת.</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גלוקוז בדם: רמת גלוקוז בדם מתייחסת לכמות הגלוקוז בזרם הדם בזמן נתון. רמות גבוהות של גלוקוז בדם הן אינדיקטור מרכזי לסוכרת.</a:t>
            </a:r>
          </a:p>
          <a:p>
            <a:pPr indent="-285750" algn="r" rtl="1">
              <a:buFont typeface="Arial" panose="020B0604020202020204" pitchFamily="34" charset="0"/>
              <a:buChar char="•"/>
            </a:pPr>
            <a:r>
              <a:rPr lang="he-IL" sz="1600" dirty="0" err="1">
                <a:solidFill>
                  <a:schemeClr val="accent1">
                    <a:lumMod val="75000"/>
                  </a:schemeClr>
                </a:solidFill>
                <a:latin typeface="David" panose="020E0502060401010101" pitchFamily="34" charset="-79"/>
                <a:cs typeface="David" panose="020E0502060401010101" pitchFamily="34" charset="-79"/>
              </a:rPr>
              <a:t>סרמתוכרת</a:t>
            </a:r>
            <a:r>
              <a:rPr lang="he-IL" sz="1600" dirty="0">
                <a:solidFill>
                  <a:schemeClr val="accent1">
                    <a:lumMod val="75000"/>
                  </a:schemeClr>
                </a:solidFill>
                <a:latin typeface="David" panose="020E0502060401010101" pitchFamily="34" charset="-79"/>
                <a:cs typeface="David" panose="020E0502060401010101" pitchFamily="34" charset="-79"/>
              </a:rPr>
              <a:t>: סוכרת היא המשתנה המנובא, עם ערכים של 1 המציינים נוכחות של סוכרת ו-0 המציינים היעדר סוכרת.</a:t>
            </a:r>
          </a:p>
          <a:p>
            <a:pPr algn="r" defTabSz="914400" rtl="1"/>
            <a:endParaRPr lang="he-IL" dirty="0">
              <a:solidFill>
                <a:prstClr val="black"/>
              </a:solidFill>
              <a:latin typeface="Aptos" panose="02110004020202020204"/>
            </a:endParaRPr>
          </a:p>
        </p:txBody>
      </p:sp>
      <p:sp>
        <p:nvSpPr>
          <p:cNvPr id="3" name="מציין מיקום של תאריך 1">
            <a:extLst>
              <a:ext uri="{FF2B5EF4-FFF2-40B4-BE49-F238E27FC236}">
                <a16:creationId xmlns:a16="http://schemas.microsoft.com/office/drawing/2014/main" id="{916B1195-EE2A-4A53-0D35-C82C59A42DD3}"/>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61598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שלבי 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14</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מציין מיקום של תאריך 1">
            <a:extLst>
              <a:ext uri="{FF2B5EF4-FFF2-40B4-BE49-F238E27FC236}">
                <a16:creationId xmlns:a16="http://schemas.microsoft.com/office/drawing/2014/main" id="{916B1195-EE2A-4A53-0D35-C82C59A42DD3}"/>
              </a:ext>
            </a:extLst>
          </p:cNvPr>
          <p:cNvSpPr>
            <a:spLocks noGrp="1"/>
          </p:cNvSpPr>
          <p:nvPr>
            <p:ph type="dt" sz="half" idx="10"/>
          </p:nvPr>
        </p:nvSpPr>
        <p:spPr>
          <a:xfrm>
            <a:off x="5394638" y="6440180"/>
            <a:ext cx="2743200" cy="365125"/>
          </a:xfrm>
        </p:spPr>
        <p:txBody>
          <a:bodyPr/>
          <a:lstStyle/>
          <a:p>
            <a:pPr>
              <a:defRPr/>
            </a:pPr>
            <a:r>
              <a:rPr lang="he-IL" b="1" dirty="0"/>
              <a:t>01.09.2024</a:t>
            </a:r>
          </a:p>
        </p:txBody>
      </p:sp>
      <p:sp>
        <p:nvSpPr>
          <p:cNvPr id="12" name="תיבת טקסט 11">
            <a:extLst>
              <a:ext uri="{FF2B5EF4-FFF2-40B4-BE49-F238E27FC236}">
                <a16:creationId xmlns:a16="http://schemas.microsoft.com/office/drawing/2014/main" id="{DB89B5DC-5945-B1DC-6E35-D3600D099DED}"/>
              </a:ext>
            </a:extLst>
          </p:cNvPr>
          <p:cNvSpPr txBox="1"/>
          <p:nvPr/>
        </p:nvSpPr>
        <p:spPr>
          <a:xfrm>
            <a:off x="172721" y="1217988"/>
            <a:ext cx="11846558" cy="4524315"/>
          </a:xfrm>
          <a:prstGeom prst="rect">
            <a:avLst/>
          </a:prstGeom>
          <a:noFill/>
        </p:spPr>
        <p:txBody>
          <a:bodyPr wrap="square">
            <a:spAutoFit/>
          </a:bodyPr>
          <a:lstStyle/>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כדי להציג את התהליך באופן מקביל לסיפור, ניתן לחלק את התיאור לשלושה שלבים עוקבים, שכל אחד מהם מייצג שלב מתקדם יותר בהבנת המודל:</a:t>
            </a:r>
          </a:p>
          <a:p>
            <a:pPr indent="-285750" algn="r" rtl="1">
              <a:buFont typeface="Arial" panose="020B0604020202020204" pitchFamily="34" charset="0"/>
              <a:buChar char="•"/>
            </a:pPr>
            <a:endParaRPr lang="he-IL" sz="1600" dirty="0">
              <a:solidFill>
                <a:schemeClr val="accent1">
                  <a:lumMod val="75000"/>
                </a:schemeClr>
              </a:solidFill>
              <a:latin typeface="David" panose="020E0502060401010101" pitchFamily="34" charset="-79"/>
              <a:cs typeface="David" panose="020E0502060401010101" pitchFamily="34" charset="-79"/>
            </a:endParaRPr>
          </a:p>
          <a:p>
            <a:pPr indent="-285750" algn="r" rtl="1">
              <a:buFont typeface="Arial" panose="020B0604020202020204" pitchFamily="34" charset="0"/>
              <a:buChar char="•"/>
            </a:pPr>
            <a:r>
              <a:rPr lang="he-IL" sz="1600" b="1" dirty="0">
                <a:solidFill>
                  <a:schemeClr val="accent1">
                    <a:lumMod val="75000"/>
                  </a:schemeClr>
                </a:solidFill>
                <a:latin typeface="David" panose="020E0502060401010101" pitchFamily="34" charset="-79"/>
                <a:cs typeface="David" panose="020E0502060401010101" pitchFamily="34" charset="-79"/>
              </a:rPr>
              <a:t>השלב הראשון: התוצאה הראשונית </a:t>
            </a:r>
          </a:p>
          <a:p>
            <a:pPr algn="r" rtl="1"/>
            <a:r>
              <a:rPr lang="he-IL" sz="1600" dirty="0">
                <a:solidFill>
                  <a:schemeClr val="accent1">
                    <a:lumMod val="75000"/>
                  </a:schemeClr>
                </a:solidFill>
                <a:latin typeface="David" panose="020E0502060401010101" pitchFamily="34" charset="-79"/>
                <a:cs typeface="David" panose="020E0502060401010101" pitchFamily="34" charset="-79"/>
              </a:rPr>
              <a:t>	בהתחלה, אנו עדים לתוצאה הראשונית, שהיא התוצאה המתקבלת כאשר המודל פועל ללא שום התערבות או התאמה. זוהי התוצאה המייצגת את המצב 	כפי שהוא, מבלי שנלקחו בחשבון שיקולים נוספים כמו קבוצות מיעוט או מתווכים.  </a:t>
            </a:r>
          </a:p>
          <a:p>
            <a:pPr indent="-285750" algn="r" rtl="1">
              <a:buFont typeface="Arial" panose="020B0604020202020204" pitchFamily="34" charset="0"/>
              <a:buChar char="•"/>
            </a:pPr>
            <a:endParaRPr lang="he-IL" sz="1600" dirty="0">
              <a:solidFill>
                <a:schemeClr val="accent1">
                  <a:lumMod val="75000"/>
                </a:schemeClr>
              </a:solidFill>
              <a:latin typeface="David" panose="020E0502060401010101" pitchFamily="34" charset="-79"/>
              <a:cs typeface="David" panose="020E0502060401010101" pitchFamily="34" charset="-79"/>
            </a:endParaRPr>
          </a:p>
          <a:p>
            <a:pPr indent="-285750" algn="r" rtl="1">
              <a:buFont typeface="Arial" panose="020B0604020202020204" pitchFamily="34" charset="0"/>
              <a:buChar char="•"/>
            </a:pPr>
            <a:r>
              <a:rPr lang="he-IL" sz="1600" b="1" dirty="0">
                <a:solidFill>
                  <a:schemeClr val="accent1">
                    <a:lumMod val="75000"/>
                  </a:schemeClr>
                </a:solidFill>
                <a:latin typeface="David" panose="020E0502060401010101" pitchFamily="34" charset="-79"/>
                <a:cs typeface="David" panose="020E0502060401010101" pitchFamily="34" charset="-79"/>
              </a:rPr>
              <a:t>השלב השני: התערבות בקבוצת המיעוט </a:t>
            </a:r>
          </a:p>
          <a:p>
            <a:pPr algn="r" rtl="1"/>
            <a:r>
              <a:rPr lang="he-IL" sz="1600" dirty="0">
                <a:solidFill>
                  <a:schemeClr val="accent1">
                    <a:lumMod val="75000"/>
                  </a:schemeClr>
                </a:solidFill>
                <a:latin typeface="David" panose="020E0502060401010101" pitchFamily="34" charset="-79"/>
                <a:cs typeface="David" panose="020E0502060401010101" pitchFamily="34" charset="-79"/>
              </a:rPr>
              <a:t>	בשלב הבא, אנו מבצעים טיפול והתערבות בקבוצת המיעוט. תוצאה זו מציגה כיצד השפעת הקבוצה על המודל משתנה בעקבות ההתערבות, וכיצד המדדים 	מושפעים בעקבות כך. כאן מתגלה בפנינו הבנה מעמיקה יותר של </a:t>
            </a:r>
            <a:r>
              <a:rPr lang="he-IL" sz="1600" dirty="0" err="1">
                <a:solidFill>
                  <a:schemeClr val="accent1">
                    <a:lumMod val="75000"/>
                  </a:schemeClr>
                </a:solidFill>
                <a:latin typeface="David" panose="020E0502060401010101" pitchFamily="34" charset="-79"/>
                <a:cs typeface="David" panose="020E0502060401010101" pitchFamily="34" charset="-79"/>
              </a:rPr>
              <a:t>דינמיקות</a:t>
            </a:r>
            <a:r>
              <a:rPr lang="he-IL" sz="1600" dirty="0">
                <a:solidFill>
                  <a:schemeClr val="accent1">
                    <a:lumMod val="75000"/>
                  </a:schemeClr>
                </a:solidFill>
                <a:latin typeface="David" panose="020E0502060401010101" pitchFamily="34" charset="-79"/>
                <a:cs typeface="David" panose="020E0502060401010101" pitchFamily="34" charset="-79"/>
              </a:rPr>
              <a:t> הקבוצה ושל המודל עצמו.</a:t>
            </a:r>
          </a:p>
          <a:p>
            <a:pPr indent="-285750" algn="r" rtl="1">
              <a:buFont typeface="Arial" panose="020B0604020202020204" pitchFamily="34" charset="0"/>
              <a:buChar char="•"/>
            </a:pPr>
            <a:endParaRPr lang="he-IL" sz="1600" dirty="0">
              <a:solidFill>
                <a:schemeClr val="accent1">
                  <a:lumMod val="75000"/>
                </a:schemeClr>
              </a:solidFill>
              <a:latin typeface="David" panose="020E0502060401010101" pitchFamily="34" charset="-79"/>
              <a:cs typeface="David" panose="020E0502060401010101" pitchFamily="34" charset="-79"/>
            </a:endParaRPr>
          </a:p>
          <a:p>
            <a:pPr indent="-285750" algn="r" rtl="1">
              <a:buFont typeface="Arial" panose="020B0604020202020204" pitchFamily="34" charset="0"/>
              <a:buChar char="•"/>
            </a:pPr>
            <a:r>
              <a:rPr lang="he-IL" sz="1600" b="1" dirty="0">
                <a:solidFill>
                  <a:schemeClr val="accent1">
                    <a:lumMod val="75000"/>
                  </a:schemeClr>
                </a:solidFill>
                <a:latin typeface="David" panose="020E0502060401010101" pitchFamily="34" charset="-79"/>
                <a:cs typeface="David" panose="020E0502060401010101" pitchFamily="34" charset="-79"/>
              </a:rPr>
              <a:t>השלב השלישי: התוצאה לאחר טיפול במתווך (השלב המדויק והטוב ביותר)</a:t>
            </a:r>
          </a:p>
          <a:p>
            <a:pPr algn="r" rtl="1"/>
            <a:r>
              <a:rPr lang="he-IL" sz="1600" dirty="0">
                <a:solidFill>
                  <a:schemeClr val="accent1">
                    <a:lumMod val="75000"/>
                  </a:schemeClr>
                </a:solidFill>
                <a:latin typeface="David" panose="020E0502060401010101" pitchFamily="34" charset="-79"/>
                <a:cs typeface="David" panose="020E0502060401010101" pitchFamily="34" charset="-79"/>
              </a:rPr>
              <a:t>	לבסוף, אנו מטפלים במתווך. בתהליך זה, אנו לוקחים בחשבון את ההשפעה שיש למתווך על הקשר בין המשתנים. התוצאה המתקבלת לאחר טיפול 	במתווך, ובשילוב עם ההתערבות בקבוצת המיעוט, היא תוצאה הסופית, אשר מייצגת את המודל השלם והמדויק ביותר, לאחר שכל הגורמים הובאו 	בחשבון.</a:t>
            </a:r>
          </a:p>
          <a:p>
            <a:pPr indent="-285750" algn="r" rtl="1">
              <a:buFont typeface="Arial" panose="020B0604020202020204" pitchFamily="34" charset="0"/>
              <a:buChar char="•"/>
            </a:pPr>
            <a:endParaRPr lang="he-IL" sz="1600" dirty="0">
              <a:solidFill>
                <a:schemeClr val="accent1">
                  <a:lumMod val="75000"/>
                </a:schemeClr>
              </a:solidFill>
              <a:latin typeface="David" panose="020E0502060401010101" pitchFamily="34" charset="-79"/>
              <a:cs typeface="David" panose="020E0502060401010101" pitchFamily="34" charset="-79"/>
            </a:endParaRP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תיאור זה משקף את המסע שאנו עוברים מהתוצאה ההתחלתית ועד לתוצאה הסופית, המדויקת והמושכלת, המבוססת על הבנה מעמיקה של כל המרכיבים       במודל.</a:t>
            </a:r>
          </a:p>
          <a:p>
            <a:pPr indent="-285750" algn="r" rtl="1">
              <a:buFont typeface="Arial" panose="020B0604020202020204" pitchFamily="34" charset="0"/>
              <a:buChar char="•"/>
            </a:pPr>
            <a:r>
              <a:rPr lang="he-IL" sz="1600" dirty="0">
                <a:solidFill>
                  <a:schemeClr val="accent1">
                    <a:lumMod val="75000"/>
                  </a:schemeClr>
                </a:solidFill>
                <a:latin typeface="David" panose="020E0502060401010101" pitchFamily="34" charset="-79"/>
                <a:cs typeface="David" panose="020E0502060401010101" pitchFamily="34" charset="-79"/>
              </a:rPr>
              <a:t>בהמשך המצגת נציג כל שלב עד שנגיע לשלב השלישי שהוא השלב הטוב ביותר למודל</a:t>
            </a:r>
          </a:p>
        </p:txBody>
      </p:sp>
    </p:spTree>
    <p:extLst>
      <p:ext uri="{BB962C8B-B14F-4D97-AF65-F5344CB8AC3E}">
        <p14:creationId xmlns:p14="http://schemas.microsoft.com/office/powerpoint/2010/main" val="228320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ריכוז תוצאות – שלב א</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15</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graphicFrame>
        <p:nvGraphicFramePr>
          <p:cNvPr id="2" name="טבלה 1">
            <a:extLst>
              <a:ext uri="{FF2B5EF4-FFF2-40B4-BE49-F238E27FC236}">
                <a16:creationId xmlns:a16="http://schemas.microsoft.com/office/drawing/2014/main" id="{A004617A-6D5D-CD79-26D2-75162D4523C4}"/>
              </a:ext>
            </a:extLst>
          </p:cNvPr>
          <p:cNvGraphicFramePr>
            <a:graphicFrameLocks noGrp="1"/>
          </p:cNvGraphicFramePr>
          <p:nvPr>
            <p:extLst>
              <p:ext uri="{D42A27DB-BD31-4B8C-83A1-F6EECF244321}">
                <p14:modId xmlns:p14="http://schemas.microsoft.com/office/powerpoint/2010/main" val="3510707325"/>
              </p:ext>
            </p:extLst>
          </p:nvPr>
        </p:nvGraphicFramePr>
        <p:xfrm>
          <a:off x="127819" y="1541703"/>
          <a:ext cx="11977819" cy="3600568"/>
        </p:xfrm>
        <a:graphic>
          <a:graphicData uri="http://schemas.openxmlformats.org/drawingml/2006/table">
            <a:tbl>
              <a:tblPr rtl="1" firstRow="1" bandRow="1">
                <a:tableStyleId>{5C22544A-7EE6-4342-B048-85BDC9FD1C3A}</a:tableStyleId>
              </a:tblPr>
              <a:tblGrid>
                <a:gridCol w="1314591">
                  <a:extLst>
                    <a:ext uri="{9D8B030D-6E8A-4147-A177-3AD203B41FA5}">
                      <a16:colId xmlns:a16="http://schemas.microsoft.com/office/drawing/2014/main" val="2288993576"/>
                    </a:ext>
                  </a:extLst>
                </a:gridCol>
                <a:gridCol w="1314591">
                  <a:extLst>
                    <a:ext uri="{9D8B030D-6E8A-4147-A177-3AD203B41FA5}">
                      <a16:colId xmlns:a16="http://schemas.microsoft.com/office/drawing/2014/main" val="1493191330"/>
                    </a:ext>
                  </a:extLst>
                </a:gridCol>
                <a:gridCol w="1314591">
                  <a:extLst>
                    <a:ext uri="{9D8B030D-6E8A-4147-A177-3AD203B41FA5}">
                      <a16:colId xmlns:a16="http://schemas.microsoft.com/office/drawing/2014/main" val="3652996671"/>
                    </a:ext>
                  </a:extLst>
                </a:gridCol>
                <a:gridCol w="1314591">
                  <a:extLst>
                    <a:ext uri="{9D8B030D-6E8A-4147-A177-3AD203B41FA5}">
                      <a16:colId xmlns:a16="http://schemas.microsoft.com/office/drawing/2014/main" val="2235260178"/>
                    </a:ext>
                  </a:extLst>
                </a:gridCol>
                <a:gridCol w="1363424">
                  <a:extLst>
                    <a:ext uri="{9D8B030D-6E8A-4147-A177-3AD203B41FA5}">
                      <a16:colId xmlns:a16="http://schemas.microsoft.com/office/drawing/2014/main" val="1910459643"/>
                    </a:ext>
                  </a:extLst>
                </a:gridCol>
                <a:gridCol w="1339008">
                  <a:extLst>
                    <a:ext uri="{9D8B030D-6E8A-4147-A177-3AD203B41FA5}">
                      <a16:colId xmlns:a16="http://schemas.microsoft.com/office/drawing/2014/main" val="2273020592"/>
                    </a:ext>
                  </a:extLst>
                </a:gridCol>
                <a:gridCol w="1566127">
                  <a:extLst>
                    <a:ext uri="{9D8B030D-6E8A-4147-A177-3AD203B41FA5}">
                      <a16:colId xmlns:a16="http://schemas.microsoft.com/office/drawing/2014/main" val="1346353189"/>
                    </a:ext>
                  </a:extLst>
                </a:gridCol>
                <a:gridCol w="1436411">
                  <a:extLst>
                    <a:ext uri="{9D8B030D-6E8A-4147-A177-3AD203B41FA5}">
                      <a16:colId xmlns:a16="http://schemas.microsoft.com/office/drawing/2014/main" val="2496268096"/>
                    </a:ext>
                  </a:extLst>
                </a:gridCol>
                <a:gridCol w="1014485">
                  <a:extLst>
                    <a:ext uri="{9D8B030D-6E8A-4147-A177-3AD203B41FA5}">
                      <a16:colId xmlns:a16="http://schemas.microsoft.com/office/drawing/2014/main" val="106196800"/>
                    </a:ext>
                  </a:extLst>
                </a:gridCol>
              </a:tblGrid>
              <a:tr h="900142">
                <a:tc>
                  <a:txBody>
                    <a:bodyPr/>
                    <a:lstStyle/>
                    <a:p>
                      <a:pPr algn="ctr" rtl="1"/>
                      <a:r>
                        <a:rPr lang="en-US" sz="2000" dirty="0">
                          <a:latin typeface="David" panose="020E0502060401010101" pitchFamily="34" charset="-79"/>
                          <a:cs typeface="David" panose="020E0502060401010101" pitchFamily="34" charset="-79"/>
                        </a:rPr>
                        <a:t>RMSE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Precision</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Recall</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Accuracy</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Kappa</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F-Score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Algorithm</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Dataset</a:t>
                      </a:r>
                      <a:endParaRPr lang="he-IL" sz="2000" dirty="0">
                        <a:latin typeface="David" panose="020E0502060401010101" pitchFamily="34" charset="-79"/>
                        <a:cs typeface="David" panose="020E0502060401010101" pitchFamily="34" charset="-79"/>
                      </a:endParaRPr>
                    </a:p>
                  </a:txBody>
                  <a:tcPr/>
                </a:tc>
                <a:tc>
                  <a:txBody>
                    <a:bodyPr/>
                    <a:lstStyle/>
                    <a:p>
                      <a:pPr algn="ctr" rtl="1"/>
                      <a:r>
                        <a:rPr lang="he-IL" sz="20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500079">
                <a:tc>
                  <a:txBody>
                    <a:bodyPr/>
                    <a:lstStyle/>
                    <a:p>
                      <a:pPr algn="ctr" rtl="1"/>
                      <a:r>
                        <a:rPr lang="he-IL" sz="1100" b="1" dirty="0">
                          <a:solidFill>
                            <a:srgbClr val="FF0000"/>
                          </a:solidFill>
                          <a:latin typeface="David" panose="020E0502060401010101" pitchFamily="34" charset="-79"/>
                          <a:cs typeface="David" panose="020E0502060401010101" pitchFamily="34" charset="-79"/>
                        </a:rPr>
                        <a:t>---</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0.971</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0.971</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0.971</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0.7866</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0.969</a:t>
                      </a:r>
                    </a:p>
                  </a:txBody>
                  <a:tcPr/>
                </a:tc>
                <a:tc>
                  <a:txBody>
                    <a:bodyPr/>
                    <a:lstStyle/>
                    <a:p>
                      <a:pPr algn="ctr" rtl="1"/>
                      <a:r>
                        <a:rPr lang="en-US" sz="1100" b="1" dirty="0">
                          <a:solidFill>
                            <a:srgbClr val="FF0000"/>
                          </a:solidFill>
                          <a:latin typeface="David" panose="020E0502060401010101" pitchFamily="34" charset="-79"/>
                          <a:cs typeface="David" panose="020E0502060401010101" pitchFamily="34" charset="-79"/>
                        </a:rPr>
                        <a:t>J-48 CV</a:t>
                      </a:r>
                      <a:endParaRPr lang="he-IL" sz="1100" b="1" dirty="0">
                        <a:solidFill>
                          <a:srgbClr val="FF0000"/>
                        </a:solidFill>
                        <a:latin typeface="David" panose="020E0502060401010101" pitchFamily="34" charset="-79"/>
                        <a:cs typeface="David" panose="020E0502060401010101" pitchFamily="34" charset="-79"/>
                      </a:endParaRPr>
                    </a:p>
                  </a:txBody>
                  <a:tcPr/>
                </a:tc>
                <a:tc>
                  <a:txBody>
                    <a:bodyPr/>
                    <a:lstStyle/>
                    <a:p>
                      <a:pPr algn="ctr" rtl="0"/>
                      <a:r>
                        <a:rPr lang="en-US" sz="1100" b="1" i="0" u="none" strike="noStrike" kern="1200" dirty="0">
                          <a:solidFill>
                            <a:srgbClr val="FF0000"/>
                          </a:solidFill>
                          <a:effectLst/>
                          <a:latin typeface="David" panose="020E0502060401010101" pitchFamily="34" charset="-79"/>
                          <a:ea typeface="+mn-ea"/>
                          <a:cs typeface="David" panose="020E0502060401010101" pitchFamily="34" charset="-79"/>
                        </a:rPr>
                        <a:t>Regular -N</a:t>
                      </a:r>
                      <a:endParaRPr lang="en-US" sz="1100" b="1" dirty="0">
                        <a:solidFill>
                          <a:srgbClr val="FF0000"/>
                        </a:solidFill>
                        <a:effectLst/>
                        <a:latin typeface="David" panose="020E0502060401010101" pitchFamily="34" charset="-79"/>
                        <a:cs typeface="David" panose="020E0502060401010101" pitchFamily="34" charset="-79"/>
                      </a:endParaRPr>
                    </a:p>
                    <a:p>
                      <a:pPr algn="ctr"/>
                      <a:endParaRPr lang="he-IL" sz="1100" b="1" dirty="0">
                        <a:solidFill>
                          <a:srgbClr val="FF0000"/>
                        </a:solidFill>
                        <a:latin typeface="David" panose="020E0502060401010101" pitchFamily="34" charset="-79"/>
                        <a:cs typeface="David" panose="020E0502060401010101" pitchFamily="34" charset="-79"/>
                      </a:endParaRP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1</a:t>
                      </a:r>
                    </a:p>
                  </a:txBody>
                  <a:tcPr/>
                </a:tc>
                <a:extLst>
                  <a:ext uri="{0D108BD9-81ED-4DB2-BD59-A6C34878D82A}">
                    <a16:rowId xmlns:a16="http://schemas.microsoft.com/office/drawing/2014/main" val="333397206"/>
                  </a:ext>
                </a:extLst>
              </a:tr>
              <a:tr h="500079">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0.971</a:t>
                      </a:r>
                    </a:p>
                  </a:txBody>
                  <a:tcPr/>
                </a:tc>
                <a:tc>
                  <a:txBody>
                    <a:bodyPr/>
                    <a:lstStyle/>
                    <a:p>
                      <a:pPr algn="ctr" rtl="1"/>
                      <a:r>
                        <a:rPr lang="he-IL" sz="1100" dirty="0">
                          <a:latin typeface="David" panose="020E0502060401010101" pitchFamily="34" charset="-79"/>
                          <a:cs typeface="David" panose="020E0502060401010101" pitchFamily="34" charset="-79"/>
                        </a:rPr>
                        <a:t>0.970</a:t>
                      </a:r>
                    </a:p>
                  </a:txBody>
                  <a:tcPr/>
                </a:tc>
                <a:tc>
                  <a:txBody>
                    <a:bodyPr/>
                    <a:lstStyle/>
                    <a:p>
                      <a:pPr algn="ctr" rtl="1"/>
                      <a:r>
                        <a:rPr lang="he-IL" sz="1100" dirty="0">
                          <a:latin typeface="David" panose="020E0502060401010101" pitchFamily="34" charset="-79"/>
                          <a:cs typeface="David" panose="020E0502060401010101" pitchFamily="34" charset="-79"/>
                        </a:rPr>
                        <a:t>0.970</a:t>
                      </a:r>
                    </a:p>
                  </a:txBody>
                  <a:tcPr/>
                </a:tc>
                <a:tc>
                  <a:txBody>
                    <a:bodyPr/>
                    <a:lstStyle/>
                    <a:p>
                      <a:pPr algn="ctr" rtl="1"/>
                      <a:r>
                        <a:rPr lang="he-IL" sz="1100" dirty="0">
                          <a:latin typeface="David" panose="020E0502060401010101" pitchFamily="34" charset="-79"/>
                          <a:cs typeface="David" panose="020E0502060401010101" pitchFamily="34" charset="-79"/>
                        </a:rPr>
                        <a:t>0.7826</a:t>
                      </a:r>
                    </a:p>
                  </a:txBody>
                  <a:tcPr/>
                </a:tc>
                <a:tc>
                  <a:txBody>
                    <a:bodyPr/>
                    <a:lstStyle/>
                    <a:p>
                      <a:pPr algn="ctr" rtl="1"/>
                      <a:r>
                        <a:rPr lang="he-IL" sz="1100" dirty="0">
                          <a:latin typeface="David" panose="020E0502060401010101" pitchFamily="34" charset="-79"/>
                          <a:cs typeface="David" panose="020E0502060401010101" pitchFamily="34" charset="-79"/>
                        </a:rPr>
                        <a:t>0.967</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J-48 66%</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-N</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2</a:t>
                      </a:r>
                    </a:p>
                  </a:txBody>
                  <a:tcPr/>
                </a:tc>
                <a:extLst>
                  <a:ext uri="{0D108BD9-81ED-4DB2-BD59-A6C34878D82A}">
                    <a16:rowId xmlns:a16="http://schemas.microsoft.com/office/drawing/2014/main" val="3928045590"/>
                  </a:ext>
                </a:extLst>
              </a:tr>
              <a:tr h="700110">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0.974</a:t>
                      </a:r>
                    </a:p>
                  </a:txBody>
                  <a:tcPr/>
                </a:tc>
                <a:tc>
                  <a:txBody>
                    <a:bodyPr/>
                    <a:lstStyle/>
                    <a:p>
                      <a:pPr algn="ctr" rtl="1"/>
                      <a:r>
                        <a:rPr lang="he-IL" sz="1100" dirty="0">
                          <a:latin typeface="David" panose="020E0502060401010101" pitchFamily="34" charset="-79"/>
                          <a:cs typeface="David" panose="020E0502060401010101" pitchFamily="34" charset="-79"/>
                        </a:rPr>
                        <a:t>0.973</a:t>
                      </a:r>
                    </a:p>
                  </a:txBody>
                  <a:tcPr/>
                </a:tc>
                <a:tc>
                  <a:txBody>
                    <a:bodyPr/>
                    <a:lstStyle/>
                    <a:p>
                      <a:pPr algn="ctr" rtl="1"/>
                      <a:r>
                        <a:rPr lang="he-IL" sz="1100" dirty="0">
                          <a:latin typeface="David" panose="020E0502060401010101" pitchFamily="34" charset="-79"/>
                          <a:cs typeface="David" panose="020E0502060401010101" pitchFamily="34" charset="-79"/>
                        </a:rPr>
                        <a:t>0.973</a:t>
                      </a:r>
                    </a:p>
                  </a:txBody>
                  <a:tcPr/>
                </a:tc>
                <a:tc>
                  <a:txBody>
                    <a:bodyPr/>
                    <a:lstStyle/>
                    <a:p>
                      <a:pPr algn="ctr" rtl="1"/>
                      <a:r>
                        <a:rPr lang="he-IL" sz="1100" dirty="0">
                          <a:latin typeface="David" panose="020E0502060401010101" pitchFamily="34" charset="-79"/>
                          <a:cs typeface="David" panose="020E0502060401010101" pitchFamily="34" charset="-79"/>
                        </a:rPr>
                        <a:t>0.7904</a:t>
                      </a:r>
                    </a:p>
                  </a:txBody>
                  <a:tcPr/>
                </a:tc>
                <a:tc>
                  <a:txBody>
                    <a:bodyPr/>
                    <a:lstStyle/>
                    <a:p>
                      <a:pPr algn="ctr" rtl="1"/>
                      <a:r>
                        <a:rPr lang="he-IL" sz="1100" dirty="0">
                          <a:latin typeface="David" panose="020E0502060401010101" pitchFamily="34" charset="-79"/>
                          <a:cs typeface="David" panose="020E0502060401010101" pitchFamily="34" charset="-79"/>
                        </a:rPr>
                        <a:t>0.971</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J-48 66%</a:t>
                      </a:r>
                      <a:endParaRPr lang="he-IL" sz="1100" dirty="0">
                        <a:latin typeface="David" panose="020E0502060401010101" pitchFamily="34" charset="-79"/>
                        <a:cs typeface="David" panose="020E0502060401010101" pitchFamily="34" charset="-79"/>
                      </a:endParaRPr>
                    </a:p>
                    <a:p>
                      <a:pPr algn="ctr" rtl="1"/>
                      <a:r>
                        <a:rPr lang="en-US" sz="1100" dirty="0">
                          <a:latin typeface="David" panose="020E0502060401010101" pitchFamily="34" charset="-79"/>
                          <a:cs typeface="David" panose="020E0502060401010101" pitchFamily="34" charset="-79"/>
                        </a:rPr>
                        <a:t>Preserve order for % split</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-N</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3</a:t>
                      </a:r>
                    </a:p>
                  </a:txBody>
                  <a:tcPr/>
                </a:tc>
                <a:extLst>
                  <a:ext uri="{0D108BD9-81ED-4DB2-BD59-A6C34878D82A}">
                    <a16:rowId xmlns:a16="http://schemas.microsoft.com/office/drawing/2014/main" val="699045745"/>
                  </a:ext>
                </a:extLst>
              </a:tr>
              <a:tr h="500079">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0.971</a:t>
                      </a:r>
                    </a:p>
                  </a:txBody>
                  <a:tcPr/>
                </a:tc>
                <a:tc>
                  <a:txBody>
                    <a:bodyPr/>
                    <a:lstStyle/>
                    <a:p>
                      <a:pPr algn="ctr" rtl="1"/>
                      <a:r>
                        <a:rPr lang="he-IL" sz="1100" dirty="0">
                          <a:latin typeface="David" panose="020E0502060401010101" pitchFamily="34" charset="-79"/>
                          <a:cs typeface="David" panose="020E0502060401010101" pitchFamily="34" charset="-79"/>
                        </a:rPr>
                        <a:t>0.971</a:t>
                      </a:r>
                    </a:p>
                  </a:txBody>
                  <a:tcPr/>
                </a:tc>
                <a:tc>
                  <a:txBody>
                    <a:bodyPr/>
                    <a:lstStyle/>
                    <a:p>
                      <a:pPr algn="ctr" rtl="1"/>
                      <a:r>
                        <a:rPr lang="he-IL" sz="1100" dirty="0">
                          <a:latin typeface="David" panose="020E0502060401010101" pitchFamily="34" charset="-79"/>
                          <a:cs typeface="David" panose="020E0502060401010101" pitchFamily="34" charset="-79"/>
                        </a:rPr>
                        <a:t>0.971</a:t>
                      </a:r>
                    </a:p>
                  </a:txBody>
                  <a:tcPr/>
                </a:tc>
                <a:tc>
                  <a:txBody>
                    <a:bodyPr/>
                    <a:lstStyle/>
                    <a:p>
                      <a:pPr algn="ctr" rtl="1"/>
                      <a:endParaRPr lang="he-IL" sz="1100" dirty="0">
                        <a:latin typeface="David" panose="020E0502060401010101" pitchFamily="34" charset="-79"/>
                        <a:cs typeface="David" panose="020E0502060401010101" pitchFamily="34" charset="-79"/>
                      </a:endParaRPr>
                    </a:p>
                    <a:p>
                      <a:pPr algn="ctr" rtl="1"/>
                      <a:r>
                        <a:rPr lang="he-IL" sz="1100" dirty="0">
                          <a:latin typeface="David" panose="020E0502060401010101" pitchFamily="34" charset="-79"/>
                          <a:cs typeface="David" panose="020E0502060401010101" pitchFamily="34" charset="-79"/>
                        </a:rPr>
                        <a:t>0.7858</a:t>
                      </a:r>
                    </a:p>
                  </a:txBody>
                  <a:tcPr/>
                </a:tc>
                <a:tc>
                  <a:txBody>
                    <a:bodyPr/>
                    <a:lstStyle/>
                    <a:p>
                      <a:pPr algn="ctr" rtl="1"/>
                      <a:r>
                        <a:rPr lang="he-IL" sz="1100" dirty="0">
                          <a:latin typeface="David" panose="020E0502060401010101" pitchFamily="34" charset="-79"/>
                          <a:cs typeface="David" panose="020E0502060401010101" pitchFamily="34" charset="-79"/>
                        </a:rPr>
                        <a:t>0.969</a:t>
                      </a:r>
                    </a:p>
                  </a:txBody>
                  <a:tcPr/>
                </a:tc>
                <a:tc>
                  <a:txBody>
                    <a:bodyPr/>
                    <a:lstStyle/>
                    <a:p>
                      <a:pPr algn="ctr" rtl="1"/>
                      <a:r>
                        <a:rPr lang="en-US" sz="1100" dirty="0">
                          <a:latin typeface="David" panose="020E0502060401010101" pitchFamily="34" charset="-79"/>
                          <a:cs typeface="David" panose="020E0502060401010101" pitchFamily="34" charset="-79"/>
                        </a:rPr>
                        <a:t>NN CV</a:t>
                      </a:r>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4</a:t>
                      </a:r>
                    </a:p>
                  </a:txBody>
                  <a:tcPr/>
                </a:tc>
                <a:extLst>
                  <a:ext uri="{0D108BD9-81ED-4DB2-BD59-A6C34878D82A}">
                    <a16:rowId xmlns:a16="http://schemas.microsoft.com/office/drawing/2014/main" val="3761049234"/>
                  </a:ext>
                </a:extLst>
              </a:tr>
              <a:tr h="500079">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0.958</a:t>
                      </a:r>
                    </a:p>
                  </a:txBody>
                  <a:tcPr/>
                </a:tc>
                <a:tc>
                  <a:txBody>
                    <a:bodyPr/>
                    <a:lstStyle/>
                    <a:p>
                      <a:pPr algn="ctr" rtl="1"/>
                      <a:r>
                        <a:rPr lang="he-IL" sz="1100" dirty="0">
                          <a:latin typeface="David" panose="020E0502060401010101" pitchFamily="34" charset="-79"/>
                          <a:cs typeface="David" panose="020E0502060401010101" pitchFamily="34" charset="-79"/>
                        </a:rPr>
                        <a:t>0.960</a:t>
                      </a:r>
                    </a:p>
                  </a:txBody>
                  <a:tcPr/>
                </a:tc>
                <a:tc>
                  <a:txBody>
                    <a:bodyPr/>
                    <a:lstStyle/>
                    <a:p>
                      <a:pPr algn="ctr" rtl="1"/>
                      <a:r>
                        <a:rPr lang="he-IL" sz="1100" dirty="0">
                          <a:latin typeface="David" panose="020E0502060401010101" pitchFamily="34" charset="-79"/>
                          <a:cs typeface="David" panose="020E0502060401010101" pitchFamily="34" charset="-79"/>
                        </a:rPr>
                        <a:t>0.960</a:t>
                      </a:r>
                    </a:p>
                  </a:txBody>
                  <a:tcPr/>
                </a:tc>
                <a:tc>
                  <a:txBody>
                    <a:bodyPr/>
                    <a:lstStyle/>
                    <a:p>
                      <a:pPr algn="ctr" rtl="1"/>
                      <a:r>
                        <a:rPr lang="he-IL" sz="1100" dirty="0">
                          <a:latin typeface="David" panose="020E0502060401010101" pitchFamily="34" charset="-79"/>
                          <a:cs typeface="David" panose="020E0502060401010101" pitchFamily="34" charset="-79"/>
                        </a:rPr>
                        <a:t>0.7082</a:t>
                      </a:r>
                    </a:p>
                  </a:txBody>
                  <a:tcPr/>
                </a:tc>
                <a:tc>
                  <a:txBody>
                    <a:bodyPr/>
                    <a:lstStyle/>
                    <a:p>
                      <a:pPr algn="ctr" rtl="1"/>
                      <a:r>
                        <a:rPr lang="he-IL" sz="1100" dirty="0">
                          <a:latin typeface="David" panose="020E0502060401010101" pitchFamily="34" charset="-79"/>
                          <a:cs typeface="David" panose="020E0502060401010101" pitchFamily="34" charset="-79"/>
                        </a:rPr>
                        <a:t>0.957</a:t>
                      </a: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Logistic regression CV</a:t>
                      </a:r>
                      <a:endParaRPr lang="en-US" sz="1100" b="0" dirty="0">
                        <a:effectLst/>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endParaRPr lang="en-US" sz="1100" b="0" dirty="0">
                        <a:effectLst/>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5</a:t>
                      </a:r>
                    </a:p>
                  </a:txBody>
                  <a:tcPr/>
                </a:tc>
                <a:extLst>
                  <a:ext uri="{0D108BD9-81ED-4DB2-BD59-A6C34878D82A}">
                    <a16:rowId xmlns:a16="http://schemas.microsoft.com/office/drawing/2014/main" val="3327823745"/>
                  </a:ext>
                </a:extLst>
              </a:tr>
            </a:tbl>
          </a:graphicData>
        </a:graphic>
      </p:graphicFrame>
      <p:sp>
        <p:nvSpPr>
          <p:cNvPr id="3" name="מציין מיקום של תאריך 1">
            <a:extLst>
              <a:ext uri="{FF2B5EF4-FFF2-40B4-BE49-F238E27FC236}">
                <a16:creationId xmlns:a16="http://schemas.microsoft.com/office/drawing/2014/main" id="{4B7865F4-3655-0C1A-6CEF-57D5ED9E877F}"/>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78097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ריכוז תוצאות – שלב א</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16</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graphicFrame>
        <p:nvGraphicFramePr>
          <p:cNvPr id="2" name="טבלה 1">
            <a:extLst>
              <a:ext uri="{FF2B5EF4-FFF2-40B4-BE49-F238E27FC236}">
                <a16:creationId xmlns:a16="http://schemas.microsoft.com/office/drawing/2014/main" id="{54F26727-C1E6-9C29-9A85-360E037B3F2C}"/>
              </a:ext>
            </a:extLst>
          </p:cNvPr>
          <p:cNvGraphicFramePr>
            <a:graphicFrameLocks noGrp="1"/>
          </p:cNvGraphicFramePr>
          <p:nvPr>
            <p:extLst>
              <p:ext uri="{D42A27DB-BD31-4B8C-83A1-F6EECF244321}">
                <p14:modId xmlns:p14="http://schemas.microsoft.com/office/powerpoint/2010/main" val="2029532986"/>
              </p:ext>
            </p:extLst>
          </p:nvPr>
        </p:nvGraphicFramePr>
        <p:xfrm>
          <a:off x="86361" y="1547890"/>
          <a:ext cx="12019277" cy="3762219"/>
        </p:xfrm>
        <a:graphic>
          <a:graphicData uri="http://schemas.openxmlformats.org/drawingml/2006/table">
            <a:tbl>
              <a:tblPr rtl="1" firstRow="1" bandRow="1">
                <a:tableStyleId>{5C22544A-7EE6-4342-B048-85BDC9FD1C3A}</a:tableStyleId>
              </a:tblPr>
              <a:tblGrid>
                <a:gridCol w="1319141">
                  <a:extLst>
                    <a:ext uri="{9D8B030D-6E8A-4147-A177-3AD203B41FA5}">
                      <a16:colId xmlns:a16="http://schemas.microsoft.com/office/drawing/2014/main" val="2288993576"/>
                    </a:ext>
                  </a:extLst>
                </a:gridCol>
                <a:gridCol w="1319141">
                  <a:extLst>
                    <a:ext uri="{9D8B030D-6E8A-4147-A177-3AD203B41FA5}">
                      <a16:colId xmlns:a16="http://schemas.microsoft.com/office/drawing/2014/main" val="1493191330"/>
                    </a:ext>
                  </a:extLst>
                </a:gridCol>
                <a:gridCol w="1319141">
                  <a:extLst>
                    <a:ext uri="{9D8B030D-6E8A-4147-A177-3AD203B41FA5}">
                      <a16:colId xmlns:a16="http://schemas.microsoft.com/office/drawing/2014/main" val="3652996671"/>
                    </a:ext>
                  </a:extLst>
                </a:gridCol>
                <a:gridCol w="1319141">
                  <a:extLst>
                    <a:ext uri="{9D8B030D-6E8A-4147-A177-3AD203B41FA5}">
                      <a16:colId xmlns:a16="http://schemas.microsoft.com/office/drawing/2014/main" val="2235260178"/>
                    </a:ext>
                  </a:extLst>
                </a:gridCol>
                <a:gridCol w="1368143">
                  <a:extLst>
                    <a:ext uri="{9D8B030D-6E8A-4147-A177-3AD203B41FA5}">
                      <a16:colId xmlns:a16="http://schemas.microsoft.com/office/drawing/2014/main" val="1910459643"/>
                    </a:ext>
                  </a:extLst>
                </a:gridCol>
                <a:gridCol w="1343643">
                  <a:extLst>
                    <a:ext uri="{9D8B030D-6E8A-4147-A177-3AD203B41FA5}">
                      <a16:colId xmlns:a16="http://schemas.microsoft.com/office/drawing/2014/main" val="2273020592"/>
                    </a:ext>
                  </a:extLst>
                </a:gridCol>
                <a:gridCol w="1571548">
                  <a:extLst>
                    <a:ext uri="{9D8B030D-6E8A-4147-A177-3AD203B41FA5}">
                      <a16:colId xmlns:a16="http://schemas.microsoft.com/office/drawing/2014/main" val="1346353189"/>
                    </a:ext>
                  </a:extLst>
                </a:gridCol>
                <a:gridCol w="1441383">
                  <a:extLst>
                    <a:ext uri="{9D8B030D-6E8A-4147-A177-3AD203B41FA5}">
                      <a16:colId xmlns:a16="http://schemas.microsoft.com/office/drawing/2014/main" val="2496268096"/>
                    </a:ext>
                  </a:extLst>
                </a:gridCol>
                <a:gridCol w="1017996">
                  <a:extLst>
                    <a:ext uri="{9D8B030D-6E8A-4147-A177-3AD203B41FA5}">
                      <a16:colId xmlns:a16="http://schemas.microsoft.com/office/drawing/2014/main" val="106196800"/>
                    </a:ext>
                  </a:extLst>
                </a:gridCol>
              </a:tblGrid>
              <a:tr h="263409">
                <a:tc>
                  <a:txBody>
                    <a:bodyPr/>
                    <a:lstStyle/>
                    <a:p>
                      <a:pPr algn="ctr" rtl="1"/>
                      <a:r>
                        <a:rPr lang="en-US" sz="2000" dirty="0">
                          <a:latin typeface="David" panose="020E0502060401010101" pitchFamily="34" charset="-79"/>
                          <a:cs typeface="David" panose="020E0502060401010101" pitchFamily="34" charset="-79"/>
                        </a:rPr>
                        <a:t>RMSE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Precision</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Recall</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Accuracy</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Kappa</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F-Score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Algorithm</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Dataset</a:t>
                      </a:r>
                      <a:endParaRPr lang="he-IL" sz="2000" dirty="0">
                        <a:latin typeface="David" panose="020E0502060401010101" pitchFamily="34" charset="-79"/>
                        <a:cs typeface="David" panose="020E0502060401010101" pitchFamily="34" charset="-79"/>
                      </a:endParaRPr>
                    </a:p>
                  </a:txBody>
                  <a:tcPr/>
                </a:tc>
                <a:tc>
                  <a:txBody>
                    <a:bodyPr/>
                    <a:lstStyle/>
                    <a:p>
                      <a:pPr algn="ctr" rtl="1"/>
                      <a:r>
                        <a:rPr lang="he-IL" sz="20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44779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0.960</a:t>
                      </a:r>
                    </a:p>
                  </a:txBody>
                  <a:tcPr/>
                </a:tc>
                <a:tc>
                  <a:txBody>
                    <a:bodyPr/>
                    <a:lstStyle/>
                    <a:p>
                      <a:pPr algn="ctr" rtl="1"/>
                      <a:r>
                        <a:rPr lang="he-IL" sz="1100" dirty="0">
                          <a:latin typeface="David" panose="020E0502060401010101" pitchFamily="34" charset="-79"/>
                          <a:cs typeface="David" panose="020E0502060401010101" pitchFamily="34" charset="-79"/>
                        </a:rPr>
                        <a:t>0.961</a:t>
                      </a:r>
                    </a:p>
                  </a:txBody>
                  <a:tcPr/>
                </a:tc>
                <a:tc>
                  <a:txBody>
                    <a:bodyPr/>
                    <a:lstStyle/>
                    <a:p>
                      <a:pPr algn="ctr" rtl="1"/>
                      <a:r>
                        <a:rPr lang="he-IL" sz="1100" dirty="0">
                          <a:latin typeface="David" panose="020E0502060401010101" pitchFamily="34" charset="-79"/>
                          <a:cs typeface="David" panose="020E0502060401010101" pitchFamily="34" charset="-79"/>
                        </a:rPr>
                        <a:t>0.961</a:t>
                      </a:r>
                    </a:p>
                  </a:txBody>
                  <a:tcPr/>
                </a:tc>
                <a:tc>
                  <a:txBody>
                    <a:bodyPr/>
                    <a:lstStyle/>
                    <a:p>
                      <a:pPr algn="ctr" rtl="1"/>
                      <a:r>
                        <a:rPr lang="he-IL" sz="1100" dirty="0">
                          <a:latin typeface="David" panose="020E0502060401010101" pitchFamily="34" charset="-79"/>
                          <a:cs typeface="David" panose="020E0502060401010101" pitchFamily="34" charset="-79"/>
                        </a:rPr>
                        <a:t>0.6997</a:t>
                      </a:r>
                    </a:p>
                  </a:txBody>
                  <a:tcPr/>
                </a:tc>
                <a:tc>
                  <a:txBody>
                    <a:bodyPr/>
                    <a:lstStyle/>
                    <a:p>
                      <a:pPr algn="ctr" rtl="1"/>
                      <a:r>
                        <a:rPr lang="he-IL" sz="1100" dirty="0">
                          <a:latin typeface="David" panose="020E0502060401010101" pitchFamily="34" charset="-79"/>
                          <a:cs typeface="David" panose="020E0502060401010101" pitchFamily="34" charset="-79"/>
                        </a:rPr>
                        <a:t>0.957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SMO CV (SVM)</a:t>
                      </a:r>
                      <a:endParaRPr lang="he-IL" sz="1100" dirty="0">
                        <a:latin typeface="David" panose="020E0502060401010101" pitchFamily="34" charset="-79"/>
                        <a:cs typeface="David" panose="020E0502060401010101" pitchFamily="34" charset="-79"/>
                      </a:endParaRPr>
                    </a:p>
                    <a:p>
                      <a:pPr algn="ctr" rtl="0"/>
                      <a:endParaRPr lang="en-US" sz="1100" b="0" dirty="0">
                        <a:effectLst/>
                        <a:latin typeface="David" panose="020E0502060401010101" pitchFamily="34" charset="-79"/>
                        <a:cs typeface="David" panose="020E0502060401010101" pitchFamily="34" charset="-79"/>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endParaRPr lang="en-US" sz="1100" b="0" dirty="0">
                        <a:effectLst/>
                        <a:latin typeface="David" panose="020E0502060401010101" pitchFamily="34" charset="-79"/>
                        <a:cs typeface="David" panose="020E0502060401010101" pitchFamily="34" charset="-79"/>
                      </a:endParaRPr>
                    </a:p>
                    <a:p>
                      <a:pPr algn="ctr" rtl="0"/>
                      <a:endParaRPr lang="en-US" sz="1100" b="0" dirty="0">
                        <a:effectLst/>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6</a:t>
                      </a:r>
                    </a:p>
                  </a:txBody>
                  <a:tcPr/>
                </a:tc>
                <a:extLst>
                  <a:ext uri="{0D108BD9-81ED-4DB2-BD59-A6C34878D82A}">
                    <a16:rowId xmlns:a16="http://schemas.microsoft.com/office/drawing/2014/main" val="1776057234"/>
                  </a:ext>
                </a:extLst>
              </a:tr>
              <a:tr h="44779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0.973</a:t>
                      </a:r>
                    </a:p>
                  </a:txBody>
                  <a:tcPr/>
                </a:tc>
                <a:tc>
                  <a:txBody>
                    <a:bodyPr/>
                    <a:lstStyle/>
                    <a:p>
                      <a:pPr algn="ctr" rtl="1"/>
                      <a:r>
                        <a:rPr lang="he-IL" sz="1100" dirty="0">
                          <a:latin typeface="David" panose="020E0502060401010101" pitchFamily="34" charset="-79"/>
                          <a:cs typeface="David" panose="020E0502060401010101" pitchFamily="34" charset="-79"/>
                        </a:rPr>
                        <a:t>0.972</a:t>
                      </a:r>
                    </a:p>
                  </a:txBody>
                  <a:tcPr/>
                </a:tc>
                <a:tc>
                  <a:txBody>
                    <a:bodyPr/>
                    <a:lstStyle/>
                    <a:p>
                      <a:pPr algn="ctr" rtl="1"/>
                      <a:r>
                        <a:rPr lang="he-IL" sz="1100" dirty="0">
                          <a:latin typeface="David" panose="020E0502060401010101" pitchFamily="34" charset="-79"/>
                          <a:cs typeface="David" panose="020E0502060401010101" pitchFamily="34" charset="-79"/>
                        </a:rPr>
                        <a:t>0.972</a:t>
                      </a:r>
                    </a:p>
                  </a:txBody>
                  <a:tcPr/>
                </a:tc>
                <a:tc>
                  <a:txBody>
                    <a:bodyPr/>
                    <a:lstStyle/>
                    <a:p>
                      <a:pPr algn="ctr" rtl="1"/>
                      <a:r>
                        <a:rPr lang="he-IL" sz="1100" dirty="0">
                          <a:latin typeface="David" panose="020E0502060401010101" pitchFamily="34" charset="-79"/>
                          <a:cs typeface="David" panose="020E0502060401010101" pitchFamily="34" charset="-79"/>
                        </a:rPr>
                        <a:t>0.7871</a:t>
                      </a:r>
                    </a:p>
                  </a:txBody>
                  <a:tcPr/>
                </a:tc>
                <a:tc>
                  <a:txBody>
                    <a:bodyPr/>
                    <a:lstStyle/>
                    <a:p>
                      <a:pPr algn="ctr" rtl="1"/>
                      <a:r>
                        <a:rPr lang="he-IL" sz="1100" dirty="0">
                          <a:latin typeface="David" panose="020E0502060401010101" pitchFamily="34" charset="-79"/>
                          <a:cs typeface="David" panose="020E0502060401010101" pitchFamily="34" charset="-79"/>
                        </a:rPr>
                        <a:t>0.969</a:t>
                      </a:r>
                    </a:p>
                  </a:txBody>
                  <a:tcPr/>
                </a:tc>
                <a:tc>
                  <a:txBody>
                    <a:bodyPr/>
                    <a:lstStyle/>
                    <a:p>
                      <a:pPr algn="ctr" rtl="0"/>
                      <a:r>
                        <a:rPr lang="en-US" sz="1100" b="0" dirty="0">
                          <a:effectLst/>
                          <a:latin typeface="David" panose="020E0502060401010101" pitchFamily="34" charset="-79"/>
                          <a:cs typeface="David" panose="020E0502060401010101" pitchFamily="34" charset="-79"/>
                        </a:rPr>
                        <a:t>J-48 CV</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r>
                        <a:rPr lang="he-IL" sz="1100" b="0" i="0" u="none" strike="noStrike" kern="1200" dirty="0">
                          <a:solidFill>
                            <a:schemeClr val="dk1"/>
                          </a:solidFill>
                          <a:effectLst/>
                          <a:latin typeface="David" panose="020E0502060401010101" pitchFamily="34" charset="-79"/>
                          <a:ea typeface="+mn-ea"/>
                          <a:cs typeface="David" panose="020E0502060401010101" pitchFamily="34" charset="-79"/>
                        </a:rPr>
                        <a:t> </a:t>
                      </a:r>
                      <a:endParaRPr lang="en-US" sz="1100" b="0" dirty="0">
                        <a:effectLst/>
                        <a:latin typeface="David" panose="020E0502060401010101" pitchFamily="34" charset="-79"/>
                        <a:cs typeface="David" panose="020E0502060401010101" pitchFamily="34" charset="-79"/>
                      </a:endParaRPr>
                    </a:p>
                    <a:p>
                      <a:pPr algn="ctr" rtl="1"/>
                      <a:r>
                        <a:rPr lang="en-US" sz="1100" dirty="0">
                          <a:latin typeface="David" panose="020E0502060401010101" pitchFamily="34" charset="-79"/>
                          <a:cs typeface="David" panose="020E0502060401010101" pitchFamily="34" charset="-79"/>
                        </a:rPr>
                        <a:t>Without BMI</a:t>
                      </a:r>
                      <a:endParaRPr lang="he-IL" sz="1100" dirty="0">
                        <a:latin typeface="David" panose="020E0502060401010101" pitchFamily="34" charset="-79"/>
                        <a:cs typeface="David" panose="020E0502060401010101" pitchFamily="34" charset="-79"/>
                      </a:endParaRPr>
                    </a:p>
                    <a:p>
                      <a:pPr algn="ctr" rtl="0"/>
                      <a:endParaRPr lang="en-US" sz="1100" b="0" dirty="0">
                        <a:effectLst/>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7</a:t>
                      </a:r>
                    </a:p>
                  </a:txBody>
                  <a:tcPr/>
                </a:tc>
                <a:extLst>
                  <a:ext uri="{0D108BD9-81ED-4DB2-BD59-A6C34878D82A}">
                    <a16:rowId xmlns:a16="http://schemas.microsoft.com/office/drawing/2014/main" val="899376543"/>
                  </a:ext>
                </a:extLst>
              </a:tr>
              <a:tr h="632183">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0.946</a:t>
                      </a:r>
                    </a:p>
                  </a:txBody>
                  <a:tcPr/>
                </a:tc>
                <a:tc>
                  <a:txBody>
                    <a:bodyPr/>
                    <a:lstStyle/>
                    <a:p>
                      <a:pPr algn="ctr" rtl="1"/>
                      <a:r>
                        <a:rPr lang="he-IL" sz="1100" dirty="0">
                          <a:latin typeface="David" panose="020E0502060401010101" pitchFamily="34" charset="-79"/>
                          <a:cs typeface="David" panose="020E0502060401010101" pitchFamily="34" charset="-79"/>
                        </a:rPr>
                        <a:t>0.946</a:t>
                      </a:r>
                    </a:p>
                  </a:txBody>
                  <a:tcPr/>
                </a:tc>
                <a:tc>
                  <a:txBody>
                    <a:bodyPr/>
                    <a:lstStyle/>
                    <a:p>
                      <a:pPr algn="ctr" rtl="1"/>
                      <a:r>
                        <a:rPr lang="he-IL" sz="1100" dirty="0">
                          <a:latin typeface="David" panose="020E0502060401010101" pitchFamily="34" charset="-79"/>
                          <a:cs typeface="David" panose="020E0502060401010101" pitchFamily="34" charset="-79"/>
                        </a:rPr>
                        <a:t>0.946</a:t>
                      </a:r>
                    </a:p>
                  </a:txBody>
                  <a:tcPr/>
                </a:tc>
                <a:tc>
                  <a:txBody>
                    <a:bodyPr/>
                    <a:lstStyle/>
                    <a:p>
                      <a:pPr algn="ctr" rtl="1"/>
                      <a:r>
                        <a:rPr lang="he-IL" sz="1100" dirty="0">
                          <a:latin typeface="David" panose="020E0502060401010101" pitchFamily="34" charset="-79"/>
                          <a:cs typeface="David" panose="020E0502060401010101" pitchFamily="34" charset="-79"/>
                        </a:rPr>
                        <a:t>0.5465</a:t>
                      </a:r>
                    </a:p>
                  </a:txBody>
                  <a:tcPr/>
                </a:tc>
                <a:tc>
                  <a:txBody>
                    <a:bodyPr/>
                    <a:lstStyle/>
                    <a:p>
                      <a:pPr algn="ctr" rtl="1"/>
                      <a:r>
                        <a:rPr lang="he-IL" sz="1100" dirty="0">
                          <a:latin typeface="David" panose="020E0502060401010101" pitchFamily="34" charset="-79"/>
                          <a:cs typeface="David" panose="020E0502060401010101" pitchFamily="34" charset="-79"/>
                        </a:rPr>
                        <a:t>0.935</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J-48 CV</a:t>
                      </a:r>
                      <a:endParaRPr lang="he-IL" sz="1100" dirty="0">
                        <a:latin typeface="David" panose="020E0502060401010101" pitchFamily="34" charset="-79"/>
                        <a:cs typeface="David" panose="020E0502060401010101" pitchFamily="34" charset="-79"/>
                      </a:endParaRPr>
                    </a:p>
                    <a:p>
                      <a:br>
                        <a:rPr lang="en-US" sz="1100" dirty="0">
                          <a:latin typeface="David" panose="020E0502060401010101" pitchFamily="34" charset="-79"/>
                          <a:cs typeface="David" panose="020E0502060401010101" pitchFamily="34" charset="-79"/>
                        </a:rPr>
                      </a:b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r>
                        <a:rPr lang="he-IL" sz="1100" b="0" i="0" u="none" strike="noStrike" kern="1200" dirty="0">
                          <a:solidFill>
                            <a:schemeClr val="dk1"/>
                          </a:solidFill>
                          <a:effectLst/>
                          <a:latin typeface="David" panose="020E0502060401010101" pitchFamily="34" charset="-79"/>
                          <a:ea typeface="+mn-ea"/>
                          <a:cs typeface="David" panose="020E0502060401010101" pitchFamily="34" charset="-79"/>
                        </a:rPr>
                        <a:t> </a:t>
                      </a:r>
                      <a:endParaRPr lang="en-US" sz="1100" b="0" dirty="0">
                        <a:effectLst/>
                        <a:latin typeface="David" panose="020E0502060401010101" pitchFamily="34" charset="-79"/>
                        <a:cs typeface="David" panose="020E0502060401010101" pitchFamily="34" charset="-79"/>
                      </a:endParaRPr>
                    </a:p>
                    <a:p>
                      <a:pPr algn="ctr" rtl="1"/>
                      <a:r>
                        <a:rPr lang="en-US" sz="1100" dirty="0">
                          <a:latin typeface="David" panose="020E0502060401010101" pitchFamily="34" charset="-79"/>
                          <a:cs typeface="David" panose="020E0502060401010101" pitchFamily="34" charset="-79"/>
                        </a:rPr>
                        <a:t>Without HbA1c_level</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8</a:t>
                      </a:r>
                    </a:p>
                  </a:txBody>
                  <a:tcPr/>
                </a:tc>
                <a:extLst>
                  <a:ext uri="{0D108BD9-81ED-4DB2-BD59-A6C34878D82A}">
                    <a16:rowId xmlns:a16="http://schemas.microsoft.com/office/drawing/2014/main" val="2099066069"/>
                  </a:ext>
                </a:extLst>
              </a:tr>
              <a:tr h="5253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0.953</a:t>
                      </a:r>
                    </a:p>
                  </a:txBody>
                  <a:tcPr/>
                </a:tc>
                <a:tc>
                  <a:txBody>
                    <a:bodyPr/>
                    <a:lstStyle/>
                    <a:p>
                      <a:pPr algn="ctr" rtl="1"/>
                      <a:r>
                        <a:rPr lang="he-IL" sz="1100" dirty="0">
                          <a:latin typeface="David" panose="020E0502060401010101" pitchFamily="34" charset="-79"/>
                          <a:cs typeface="David" panose="020E0502060401010101" pitchFamily="34" charset="-79"/>
                        </a:rPr>
                        <a:t>0.953</a:t>
                      </a:r>
                    </a:p>
                  </a:txBody>
                  <a:tcPr/>
                </a:tc>
                <a:tc>
                  <a:txBody>
                    <a:bodyPr/>
                    <a:lstStyle/>
                    <a:p>
                      <a:pPr algn="ctr" rtl="1"/>
                      <a:r>
                        <a:rPr lang="he-IL" sz="1100" dirty="0">
                          <a:latin typeface="David" panose="020E0502060401010101" pitchFamily="34" charset="-79"/>
                          <a:cs typeface="David" panose="020E0502060401010101" pitchFamily="34" charset="-79"/>
                        </a:rPr>
                        <a:t>0.953</a:t>
                      </a:r>
                    </a:p>
                  </a:txBody>
                  <a:tcPr/>
                </a:tc>
                <a:tc>
                  <a:txBody>
                    <a:bodyPr/>
                    <a:lstStyle/>
                    <a:p>
                      <a:pPr algn="ctr" rtl="1"/>
                      <a:r>
                        <a:rPr lang="he-IL" sz="1100" dirty="0">
                          <a:latin typeface="David" panose="020E0502060401010101" pitchFamily="34" charset="-79"/>
                          <a:cs typeface="David" panose="020E0502060401010101" pitchFamily="34" charset="-79"/>
                        </a:rPr>
                        <a:t>0.6145</a:t>
                      </a:r>
                    </a:p>
                  </a:txBody>
                  <a:tcPr/>
                </a:tc>
                <a:tc>
                  <a:txBody>
                    <a:bodyPr/>
                    <a:lstStyle/>
                    <a:p>
                      <a:pPr algn="ctr" rtl="1"/>
                      <a:r>
                        <a:rPr lang="he-IL" sz="1100" dirty="0">
                          <a:latin typeface="David" panose="020E0502060401010101" pitchFamily="34" charset="-79"/>
                          <a:cs typeface="David" panose="020E0502060401010101" pitchFamily="34" charset="-79"/>
                        </a:rPr>
                        <a:t>0.946</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J-48 CV</a:t>
                      </a:r>
                      <a:endParaRPr lang="he-IL" sz="1100" dirty="0">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r>
                        <a:rPr lang="he-IL" sz="1100" b="0" i="0" u="none" strike="noStrike" kern="1200" dirty="0">
                          <a:solidFill>
                            <a:schemeClr val="dk1"/>
                          </a:solidFill>
                          <a:effectLst/>
                          <a:latin typeface="David" panose="020E0502060401010101" pitchFamily="34" charset="-79"/>
                          <a:ea typeface="+mn-ea"/>
                          <a:cs typeface="David" panose="020E0502060401010101" pitchFamily="34" charset="-79"/>
                        </a:rPr>
                        <a:t> </a:t>
                      </a:r>
                      <a:endParaRPr lang="en-US" sz="1100" b="0" dirty="0">
                        <a:effectLst/>
                        <a:latin typeface="David" panose="020E0502060401010101" pitchFamily="34" charset="-79"/>
                        <a:cs typeface="David" panose="020E0502060401010101" pitchFamily="34" charset="-79"/>
                      </a:endParaRPr>
                    </a:p>
                    <a:p>
                      <a:pPr algn="ctr" rtl="1"/>
                      <a:r>
                        <a:rPr lang="en-US" sz="1100" dirty="0">
                          <a:latin typeface="David" panose="020E0502060401010101" pitchFamily="34" charset="-79"/>
                          <a:cs typeface="David" panose="020E0502060401010101" pitchFamily="34" charset="-79"/>
                        </a:rPr>
                        <a:t>Without </a:t>
                      </a:r>
                      <a:r>
                        <a:rPr lang="en-US" sz="1100" dirty="0" err="1">
                          <a:latin typeface="David" panose="020E0502060401010101" pitchFamily="34" charset="-79"/>
                          <a:cs typeface="David" panose="020E0502060401010101" pitchFamily="34" charset="-79"/>
                        </a:rPr>
                        <a:t>blood_glucose_level</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9</a:t>
                      </a:r>
                    </a:p>
                  </a:txBody>
                  <a:tcPr/>
                </a:tc>
                <a:extLst>
                  <a:ext uri="{0D108BD9-81ED-4DB2-BD59-A6C34878D82A}">
                    <a16:rowId xmlns:a16="http://schemas.microsoft.com/office/drawing/2014/main" val="2945971962"/>
                  </a:ext>
                </a:extLst>
              </a:tr>
              <a:tr h="5253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0.883</a:t>
                      </a:r>
                    </a:p>
                  </a:txBody>
                  <a:tcPr/>
                </a:tc>
                <a:tc>
                  <a:txBody>
                    <a:bodyPr/>
                    <a:lstStyle/>
                    <a:p>
                      <a:pPr algn="ctr" rtl="1"/>
                      <a:r>
                        <a:rPr lang="he-IL" sz="1100" dirty="0">
                          <a:latin typeface="David" panose="020E0502060401010101" pitchFamily="34" charset="-79"/>
                          <a:cs typeface="David" panose="020E0502060401010101" pitchFamily="34" charset="-79"/>
                        </a:rPr>
                        <a:t>0.915</a:t>
                      </a:r>
                    </a:p>
                  </a:txBody>
                  <a:tcPr/>
                </a:tc>
                <a:tc>
                  <a:txBody>
                    <a:bodyPr/>
                    <a:lstStyle/>
                    <a:p>
                      <a:pPr algn="ctr" rtl="1"/>
                      <a:r>
                        <a:rPr lang="he-IL" sz="1100" dirty="0">
                          <a:latin typeface="David" panose="020E0502060401010101" pitchFamily="34" charset="-79"/>
                          <a:cs typeface="David" panose="020E0502060401010101" pitchFamily="34" charset="-79"/>
                        </a:rPr>
                        <a:t>0.915</a:t>
                      </a:r>
                    </a:p>
                  </a:txBody>
                  <a:tcPr/>
                </a:tc>
                <a:tc>
                  <a:txBody>
                    <a:bodyPr/>
                    <a:lstStyle/>
                    <a:p>
                      <a:pPr algn="ctr" rtl="1"/>
                      <a:r>
                        <a:rPr lang="he-IL" sz="1100" dirty="0">
                          <a:latin typeface="David" panose="020E0502060401010101" pitchFamily="34" charset="-79"/>
                          <a:cs typeface="David" panose="020E0502060401010101" pitchFamily="34" charset="-79"/>
                        </a:rPr>
                        <a:t>0.055</a:t>
                      </a:r>
                    </a:p>
                  </a:txBody>
                  <a:tcPr/>
                </a:tc>
                <a:tc>
                  <a:txBody>
                    <a:bodyPr/>
                    <a:lstStyle/>
                    <a:p>
                      <a:pPr algn="ctr" rtl="1"/>
                      <a:r>
                        <a:rPr lang="he-IL" sz="1100" dirty="0">
                          <a:latin typeface="David" panose="020E0502060401010101" pitchFamily="34" charset="-79"/>
                          <a:cs typeface="David" panose="020E0502060401010101" pitchFamily="34" charset="-79"/>
                        </a:rPr>
                        <a:t>0.880</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J-48 CV</a:t>
                      </a:r>
                      <a:endParaRPr lang="he-IL" sz="1100" dirty="0">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r>
                        <a:rPr lang="he-IL" sz="1100" b="0" i="0" u="none" strike="noStrike" kern="1200" dirty="0">
                          <a:solidFill>
                            <a:schemeClr val="dk1"/>
                          </a:solidFill>
                          <a:effectLst/>
                          <a:latin typeface="David" panose="020E0502060401010101" pitchFamily="34" charset="-79"/>
                          <a:ea typeface="+mn-ea"/>
                          <a:cs typeface="David" panose="020E0502060401010101" pitchFamily="34" charset="-79"/>
                        </a:rPr>
                        <a:t> </a:t>
                      </a:r>
                      <a:endParaRPr lang="en-US" sz="1100" b="0" dirty="0">
                        <a:effectLst/>
                        <a:latin typeface="David" panose="020E0502060401010101" pitchFamily="34" charset="-79"/>
                        <a:cs typeface="David" panose="020E0502060401010101" pitchFamily="34" charset="-79"/>
                      </a:endParaRPr>
                    </a:p>
                    <a:p>
                      <a:pPr algn="ctr" rtl="1"/>
                      <a:r>
                        <a:rPr lang="en-US" sz="1100" dirty="0">
                          <a:latin typeface="David" panose="020E0502060401010101" pitchFamily="34" charset="-79"/>
                          <a:cs typeface="David" panose="020E0502060401010101" pitchFamily="34" charset="-79"/>
                        </a:rPr>
                        <a:t>Without HbA1c_level and </a:t>
                      </a:r>
                      <a:r>
                        <a:rPr lang="en-US" sz="1100" dirty="0" err="1">
                          <a:latin typeface="David" panose="020E0502060401010101" pitchFamily="34" charset="-79"/>
                          <a:cs typeface="David" panose="020E0502060401010101" pitchFamily="34" charset="-79"/>
                        </a:rPr>
                        <a:t>blood_glucose_level</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10</a:t>
                      </a:r>
                    </a:p>
                  </a:txBody>
                  <a:tcPr/>
                </a:tc>
                <a:extLst>
                  <a:ext uri="{0D108BD9-81ED-4DB2-BD59-A6C34878D82A}">
                    <a16:rowId xmlns:a16="http://schemas.microsoft.com/office/drawing/2014/main" val="2006053497"/>
                  </a:ext>
                </a:extLst>
              </a:tr>
            </a:tbl>
          </a:graphicData>
        </a:graphic>
      </p:graphicFrame>
      <p:sp>
        <p:nvSpPr>
          <p:cNvPr id="3" name="מציין מיקום של תאריך 1">
            <a:extLst>
              <a:ext uri="{FF2B5EF4-FFF2-40B4-BE49-F238E27FC236}">
                <a16:creationId xmlns:a16="http://schemas.microsoft.com/office/drawing/2014/main" id="{1CB8D0D7-1A58-0E9D-A531-71279BEECB48}"/>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16814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ריכוז תוצאות</a:t>
            </a:r>
            <a:r>
              <a:rPr lang="he-IL" sz="5400" b="1" dirty="0">
                <a:ln w="22225">
                  <a:solidFill>
                    <a:schemeClr val="accent2"/>
                  </a:solidFill>
                  <a:prstDash val="solid"/>
                </a:ln>
                <a:solidFill>
                  <a:schemeClr val="accent2">
                    <a:lumMod val="40000"/>
                    <a:lumOff val="60000"/>
                  </a:schemeClr>
                </a:solidFill>
              </a:rPr>
              <a:t> – שלב א</a:t>
            </a:r>
            <a:endParaRPr lang="he-IL" sz="54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17</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graphicFrame>
        <p:nvGraphicFramePr>
          <p:cNvPr id="2" name="טבלה 1">
            <a:extLst>
              <a:ext uri="{FF2B5EF4-FFF2-40B4-BE49-F238E27FC236}">
                <a16:creationId xmlns:a16="http://schemas.microsoft.com/office/drawing/2014/main" id="{B04C4302-8B07-4927-431E-4A320E5B0778}"/>
              </a:ext>
            </a:extLst>
          </p:cNvPr>
          <p:cNvGraphicFramePr>
            <a:graphicFrameLocks noGrp="1"/>
          </p:cNvGraphicFramePr>
          <p:nvPr>
            <p:extLst>
              <p:ext uri="{D42A27DB-BD31-4B8C-83A1-F6EECF244321}">
                <p14:modId xmlns:p14="http://schemas.microsoft.com/office/powerpoint/2010/main" val="3514663805"/>
              </p:ext>
            </p:extLst>
          </p:nvPr>
        </p:nvGraphicFramePr>
        <p:xfrm>
          <a:off x="33856" y="1735313"/>
          <a:ext cx="11985423" cy="3239809"/>
        </p:xfrm>
        <a:graphic>
          <a:graphicData uri="http://schemas.openxmlformats.org/drawingml/2006/table">
            <a:tbl>
              <a:tblPr rtl="1" firstRow="1" bandRow="1">
                <a:tableStyleId>{5C22544A-7EE6-4342-B048-85BDC9FD1C3A}</a:tableStyleId>
              </a:tblPr>
              <a:tblGrid>
                <a:gridCol w="1315426">
                  <a:extLst>
                    <a:ext uri="{9D8B030D-6E8A-4147-A177-3AD203B41FA5}">
                      <a16:colId xmlns:a16="http://schemas.microsoft.com/office/drawing/2014/main" val="2288993576"/>
                    </a:ext>
                  </a:extLst>
                </a:gridCol>
                <a:gridCol w="1315426">
                  <a:extLst>
                    <a:ext uri="{9D8B030D-6E8A-4147-A177-3AD203B41FA5}">
                      <a16:colId xmlns:a16="http://schemas.microsoft.com/office/drawing/2014/main" val="1493191330"/>
                    </a:ext>
                  </a:extLst>
                </a:gridCol>
                <a:gridCol w="1315426">
                  <a:extLst>
                    <a:ext uri="{9D8B030D-6E8A-4147-A177-3AD203B41FA5}">
                      <a16:colId xmlns:a16="http://schemas.microsoft.com/office/drawing/2014/main" val="3652996671"/>
                    </a:ext>
                  </a:extLst>
                </a:gridCol>
                <a:gridCol w="1315426">
                  <a:extLst>
                    <a:ext uri="{9D8B030D-6E8A-4147-A177-3AD203B41FA5}">
                      <a16:colId xmlns:a16="http://schemas.microsoft.com/office/drawing/2014/main" val="2235260178"/>
                    </a:ext>
                  </a:extLst>
                </a:gridCol>
                <a:gridCol w="1364288">
                  <a:extLst>
                    <a:ext uri="{9D8B030D-6E8A-4147-A177-3AD203B41FA5}">
                      <a16:colId xmlns:a16="http://schemas.microsoft.com/office/drawing/2014/main" val="1910459643"/>
                    </a:ext>
                  </a:extLst>
                </a:gridCol>
                <a:gridCol w="1339858">
                  <a:extLst>
                    <a:ext uri="{9D8B030D-6E8A-4147-A177-3AD203B41FA5}">
                      <a16:colId xmlns:a16="http://schemas.microsoft.com/office/drawing/2014/main" val="2273020592"/>
                    </a:ext>
                  </a:extLst>
                </a:gridCol>
                <a:gridCol w="1567123">
                  <a:extLst>
                    <a:ext uri="{9D8B030D-6E8A-4147-A177-3AD203B41FA5}">
                      <a16:colId xmlns:a16="http://schemas.microsoft.com/office/drawing/2014/main" val="1346353189"/>
                    </a:ext>
                  </a:extLst>
                </a:gridCol>
                <a:gridCol w="1437322">
                  <a:extLst>
                    <a:ext uri="{9D8B030D-6E8A-4147-A177-3AD203B41FA5}">
                      <a16:colId xmlns:a16="http://schemas.microsoft.com/office/drawing/2014/main" val="2496268096"/>
                    </a:ext>
                  </a:extLst>
                </a:gridCol>
                <a:gridCol w="1015128">
                  <a:extLst>
                    <a:ext uri="{9D8B030D-6E8A-4147-A177-3AD203B41FA5}">
                      <a16:colId xmlns:a16="http://schemas.microsoft.com/office/drawing/2014/main" val="106196800"/>
                    </a:ext>
                  </a:extLst>
                </a:gridCol>
              </a:tblGrid>
              <a:tr h="356023">
                <a:tc>
                  <a:txBody>
                    <a:bodyPr/>
                    <a:lstStyle/>
                    <a:p>
                      <a:pPr algn="ctr" rtl="1"/>
                      <a:r>
                        <a:rPr lang="en-US" sz="1400" dirty="0">
                          <a:latin typeface="David" panose="020E0502060401010101" pitchFamily="34" charset="-79"/>
                          <a:cs typeface="David" panose="020E0502060401010101" pitchFamily="34" charset="-79"/>
                        </a:rPr>
                        <a:t>RMSE</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Precision</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Recall</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Accuracy</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Kappa</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F-Score</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Algorithm</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Dataset</a:t>
                      </a:r>
                      <a:endParaRPr lang="he-IL" sz="1400" dirty="0">
                        <a:latin typeface="David" panose="020E0502060401010101" pitchFamily="34" charset="-79"/>
                        <a:cs typeface="David" panose="020E0502060401010101" pitchFamily="34" charset="-79"/>
                      </a:endParaRPr>
                    </a:p>
                  </a:txBody>
                  <a:tcPr/>
                </a:tc>
                <a:tc>
                  <a:txBody>
                    <a:bodyPr/>
                    <a:lstStyle/>
                    <a:p>
                      <a:pPr algn="ctr" rtl="1"/>
                      <a:r>
                        <a:rPr lang="he-IL" sz="14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498432">
                <a:tc>
                  <a:txBody>
                    <a:bodyPr/>
                    <a:lstStyle/>
                    <a:p>
                      <a:pPr algn="ctr" rtl="1"/>
                      <a:r>
                        <a:rPr lang="he-IL" sz="1100" dirty="0">
                          <a:latin typeface="David" panose="020E0502060401010101" pitchFamily="34" charset="-79"/>
                          <a:cs typeface="David" panose="020E0502060401010101" pitchFamily="34" charset="-79"/>
                        </a:rPr>
                        <a:t>0.2251</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en-US" sz="1100" dirty="0">
                          <a:latin typeface="David" panose="020E0502060401010101" pitchFamily="34" charset="-79"/>
                          <a:cs typeface="David" panose="020E0502060401010101" pitchFamily="34" charset="-79"/>
                        </a:rPr>
                        <a:t>Linear Regression CV</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a:t>
                      </a:r>
                      <a:r>
                        <a:rPr lang="en-US" sz="1100" b="0" i="0" u="none" strike="noStrike" kern="1200" dirty="0" err="1">
                          <a:solidFill>
                            <a:schemeClr val="dk1"/>
                          </a:solidFill>
                          <a:effectLst/>
                          <a:latin typeface="David" panose="020E0502060401010101" pitchFamily="34" charset="-79"/>
                          <a:ea typeface="+mn-ea"/>
                          <a:cs typeface="David" panose="020E0502060401010101" pitchFamily="34" charset="-79"/>
                        </a:rPr>
                        <a:t>Normelized</a:t>
                      </a: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 0-1)</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11</a:t>
                      </a:r>
                    </a:p>
                  </a:txBody>
                  <a:tcPr/>
                </a:tc>
                <a:extLst>
                  <a:ext uri="{0D108BD9-81ED-4DB2-BD59-A6C34878D82A}">
                    <a16:rowId xmlns:a16="http://schemas.microsoft.com/office/drawing/2014/main" val="4283601778"/>
                  </a:ext>
                </a:extLst>
              </a:tr>
              <a:tr h="498432">
                <a:tc>
                  <a:txBody>
                    <a:bodyPr/>
                    <a:lstStyle/>
                    <a:p>
                      <a:pPr algn="ctr" rtl="1"/>
                      <a:r>
                        <a:rPr lang="he-IL" sz="1100" dirty="0">
                          <a:latin typeface="David" panose="020E0502060401010101" pitchFamily="34" charset="-79"/>
                          <a:cs typeface="David" panose="020E0502060401010101" pitchFamily="34" charset="-79"/>
                        </a:rPr>
                        <a:t>0.1847</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NN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a:t>
                      </a:r>
                      <a:r>
                        <a:rPr lang="en-US" sz="1100" b="0" i="0" u="none" strike="noStrike" kern="1200" dirty="0" err="1">
                          <a:solidFill>
                            <a:schemeClr val="dk1"/>
                          </a:solidFill>
                          <a:effectLst/>
                          <a:latin typeface="David" panose="020E0502060401010101" pitchFamily="34" charset="-79"/>
                          <a:ea typeface="+mn-ea"/>
                          <a:cs typeface="David" panose="020E0502060401010101" pitchFamily="34" charset="-79"/>
                        </a:rPr>
                        <a:t>Normelized</a:t>
                      </a: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 0-1)</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12</a:t>
                      </a:r>
                    </a:p>
                  </a:txBody>
                  <a:tcPr/>
                </a:tc>
                <a:extLst>
                  <a:ext uri="{0D108BD9-81ED-4DB2-BD59-A6C34878D82A}">
                    <a16:rowId xmlns:a16="http://schemas.microsoft.com/office/drawing/2014/main" val="2129679742"/>
                  </a:ext>
                </a:extLst>
              </a:tr>
              <a:tr h="694245">
                <a:tc>
                  <a:txBody>
                    <a:bodyPr/>
                    <a:lstStyle/>
                    <a:p>
                      <a:pPr algn="ctr" rtl="1"/>
                      <a:r>
                        <a:rPr lang="he-IL" sz="1100" dirty="0">
                          <a:latin typeface="David" panose="020E0502060401010101" pitchFamily="34" charset="-79"/>
                          <a:cs typeface="David" panose="020E0502060401010101" pitchFamily="34" charset="-79"/>
                        </a:rPr>
                        <a:t>0.1558</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Rep-Tree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a:t>
                      </a:r>
                      <a:r>
                        <a:rPr lang="en-US" sz="1100" b="0" i="0" u="none" strike="noStrike" kern="1200" dirty="0" err="1">
                          <a:solidFill>
                            <a:schemeClr val="dk1"/>
                          </a:solidFill>
                          <a:effectLst/>
                          <a:latin typeface="David" panose="020E0502060401010101" pitchFamily="34" charset="-79"/>
                          <a:ea typeface="+mn-ea"/>
                          <a:cs typeface="David" panose="020E0502060401010101" pitchFamily="34" charset="-79"/>
                        </a:rPr>
                        <a:t>Normelized</a:t>
                      </a: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 0-1)</a:t>
                      </a:r>
                      <a:endParaRPr lang="he-IL" sz="110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13</a:t>
                      </a:r>
                    </a:p>
                  </a:txBody>
                  <a:tcPr/>
                </a:tc>
                <a:extLst>
                  <a:ext uri="{0D108BD9-81ED-4DB2-BD59-A6C34878D82A}">
                    <a16:rowId xmlns:a16="http://schemas.microsoft.com/office/drawing/2014/main" val="1069897625"/>
                  </a:ext>
                </a:extLst>
              </a:tr>
              <a:tr h="498432">
                <a:tc>
                  <a:txBody>
                    <a:bodyPr/>
                    <a:lstStyle/>
                    <a:p>
                      <a:pPr algn="ctr" rtl="1"/>
                      <a:r>
                        <a:rPr lang="he-IL" sz="1100" dirty="0">
                          <a:latin typeface="David" panose="020E0502060401010101" pitchFamily="34" charset="-79"/>
                          <a:cs typeface="David" panose="020E0502060401010101" pitchFamily="34" charset="-79"/>
                        </a:rPr>
                        <a:t>0.2251</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Linear Regression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Stand</a:t>
                      </a:r>
                      <a:endParaRPr lang="he-IL" sz="1100" dirty="0">
                        <a:latin typeface="David" panose="020E0502060401010101" pitchFamily="34" charset="-79"/>
                        <a:cs typeface="David" panose="020E0502060401010101" pitchFamily="34" charset="-79"/>
                      </a:endParaRPr>
                    </a:p>
                  </a:txBody>
                  <a:tcPr/>
                </a:tc>
                <a:tc>
                  <a:txBody>
                    <a:bodyPr/>
                    <a:lstStyle/>
                    <a:p>
                      <a:pPr algn="ctr" rtl="1"/>
                      <a:r>
                        <a:rPr lang="en-US" sz="1100" dirty="0">
                          <a:latin typeface="David" panose="020E0502060401010101" pitchFamily="34" charset="-79"/>
                          <a:cs typeface="David" panose="020E0502060401010101" pitchFamily="34" charset="-79"/>
                        </a:rPr>
                        <a:t>14</a:t>
                      </a:r>
                      <a:endParaRPr lang="he-IL" sz="110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002394543"/>
                  </a:ext>
                </a:extLst>
              </a:tr>
              <a:tr h="694245">
                <a:tc>
                  <a:txBody>
                    <a:bodyPr/>
                    <a:lstStyle/>
                    <a:p>
                      <a:pPr algn="ctr" rtl="1"/>
                      <a:r>
                        <a:rPr lang="he-IL" sz="1100" dirty="0">
                          <a:latin typeface="David" panose="020E0502060401010101" pitchFamily="34" charset="-79"/>
                          <a:cs typeface="David" panose="020E0502060401010101" pitchFamily="34" charset="-79"/>
                        </a:rPr>
                        <a:t>0.1864</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NN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Stand</a:t>
                      </a:r>
                      <a:endParaRPr lang="he-IL" sz="110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he-IL" sz="1100" dirty="0">
                        <a:latin typeface="David" panose="020E0502060401010101" pitchFamily="34" charset="-79"/>
                        <a:cs typeface="David" panose="020E0502060401010101" pitchFamily="34" charset="-79"/>
                      </a:endParaRPr>
                    </a:p>
                  </a:txBody>
                  <a:tcPr/>
                </a:tc>
                <a:tc>
                  <a:txBody>
                    <a:bodyPr/>
                    <a:lstStyle/>
                    <a:p>
                      <a:pPr algn="ctr" rtl="1"/>
                      <a:r>
                        <a:rPr lang="en-US" sz="1100" dirty="0">
                          <a:latin typeface="David" panose="020E0502060401010101" pitchFamily="34" charset="-79"/>
                          <a:cs typeface="David" panose="020E0502060401010101" pitchFamily="34" charset="-79"/>
                        </a:rPr>
                        <a:t>15</a:t>
                      </a:r>
                      <a:endParaRPr lang="he-IL" sz="110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573080571"/>
                  </a:ext>
                </a:extLst>
              </a:tr>
            </a:tbl>
          </a:graphicData>
        </a:graphic>
      </p:graphicFrame>
      <p:sp>
        <p:nvSpPr>
          <p:cNvPr id="3" name="מציין מיקום של תאריך 1">
            <a:extLst>
              <a:ext uri="{FF2B5EF4-FFF2-40B4-BE49-F238E27FC236}">
                <a16:creationId xmlns:a16="http://schemas.microsoft.com/office/drawing/2014/main" id="{A1A6D366-F7D0-3A45-894F-22DF63BFB514}"/>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23270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ריכוז תוצאות</a:t>
            </a:r>
            <a:r>
              <a:rPr lang="he-IL" sz="5400" b="1" dirty="0">
                <a:ln w="22225">
                  <a:solidFill>
                    <a:schemeClr val="accent2"/>
                  </a:solidFill>
                  <a:prstDash val="solid"/>
                </a:ln>
                <a:solidFill>
                  <a:schemeClr val="accent2">
                    <a:lumMod val="40000"/>
                    <a:lumOff val="60000"/>
                  </a:schemeClr>
                </a:solidFill>
              </a:rPr>
              <a:t> – שלב א</a:t>
            </a:r>
            <a:endParaRPr lang="he-IL" sz="54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18</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graphicFrame>
        <p:nvGraphicFramePr>
          <p:cNvPr id="2" name="טבלה 1">
            <a:extLst>
              <a:ext uri="{FF2B5EF4-FFF2-40B4-BE49-F238E27FC236}">
                <a16:creationId xmlns:a16="http://schemas.microsoft.com/office/drawing/2014/main" id="{8A3D516A-5EB0-A3AF-4C8E-E9E450AF873E}"/>
              </a:ext>
            </a:extLst>
          </p:cNvPr>
          <p:cNvGraphicFramePr>
            <a:graphicFrameLocks noGrp="1"/>
          </p:cNvGraphicFramePr>
          <p:nvPr>
            <p:extLst>
              <p:ext uri="{D42A27DB-BD31-4B8C-83A1-F6EECF244321}">
                <p14:modId xmlns:p14="http://schemas.microsoft.com/office/powerpoint/2010/main" val="2564693085"/>
              </p:ext>
            </p:extLst>
          </p:nvPr>
        </p:nvGraphicFramePr>
        <p:xfrm>
          <a:off x="108155" y="1665302"/>
          <a:ext cx="11975591" cy="3270491"/>
        </p:xfrm>
        <a:graphic>
          <a:graphicData uri="http://schemas.openxmlformats.org/drawingml/2006/table">
            <a:tbl>
              <a:tblPr rtl="1" firstRow="1" bandRow="1">
                <a:tableStyleId>{5C22544A-7EE6-4342-B048-85BDC9FD1C3A}</a:tableStyleId>
              </a:tblPr>
              <a:tblGrid>
                <a:gridCol w="1314347">
                  <a:extLst>
                    <a:ext uri="{9D8B030D-6E8A-4147-A177-3AD203B41FA5}">
                      <a16:colId xmlns:a16="http://schemas.microsoft.com/office/drawing/2014/main" val="2288993576"/>
                    </a:ext>
                  </a:extLst>
                </a:gridCol>
                <a:gridCol w="1314347">
                  <a:extLst>
                    <a:ext uri="{9D8B030D-6E8A-4147-A177-3AD203B41FA5}">
                      <a16:colId xmlns:a16="http://schemas.microsoft.com/office/drawing/2014/main" val="1493191330"/>
                    </a:ext>
                  </a:extLst>
                </a:gridCol>
                <a:gridCol w="1314347">
                  <a:extLst>
                    <a:ext uri="{9D8B030D-6E8A-4147-A177-3AD203B41FA5}">
                      <a16:colId xmlns:a16="http://schemas.microsoft.com/office/drawing/2014/main" val="3652996671"/>
                    </a:ext>
                  </a:extLst>
                </a:gridCol>
                <a:gridCol w="1314347">
                  <a:extLst>
                    <a:ext uri="{9D8B030D-6E8A-4147-A177-3AD203B41FA5}">
                      <a16:colId xmlns:a16="http://schemas.microsoft.com/office/drawing/2014/main" val="2235260178"/>
                    </a:ext>
                  </a:extLst>
                </a:gridCol>
                <a:gridCol w="1363169">
                  <a:extLst>
                    <a:ext uri="{9D8B030D-6E8A-4147-A177-3AD203B41FA5}">
                      <a16:colId xmlns:a16="http://schemas.microsoft.com/office/drawing/2014/main" val="1910459643"/>
                    </a:ext>
                  </a:extLst>
                </a:gridCol>
                <a:gridCol w="1338759">
                  <a:extLst>
                    <a:ext uri="{9D8B030D-6E8A-4147-A177-3AD203B41FA5}">
                      <a16:colId xmlns:a16="http://schemas.microsoft.com/office/drawing/2014/main" val="2273020592"/>
                    </a:ext>
                  </a:extLst>
                </a:gridCol>
                <a:gridCol w="1565837">
                  <a:extLst>
                    <a:ext uri="{9D8B030D-6E8A-4147-A177-3AD203B41FA5}">
                      <a16:colId xmlns:a16="http://schemas.microsoft.com/office/drawing/2014/main" val="1346353189"/>
                    </a:ext>
                  </a:extLst>
                </a:gridCol>
                <a:gridCol w="1436143">
                  <a:extLst>
                    <a:ext uri="{9D8B030D-6E8A-4147-A177-3AD203B41FA5}">
                      <a16:colId xmlns:a16="http://schemas.microsoft.com/office/drawing/2014/main" val="2496268096"/>
                    </a:ext>
                  </a:extLst>
                </a:gridCol>
                <a:gridCol w="1014295">
                  <a:extLst>
                    <a:ext uri="{9D8B030D-6E8A-4147-A177-3AD203B41FA5}">
                      <a16:colId xmlns:a16="http://schemas.microsoft.com/office/drawing/2014/main" val="106196800"/>
                    </a:ext>
                  </a:extLst>
                </a:gridCol>
              </a:tblGrid>
              <a:tr h="382514">
                <a:tc>
                  <a:txBody>
                    <a:bodyPr/>
                    <a:lstStyle/>
                    <a:p>
                      <a:pPr algn="ctr" rtl="1"/>
                      <a:r>
                        <a:rPr lang="en-US" sz="1400" dirty="0">
                          <a:latin typeface="David" panose="020E0502060401010101" pitchFamily="34" charset="-79"/>
                          <a:cs typeface="David" panose="020E0502060401010101" pitchFamily="34" charset="-79"/>
                        </a:rPr>
                        <a:t>RMSE</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Precision</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Recall</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Accuracy</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Kappa</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F-Score</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Algorithm</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Dataset</a:t>
                      </a:r>
                      <a:endParaRPr lang="he-IL" sz="1400" dirty="0">
                        <a:latin typeface="David" panose="020E0502060401010101" pitchFamily="34" charset="-79"/>
                        <a:cs typeface="David" panose="020E0502060401010101" pitchFamily="34" charset="-79"/>
                      </a:endParaRPr>
                    </a:p>
                  </a:txBody>
                  <a:tcPr/>
                </a:tc>
                <a:tc>
                  <a:txBody>
                    <a:bodyPr/>
                    <a:lstStyle/>
                    <a:p>
                      <a:pPr algn="ctr" rtl="1"/>
                      <a:r>
                        <a:rPr lang="he-IL" sz="14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745901">
                <a:tc>
                  <a:txBody>
                    <a:bodyPr/>
                    <a:lstStyle/>
                    <a:p>
                      <a:pPr algn="ctr" rtl="1"/>
                      <a:r>
                        <a:rPr lang="he-IL" sz="1100" b="0" dirty="0">
                          <a:latin typeface="David" panose="020E0502060401010101" pitchFamily="34" charset="-79"/>
                          <a:cs typeface="David" panose="020E0502060401010101" pitchFamily="34" charset="-79"/>
                        </a:rPr>
                        <a:t>0.1555*</a:t>
                      </a:r>
                    </a:p>
                  </a:txBody>
                  <a:tcPr/>
                </a:tc>
                <a:tc>
                  <a:txBody>
                    <a:bodyPr/>
                    <a:lstStyle/>
                    <a:p>
                      <a:pPr algn="ctr" rtl="1"/>
                      <a:r>
                        <a:rPr lang="he-IL" sz="1100" b="0" dirty="0">
                          <a:latin typeface="David" panose="020E0502060401010101" pitchFamily="34" charset="-79"/>
                          <a:cs typeface="David" panose="020E0502060401010101" pitchFamily="34" charset="-79"/>
                        </a:rPr>
                        <a:t>0.9824</a:t>
                      </a:r>
                    </a:p>
                  </a:txBody>
                  <a:tcPr/>
                </a:tc>
                <a:tc>
                  <a:txBody>
                    <a:bodyPr/>
                    <a:lstStyle/>
                    <a:p>
                      <a:pPr algn="ctr" rtl="1"/>
                      <a:r>
                        <a:rPr lang="he-IL" sz="1100" b="0" dirty="0">
                          <a:latin typeface="David" panose="020E0502060401010101" pitchFamily="34" charset="-79"/>
                          <a:cs typeface="David" panose="020E0502060401010101" pitchFamily="34" charset="-79"/>
                        </a:rPr>
                        <a:t>0.8351</a:t>
                      </a:r>
                    </a:p>
                  </a:txBody>
                  <a:tcPr/>
                </a:tc>
                <a:tc>
                  <a:txBody>
                    <a:bodyPr/>
                    <a:lstStyle/>
                    <a:p>
                      <a:pPr algn="ctr" rtl="1"/>
                      <a:r>
                        <a:rPr lang="he-IL" sz="1100" b="0" dirty="0">
                          <a:latin typeface="David" panose="020E0502060401010101" pitchFamily="34" charset="-79"/>
                          <a:cs typeface="David" panose="020E0502060401010101" pitchFamily="34" charset="-79"/>
                        </a:rPr>
                        <a:t>0.9717</a:t>
                      </a:r>
                    </a:p>
                  </a:txBody>
                  <a:tcPr/>
                </a:tc>
                <a:tc>
                  <a:txBody>
                    <a:bodyPr/>
                    <a:lstStyle/>
                    <a:p>
                      <a:pPr algn="ctr" rtl="1"/>
                      <a:r>
                        <a:rPr lang="he-IL" sz="1100" b="0" dirty="0">
                          <a:latin typeface="David" panose="020E0502060401010101" pitchFamily="34" charset="-79"/>
                          <a:cs typeface="David" panose="020E0502060401010101" pitchFamily="34" charset="-79"/>
                        </a:rPr>
                        <a:t>0.7865</a:t>
                      </a:r>
                    </a:p>
                  </a:txBody>
                  <a:tcPr/>
                </a:tc>
                <a:tc>
                  <a:txBody>
                    <a:bodyPr/>
                    <a:lstStyle/>
                    <a:p>
                      <a:pPr algn="ctr" rtl="1"/>
                      <a:r>
                        <a:rPr lang="he-IL" sz="1100" b="0" dirty="0">
                          <a:latin typeface="David" panose="020E0502060401010101" pitchFamily="34" charset="-79"/>
                          <a:cs typeface="David" panose="020E0502060401010101" pitchFamily="34" charset="-79"/>
                        </a:rPr>
                        <a:t>0.9028</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dirty="0">
                          <a:latin typeface="David" panose="020E0502060401010101" pitchFamily="34" charset="-79"/>
                          <a:cs typeface="David" panose="020E0502060401010101" pitchFamily="34" charset="-79"/>
                        </a:rPr>
                        <a:t>Rep-Tree CV</a:t>
                      </a:r>
                      <a:endParaRPr lang="he-IL" sz="1100" b="0" dirty="0">
                        <a:latin typeface="David" panose="020E0502060401010101" pitchFamily="34" charset="-79"/>
                        <a:cs typeface="David" panose="020E0502060401010101" pitchFamily="34" charset="-79"/>
                      </a:endParaRP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dirty="0">
                          <a:latin typeface="David" panose="020E0502060401010101" pitchFamily="34" charset="-79"/>
                          <a:cs typeface="David" panose="020E0502060401010101" pitchFamily="34" charset="-79"/>
                        </a:rPr>
                        <a:t>Stand</a:t>
                      </a:r>
                      <a:endParaRPr lang="he-IL" sz="1100" b="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he-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16</a:t>
                      </a:r>
                    </a:p>
                  </a:txBody>
                  <a:tcPr/>
                </a:tc>
                <a:extLst>
                  <a:ext uri="{0D108BD9-81ED-4DB2-BD59-A6C34878D82A}">
                    <a16:rowId xmlns:a16="http://schemas.microsoft.com/office/drawing/2014/main" val="2680791484"/>
                  </a:ext>
                </a:extLst>
              </a:tr>
              <a:tr h="535519">
                <a:tc>
                  <a:txBody>
                    <a:bodyPr/>
                    <a:lstStyle/>
                    <a:p>
                      <a:pPr algn="ctr" rtl="1"/>
                      <a:r>
                        <a:rPr lang="he-IL" sz="1100" b="0" dirty="0">
                          <a:latin typeface="David" panose="020E0502060401010101" pitchFamily="34" charset="-79"/>
                          <a:cs typeface="David" panose="020E0502060401010101" pitchFamily="34" charset="-79"/>
                        </a:rPr>
                        <a:t>225.0537</a:t>
                      </a:r>
                    </a:p>
                  </a:txBody>
                  <a:tcPr/>
                </a:tc>
                <a:tc>
                  <a:txBody>
                    <a:bodyPr/>
                    <a:lstStyle/>
                    <a:p>
                      <a:pPr algn="ctr" rtl="1"/>
                      <a:r>
                        <a:rPr lang="he-IL" sz="1100" dirty="0">
                          <a:latin typeface="David" panose="020E0502060401010101" pitchFamily="34" charset="-79"/>
                          <a:cs typeface="David" panose="020E0502060401010101" pitchFamily="34" charset="-79"/>
                        </a:rPr>
                        <a:t>---</a:t>
                      </a:r>
                      <a:endParaRPr lang="he-IL" sz="1100" b="1"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a:t>
                      </a:r>
                      <a:endParaRPr lang="he-IL" sz="1100" b="1"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a:t>
                      </a:r>
                      <a:endParaRPr lang="he-IL" sz="1100" b="1"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a:t>
                      </a:r>
                      <a:endParaRPr lang="he-IL" sz="1100" b="1"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a:t>
                      </a:r>
                      <a:endParaRPr lang="he-IL" sz="1100" b="1"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dirty="0">
                          <a:latin typeface="David" panose="020E0502060401010101" pitchFamily="34" charset="-79"/>
                          <a:cs typeface="David" panose="020E0502060401010101" pitchFamily="34" charset="-79"/>
                        </a:rPr>
                        <a:t>Rep-Tree CV</a:t>
                      </a:r>
                      <a:endParaRPr lang="he-IL" sz="1100" b="0" dirty="0">
                        <a:latin typeface="David" panose="020E0502060401010101" pitchFamily="34" charset="-79"/>
                        <a:cs typeface="David" panose="020E0502060401010101" pitchFamily="34" charset="-79"/>
                      </a:endParaRPr>
                    </a:p>
                    <a:p>
                      <a:pPr algn="ctr" rtl="1"/>
                      <a:endParaRPr lang="he-IL" sz="1100" b="1"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(0,1000)</a:t>
                      </a:r>
                    </a:p>
                  </a:txBody>
                  <a:tcPr/>
                </a:tc>
                <a:tc>
                  <a:txBody>
                    <a:bodyPr/>
                    <a:lstStyle/>
                    <a:p>
                      <a:pPr algn="ctr" rtl="1"/>
                      <a:r>
                        <a:rPr lang="en-US" sz="1100" b="0" dirty="0">
                          <a:latin typeface="David" panose="020E0502060401010101" pitchFamily="34" charset="-79"/>
                          <a:cs typeface="David" panose="020E0502060401010101" pitchFamily="34" charset="-79"/>
                        </a:rPr>
                        <a:t>17</a:t>
                      </a:r>
                      <a:endParaRPr lang="he-IL"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38949857"/>
                  </a:ext>
                </a:extLst>
              </a:tr>
              <a:tr h="535519">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0.2251</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Linear Regression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18</a:t>
                      </a:r>
                    </a:p>
                  </a:txBody>
                  <a:tcPr/>
                </a:tc>
                <a:extLst>
                  <a:ext uri="{0D108BD9-81ED-4DB2-BD59-A6C34878D82A}">
                    <a16:rowId xmlns:a16="http://schemas.microsoft.com/office/drawing/2014/main" val="105496856"/>
                  </a:ext>
                </a:extLst>
              </a:tr>
              <a:tr h="535519">
                <a:tc>
                  <a:txBody>
                    <a:bodyPr/>
                    <a:lstStyle/>
                    <a:p>
                      <a:pPr algn="ctr" rtl="1"/>
                      <a:r>
                        <a:rPr lang="he-IL" sz="1100" dirty="0">
                          <a:latin typeface="David" panose="020E0502060401010101" pitchFamily="34" charset="-79"/>
                          <a:cs typeface="David" panose="020E0502060401010101" pitchFamily="34" charset="-79"/>
                        </a:rPr>
                        <a:t>0.1884</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NN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19</a:t>
                      </a:r>
                    </a:p>
                  </a:txBody>
                  <a:tcPr/>
                </a:tc>
                <a:extLst>
                  <a:ext uri="{0D108BD9-81ED-4DB2-BD59-A6C34878D82A}">
                    <a16:rowId xmlns:a16="http://schemas.microsoft.com/office/drawing/2014/main" val="690837936"/>
                  </a:ext>
                </a:extLst>
              </a:tr>
              <a:tr h="535519">
                <a:tc>
                  <a:txBody>
                    <a:bodyPr/>
                    <a:lstStyle/>
                    <a:p>
                      <a:pPr algn="ctr" rtl="1"/>
                      <a:r>
                        <a:rPr lang="he-IL" sz="1100" b="0" dirty="0">
                          <a:latin typeface="David" panose="020E0502060401010101" pitchFamily="34" charset="-79"/>
                          <a:cs typeface="David" panose="020E0502060401010101" pitchFamily="34" charset="-79"/>
                        </a:rPr>
                        <a:t>0.1558*</a:t>
                      </a:r>
                    </a:p>
                  </a:txBody>
                  <a:tcPr/>
                </a:tc>
                <a:tc>
                  <a:txBody>
                    <a:bodyPr/>
                    <a:lstStyle/>
                    <a:p>
                      <a:pPr algn="ctr" rtl="1"/>
                      <a:r>
                        <a:rPr lang="he-IL" sz="1100" b="0" dirty="0">
                          <a:latin typeface="David" panose="020E0502060401010101" pitchFamily="34" charset="-79"/>
                          <a:cs typeface="David" panose="020E0502060401010101" pitchFamily="34" charset="-79"/>
                        </a:rPr>
                        <a:t>0.9819</a:t>
                      </a:r>
                    </a:p>
                  </a:txBody>
                  <a:tcPr/>
                </a:tc>
                <a:tc>
                  <a:txBody>
                    <a:bodyPr/>
                    <a:lstStyle/>
                    <a:p>
                      <a:pPr algn="ctr" rtl="1"/>
                      <a:r>
                        <a:rPr lang="he-IL" sz="1100" b="0" dirty="0">
                          <a:latin typeface="David" panose="020E0502060401010101" pitchFamily="34" charset="-79"/>
                          <a:cs typeface="David" panose="020E0502060401010101" pitchFamily="34" charset="-79"/>
                        </a:rPr>
                        <a:t>0.8352</a:t>
                      </a:r>
                    </a:p>
                  </a:txBody>
                  <a:tcPr/>
                </a:tc>
                <a:tc>
                  <a:txBody>
                    <a:bodyPr/>
                    <a:lstStyle/>
                    <a:p>
                      <a:pPr algn="ctr" rtl="1"/>
                      <a:r>
                        <a:rPr lang="he-IL" sz="1100" b="0" dirty="0">
                          <a:latin typeface="David" panose="020E0502060401010101" pitchFamily="34" charset="-79"/>
                          <a:cs typeface="David" panose="020E0502060401010101" pitchFamily="34" charset="-79"/>
                        </a:rPr>
                        <a:t>0.9716</a:t>
                      </a:r>
                    </a:p>
                  </a:txBody>
                  <a:tcPr/>
                </a:tc>
                <a:tc>
                  <a:txBody>
                    <a:bodyPr/>
                    <a:lstStyle/>
                    <a:p>
                      <a:pPr algn="ctr" rtl="1"/>
                      <a:r>
                        <a:rPr lang="he-IL" sz="1100" b="0" dirty="0">
                          <a:latin typeface="David" panose="020E0502060401010101" pitchFamily="34" charset="-79"/>
                          <a:cs typeface="David" panose="020E0502060401010101" pitchFamily="34" charset="-79"/>
                        </a:rPr>
                        <a:t>0.7862</a:t>
                      </a:r>
                    </a:p>
                  </a:txBody>
                  <a:tcPr/>
                </a:tc>
                <a:tc>
                  <a:txBody>
                    <a:bodyPr/>
                    <a:lstStyle/>
                    <a:p>
                      <a:pPr algn="ctr" rtl="1"/>
                      <a:r>
                        <a:rPr lang="he-IL" sz="1100" b="0" dirty="0">
                          <a:latin typeface="David" panose="020E0502060401010101" pitchFamily="34" charset="-79"/>
                          <a:cs typeface="David" panose="020E0502060401010101" pitchFamily="34" charset="-79"/>
                        </a:rPr>
                        <a:t>0.9026</a:t>
                      </a:r>
                    </a:p>
                  </a:txBody>
                  <a:tcPr/>
                </a:tc>
                <a:tc>
                  <a:txBody>
                    <a:bodyPr/>
                    <a:lstStyle/>
                    <a:p>
                      <a:pPr algn="ctr" rtl="1"/>
                      <a:r>
                        <a:rPr lang="en-US" sz="1100" b="0" dirty="0">
                          <a:latin typeface="David" panose="020E0502060401010101" pitchFamily="34" charset="-79"/>
                          <a:cs typeface="David" panose="020E0502060401010101" pitchFamily="34" charset="-79"/>
                        </a:rPr>
                        <a:t>Rep-Tree CV</a:t>
                      </a:r>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he-IL" sz="1100" b="0" dirty="0">
                        <a:latin typeface="David" panose="020E0502060401010101" pitchFamily="34" charset="-79"/>
                        <a:cs typeface="David" panose="020E0502060401010101" pitchFamily="34" charset="-79"/>
                      </a:endParaRPr>
                    </a:p>
                    <a:p>
                      <a:pPr algn="ctr" rtl="1"/>
                      <a:endParaRPr lang="he-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20</a:t>
                      </a:r>
                    </a:p>
                  </a:txBody>
                  <a:tcPr/>
                </a:tc>
                <a:extLst>
                  <a:ext uri="{0D108BD9-81ED-4DB2-BD59-A6C34878D82A}">
                    <a16:rowId xmlns:a16="http://schemas.microsoft.com/office/drawing/2014/main" val="1285545321"/>
                  </a:ext>
                </a:extLst>
              </a:tr>
            </a:tbl>
          </a:graphicData>
        </a:graphic>
      </p:graphicFrame>
      <p:sp>
        <p:nvSpPr>
          <p:cNvPr id="3" name="מציין מיקום של תאריך 1">
            <a:extLst>
              <a:ext uri="{FF2B5EF4-FFF2-40B4-BE49-F238E27FC236}">
                <a16:creationId xmlns:a16="http://schemas.microsoft.com/office/drawing/2014/main" id="{6E8D4257-297A-985D-3319-C6E5C55F0BED}"/>
              </a:ext>
            </a:extLst>
          </p:cNvPr>
          <p:cNvSpPr>
            <a:spLocks noGrp="1"/>
          </p:cNvSpPr>
          <p:nvPr>
            <p:ph type="dt" sz="half" idx="10"/>
          </p:nvPr>
        </p:nvSpPr>
        <p:spPr>
          <a:xfrm>
            <a:off x="5394638" y="6440180"/>
            <a:ext cx="2743200" cy="365125"/>
          </a:xfrm>
        </p:spPr>
        <p:txBody>
          <a:bodyPr/>
          <a:lstStyle/>
          <a:p>
            <a:pPr>
              <a:defRPr/>
            </a:pPr>
            <a:r>
              <a:rPr lang="he-IL" b="1" dirty="0"/>
              <a:t>01.09.2024</a:t>
            </a:r>
          </a:p>
        </p:txBody>
      </p:sp>
      <p:sp>
        <p:nvSpPr>
          <p:cNvPr id="10" name="תיבת טקסט 9">
            <a:extLst>
              <a:ext uri="{FF2B5EF4-FFF2-40B4-BE49-F238E27FC236}">
                <a16:creationId xmlns:a16="http://schemas.microsoft.com/office/drawing/2014/main" id="{43FE52AA-1B28-3F63-356F-A46564D24B38}"/>
              </a:ext>
            </a:extLst>
          </p:cNvPr>
          <p:cNvSpPr txBox="1"/>
          <p:nvPr/>
        </p:nvSpPr>
        <p:spPr>
          <a:xfrm>
            <a:off x="1642369" y="5288852"/>
            <a:ext cx="9985159" cy="369332"/>
          </a:xfrm>
          <a:prstGeom prst="rect">
            <a:avLst/>
          </a:prstGeom>
          <a:noFill/>
        </p:spPr>
        <p:txBody>
          <a:bodyPr wrap="square">
            <a:spAutoFit/>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1" cap="all" spc="200" dirty="0">
                <a:solidFill>
                  <a:srgbClr val="156082">
                    <a:lumMod val="75000"/>
                  </a:srgbClr>
                </a:solidFill>
                <a:latin typeface="David" panose="020E0502060401010101" pitchFamily="34" charset="-79"/>
                <a:cs typeface="David" panose="020E0502060401010101" pitchFamily="34" charset="-79"/>
              </a:rPr>
              <a:t>*בהגדרת טווח סיווג של 0.99</a:t>
            </a:r>
            <a:endPar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39606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ריכוז תוצאות</a:t>
            </a:r>
            <a:r>
              <a:rPr lang="he-IL" sz="5400" b="1" dirty="0">
                <a:ln w="22225">
                  <a:solidFill>
                    <a:schemeClr val="accent2"/>
                  </a:solidFill>
                  <a:prstDash val="solid"/>
                </a:ln>
                <a:solidFill>
                  <a:schemeClr val="accent2">
                    <a:lumMod val="40000"/>
                    <a:lumOff val="60000"/>
                  </a:schemeClr>
                </a:solidFill>
              </a:rPr>
              <a:t> – שלב א</a:t>
            </a:r>
            <a:endParaRPr lang="he-IL" sz="54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19</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graphicFrame>
        <p:nvGraphicFramePr>
          <p:cNvPr id="2" name="טבלה 1">
            <a:extLst>
              <a:ext uri="{FF2B5EF4-FFF2-40B4-BE49-F238E27FC236}">
                <a16:creationId xmlns:a16="http://schemas.microsoft.com/office/drawing/2014/main" id="{251FA238-3C8B-EC11-52DB-2DAC80963A9E}"/>
              </a:ext>
            </a:extLst>
          </p:cNvPr>
          <p:cNvGraphicFramePr>
            <a:graphicFrameLocks noGrp="1"/>
          </p:cNvGraphicFramePr>
          <p:nvPr>
            <p:extLst>
              <p:ext uri="{D42A27DB-BD31-4B8C-83A1-F6EECF244321}">
                <p14:modId xmlns:p14="http://schemas.microsoft.com/office/powerpoint/2010/main" val="4123961912"/>
              </p:ext>
            </p:extLst>
          </p:nvPr>
        </p:nvGraphicFramePr>
        <p:xfrm>
          <a:off x="179769" y="1539643"/>
          <a:ext cx="11832461" cy="3437986"/>
        </p:xfrm>
        <a:graphic>
          <a:graphicData uri="http://schemas.openxmlformats.org/drawingml/2006/table">
            <a:tbl>
              <a:tblPr rtl="1" firstRow="1" bandRow="1">
                <a:tableStyleId>{5C22544A-7EE6-4342-B048-85BDC9FD1C3A}</a:tableStyleId>
              </a:tblPr>
              <a:tblGrid>
                <a:gridCol w="1298638">
                  <a:extLst>
                    <a:ext uri="{9D8B030D-6E8A-4147-A177-3AD203B41FA5}">
                      <a16:colId xmlns:a16="http://schemas.microsoft.com/office/drawing/2014/main" val="2288993576"/>
                    </a:ext>
                  </a:extLst>
                </a:gridCol>
                <a:gridCol w="1298638">
                  <a:extLst>
                    <a:ext uri="{9D8B030D-6E8A-4147-A177-3AD203B41FA5}">
                      <a16:colId xmlns:a16="http://schemas.microsoft.com/office/drawing/2014/main" val="1493191330"/>
                    </a:ext>
                  </a:extLst>
                </a:gridCol>
                <a:gridCol w="1298638">
                  <a:extLst>
                    <a:ext uri="{9D8B030D-6E8A-4147-A177-3AD203B41FA5}">
                      <a16:colId xmlns:a16="http://schemas.microsoft.com/office/drawing/2014/main" val="3652996671"/>
                    </a:ext>
                  </a:extLst>
                </a:gridCol>
                <a:gridCol w="1298638">
                  <a:extLst>
                    <a:ext uri="{9D8B030D-6E8A-4147-A177-3AD203B41FA5}">
                      <a16:colId xmlns:a16="http://schemas.microsoft.com/office/drawing/2014/main" val="2235260178"/>
                    </a:ext>
                  </a:extLst>
                </a:gridCol>
                <a:gridCol w="1346877">
                  <a:extLst>
                    <a:ext uri="{9D8B030D-6E8A-4147-A177-3AD203B41FA5}">
                      <a16:colId xmlns:a16="http://schemas.microsoft.com/office/drawing/2014/main" val="1910459643"/>
                    </a:ext>
                  </a:extLst>
                </a:gridCol>
                <a:gridCol w="1322758">
                  <a:extLst>
                    <a:ext uri="{9D8B030D-6E8A-4147-A177-3AD203B41FA5}">
                      <a16:colId xmlns:a16="http://schemas.microsoft.com/office/drawing/2014/main" val="2273020592"/>
                    </a:ext>
                  </a:extLst>
                </a:gridCol>
                <a:gridCol w="1547122">
                  <a:extLst>
                    <a:ext uri="{9D8B030D-6E8A-4147-A177-3AD203B41FA5}">
                      <a16:colId xmlns:a16="http://schemas.microsoft.com/office/drawing/2014/main" val="1346353189"/>
                    </a:ext>
                  </a:extLst>
                </a:gridCol>
                <a:gridCol w="1418979">
                  <a:extLst>
                    <a:ext uri="{9D8B030D-6E8A-4147-A177-3AD203B41FA5}">
                      <a16:colId xmlns:a16="http://schemas.microsoft.com/office/drawing/2014/main" val="2496268096"/>
                    </a:ext>
                  </a:extLst>
                </a:gridCol>
                <a:gridCol w="1002173">
                  <a:extLst>
                    <a:ext uri="{9D8B030D-6E8A-4147-A177-3AD203B41FA5}">
                      <a16:colId xmlns:a16="http://schemas.microsoft.com/office/drawing/2014/main" val="106196800"/>
                    </a:ext>
                  </a:extLst>
                </a:gridCol>
              </a:tblGrid>
              <a:tr h="300791">
                <a:tc>
                  <a:txBody>
                    <a:bodyPr/>
                    <a:lstStyle/>
                    <a:p>
                      <a:pPr algn="ctr" rtl="1"/>
                      <a:r>
                        <a:rPr lang="en-US" sz="1400" dirty="0">
                          <a:latin typeface="David" panose="020E0502060401010101" pitchFamily="34" charset="-79"/>
                          <a:cs typeface="David" panose="020E0502060401010101" pitchFamily="34" charset="-79"/>
                        </a:rPr>
                        <a:t>RMSE</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Precision</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Recall</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Accuracy</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Kappa</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F-Score</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Algorithm</a:t>
                      </a:r>
                      <a:endParaRPr lang="he-IL" sz="1400" dirty="0">
                        <a:latin typeface="David" panose="020E0502060401010101" pitchFamily="34" charset="-79"/>
                        <a:cs typeface="David" panose="020E0502060401010101" pitchFamily="34" charset="-79"/>
                      </a:endParaRPr>
                    </a:p>
                  </a:txBody>
                  <a:tcPr/>
                </a:tc>
                <a:tc>
                  <a:txBody>
                    <a:bodyPr/>
                    <a:lstStyle/>
                    <a:p>
                      <a:pPr algn="ctr" rtl="1"/>
                      <a:r>
                        <a:rPr lang="en-US" sz="1400" dirty="0">
                          <a:latin typeface="David" panose="020E0502060401010101" pitchFamily="34" charset="-79"/>
                          <a:cs typeface="David" panose="020E0502060401010101" pitchFamily="34" charset="-79"/>
                        </a:rPr>
                        <a:t>Dataset</a:t>
                      </a:r>
                      <a:endParaRPr lang="he-IL" sz="1400" dirty="0">
                        <a:latin typeface="David" panose="020E0502060401010101" pitchFamily="34" charset="-79"/>
                        <a:cs typeface="David" panose="020E0502060401010101" pitchFamily="34" charset="-79"/>
                      </a:endParaRPr>
                    </a:p>
                  </a:txBody>
                  <a:tcPr/>
                </a:tc>
                <a:tc>
                  <a:txBody>
                    <a:bodyPr/>
                    <a:lstStyle/>
                    <a:p>
                      <a:pPr algn="ctr" rtl="1"/>
                      <a:r>
                        <a:rPr lang="he-IL" sz="14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421107">
                <a:tc>
                  <a:txBody>
                    <a:bodyPr/>
                    <a:lstStyle/>
                    <a:p>
                      <a:pPr algn="ctr" rtl="1"/>
                      <a:r>
                        <a:rPr lang="he-IL" sz="1100" dirty="0">
                          <a:latin typeface="David" panose="020E0502060401010101" pitchFamily="34" charset="-79"/>
                          <a:cs typeface="David" panose="020E0502060401010101" pitchFamily="34" charset="-79"/>
                        </a:rPr>
                        <a:t>0.1595</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Random Forest CV</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a:t>
                      </a:r>
                      <a:r>
                        <a:rPr lang="en-US" sz="1100" b="0" i="0" u="none" strike="noStrike" kern="1200" dirty="0" err="1">
                          <a:solidFill>
                            <a:schemeClr val="dk1"/>
                          </a:solidFill>
                          <a:effectLst/>
                          <a:latin typeface="David" panose="020E0502060401010101" pitchFamily="34" charset="-79"/>
                          <a:ea typeface="+mn-ea"/>
                          <a:cs typeface="David" panose="020E0502060401010101" pitchFamily="34" charset="-79"/>
                        </a:rPr>
                        <a:t>Normelized</a:t>
                      </a: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 0-1)</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21</a:t>
                      </a:r>
                    </a:p>
                  </a:txBody>
                  <a:tcPr/>
                </a:tc>
                <a:extLst>
                  <a:ext uri="{0D108BD9-81ED-4DB2-BD59-A6C34878D82A}">
                    <a16:rowId xmlns:a16="http://schemas.microsoft.com/office/drawing/2014/main" val="2129679742"/>
                  </a:ext>
                </a:extLst>
              </a:tr>
              <a:tr h="664306">
                <a:tc>
                  <a:txBody>
                    <a:bodyPr/>
                    <a:lstStyle/>
                    <a:p>
                      <a:pPr algn="ctr" rtl="1"/>
                      <a:r>
                        <a:rPr lang="he-IL" sz="1100" dirty="0">
                          <a:latin typeface="David" panose="020E0502060401010101" pitchFamily="34" charset="-79"/>
                          <a:cs typeface="David" panose="020E0502060401010101" pitchFamily="34" charset="-79"/>
                        </a:rPr>
                        <a:t>0.2235</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en-US" sz="1100" dirty="0">
                          <a:latin typeface="David" panose="020E0502060401010101" pitchFamily="34" charset="-79"/>
                          <a:cs typeface="David" panose="020E0502060401010101" pitchFamily="34" charset="-79"/>
                        </a:rPr>
                        <a:t>IBK CV (KNN)</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a:t>
                      </a:r>
                      <a:r>
                        <a:rPr lang="en-US" sz="1100" b="0" i="0" u="none" strike="noStrike" kern="1200" dirty="0" err="1">
                          <a:solidFill>
                            <a:schemeClr val="dk1"/>
                          </a:solidFill>
                          <a:effectLst/>
                          <a:latin typeface="David" panose="020E0502060401010101" pitchFamily="34" charset="-79"/>
                          <a:ea typeface="+mn-ea"/>
                          <a:cs typeface="David" panose="020E0502060401010101" pitchFamily="34" charset="-79"/>
                        </a:rPr>
                        <a:t>Normelized</a:t>
                      </a: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 0-1)</a:t>
                      </a:r>
                      <a:endParaRPr lang="he-IL" sz="110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22</a:t>
                      </a:r>
                    </a:p>
                  </a:txBody>
                  <a:tcPr/>
                </a:tc>
                <a:extLst>
                  <a:ext uri="{0D108BD9-81ED-4DB2-BD59-A6C34878D82A}">
                    <a16:rowId xmlns:a16="http://schemas.microsoft.com/office/drawing/2014/main" val="1069897625"/>
                  </a:ext>
                </a:extLst>
              </a:tr>
              <a:tr h="586542">
                <a:tc>
                  <a:txBody>
                    <a:bodyPr/>
                    <a:lstStyle/>
                    <a:p>
                      <a:pPr algn="ctr" rtl="1"/>
                      <a:r>
                        <a:rPr lang="he-IL" sz="1100" dirty="0">
                          <a:latin typeface="David" panose="020E0502060401010101" pitchFamily="34" charset="-79"/>
                          <a:cs typeface="David" panose="020E0502060401010101" pitchFamily="34" charset="-79"/>
                        </a:rPr>
                        <a:t>0.1593</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Random Forest CV</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Stand</a:t>
                      </a:r>
                      <a:endParaRPr lang="he-IL" sz="110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he-IL" sz="1100" dirty="0">
                        <a:latin typeface="David" panose="020E0502060401010101" pitchFamily="34" charset="-79"/>
                        <a:cs typeface="David" panose="020E0502060401010101" pitchFamily="34" charset="-79"/>
                      </a:endParaRPr>
                    </a:p>
                  </a:txBody>
                  <a:tcPr/>
                </a:tc>
                <a:tc>
                  <a:txBody>
                    <a:bodyPr/>
                    <a:lstStyle/>
                    <a:p>
                      <a:pPr algn="ctr" rtl="1"/>
                      <a:r>
                        <a:rPr lang="en-US" sz="1100" dirty="0">
                          <a:latin typeface="David" panose="020E0502060401010101" pitchFamily="34" charset="-79"/>
                          <a:cs typeface="David" panose="020E0502060401010101" pitchFamily="34" charset="-79"/>
                        </a:rPr>
                        <a:t>23</a:t>
                      </a:r>
                      <a:endParaRPr lang="he-IL" sz="110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573080571"/>
                  </a:ext>
                </a:extLst>
              </a:tr>
              <a:tr h="586542">
                <a:tc>
                  <a:txBody>
                    <a:bodyPr/>
                    <a:lstStyle/>
                    <a:p>
                      <a:pPr algn="ctr" rtl="1"/>
                      <a:r>
                        <a:rPr lang="he-IL" sz="1100" b="0" dirty="0">
                          <a:latin typeface="David" panose="020E0502060401010101" pitchFamily="34" charset="-79"/>
                          <a:cs typeface="David" panose="020E0502060401010101" pitchFamily="34" charset="-79"/>
                        </a:rPr>
                        <a:t>0.2235</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IBK CV (KNN)</a:t>
                      </a:r>
                      <a:endParaRPr lang="he-IL" sz="1100" dirty="0">
                        <a:latin typeface="David" panose="020E0502060401010101" pitchFamily="34" charset="-79"/>
                        <a:cs typeface="David" panose="020E0502060401010101" pitchFamily="34" charset="-79"/>
                      </a:endParaRP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dirty="0">
                          <a:latin typeface="David" panose="020E0502060401010101" pitchFamily="34" charset="-79"/>
                          <a:cs typeface="David" panose="020E0502060401010101" pitchFamily="34" charset="-79"/>
                        </a:rPr>
                        <a:t>Stand</a:t>
                      </a:r>
                      <a:endParaRPr lang="he-IL" sz="1100" b="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he-IL" sz="1100" b="0" dirty="0">
                        <a:latin typeface="David" panose="020E0502060401010101" pitchFamily="34" charset="-79"/>
                        <a:cs typeface="David" panose="020E0502060401010101" pitchFamily="34" charset="-79"/>
                      </a:endParaRPr>
                    </a:p>
                  </a:txBody>
                  <a:tcPr/>
                </a:tc>
                <a:tc>
                  <a:txBody>
                    <a:bodyPr/>
                    <a:lstStyle/>
                    <a:p>
                      <a:pPr algn="ctr" rtl="1"/>
                      <a:r>
                        <a:rPr lang="en-US" sz="1100" b="0" dirty="0">
                          <a:latin typeface="David" panose="020E0502060401010101" pitchFamily="34" charset="-79"/>
                          <a:cs typeface="David" panose="020E0502060401010101" pitchFamily="34" charset="-79"/>
                        </a:rPr>
                        <a:t>24</a:t>
                      </a:r>
                      <a:endParaRPr lang="he-IL"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680791484"/>
                  </a:ext>
                </a:extLst>
              </a:tr>
              <a:tr h="421107">
                <a:tc>
                  <a:txBody>
                    <a:bodyPr/>
                    <a:lstStyle/>
                    <a:p>
                      <a:pPr algn="ctr" rtl="1"/>
                      <a:r>
                        <a:rPr lang="he-IL" sz="1100" dirty="0">
                          <a:latin typeface="David" panose="020E0502060401010101" pitchFamily="34" charset="-79"/>
                          <a:cs typeface="David" panose="020E0502060401010101" pitchFamily="34" charset="-79"/>
                        </a:rPr>
                        <a:t>0.1596</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Random Forest CV</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25</a:t>
                      </a:r>
                    </a:p>
                  </a:txBody>
                  <a:tcPr/>
                </a:tc>
                <a:extLst>
                  <a:ext uri="{0D108BD9-81ED-4DB2-BD59-A6C34878D82A}">
                    <a16:rowId xmlns:a16="http://schemas.microsoft.com/office/drawing/2014/main" val="690837936"/>
                  </a:ext>
                </a:extLst>
              </a:tr>
              <a:tr h="421107">
                <a:tc>
                  <a:txBody>
                    <a:bodyPr/>
                    <a:lstStyle/>
                    <a:p>
                      <a:pPr algn="ctr" rtl="1"/>
                      <a:r>
                        <a:rPr lang="he-IL" sz="1100" b="0" dirty="0">
                          <a:latin typeface="David" panose="020E0502060401010101" pitchFamily="34" charset="-79"/>
                          <a:cs typeface="David" panose="020E0502060401010101" pitchFamily="34" charset="-79"/>
                        </a:rPr>
                        <a:t>0.2232</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David" panose="020E0502060401010101" pitchFamily="34" charset="-79"/>
                          <a:cs typeface="David" panose="020E0502060401010101" pitchFamily="34" charset="-79"/>
                        </a:rPr>
                        <a:t>---</a:t>
                      </a: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IBK CV (KNN)</a:t>
                      </a:r>
                      <a:endParaRPr lang="he-IL" sz="1100" dirty="0">
                        <a:latin typeface="David" panose="020E0502060401010101" pitchFamily="34" charset="-79"/>
                        <a:cs typeface="David" panose="020E0502060401010101" pitchFamily="34" charset="-79"/>
                      </a:endParaRPr>
                    </a:p>
                    <a:p>
                      <a:pPr algn="ctr" rtl="1"/>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he-IL" sz="1100" b="0" dirty="0">
                        <a:latin typeface="David" panose="020E0502060401010101" pitchFamily="34" charset="-79"/>
                        <a:cs typeface="David" panose="020E0502060401010101" pitchFamily="34" charset="-79"/>
                      </a:endParaRPr>
                    </a:p>
                    <a:p>
                      <a:pPr algn="ctr" rtl="1"/>
                      <a:endParaRPr lang="he-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26</a:t>
                      </a:r>
                    </a:p>
                  </a:txBody>
                  <a:tcPr/>
                </a:tc>
                <a:extLst>
                  <a:ext uri="{0D108BD9-81ED-4DB2-BD59-A6C34878D82A}">
                    <a16:rowId xmlns:a16="http://schemas.microsoft.com/office/drawing/2014/main" val="1285545321"/>
                  </a:ext>
                </a:extLst>
              </a:tr>
            </a:tbl>
          </a:graphicData>
        </a:graphic>
      </p:graphicFrame>
      <p:sp>
        <p:nvSpPr>
          <p:cNvPr id="3" name="מציין מיקום של תאריך 1">
            <a:extLst>
              <a:ext uri="{FF2B5EF4-FFF2-40B4-BE49-F238E27FC236}">
                <a16:creationId xmlns:a16="http://schemas.microsoft.com/office/drawing/2014/main" id="{974F7130-43E3-7D47-1C52-D30CF0731D42}"/>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199251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CBE85-0F0A-4444-B4EF-CB06EAABE981}"/>
              </a:ext>
            </a:extLst>
          </p:cNvPr>
          <p:cNvSpPr txBox="1"/>
          <p:nvPr/>
        </p:nvSpPr>
        <p:spPr>
          <a:xfrm>
            <a:off x="2525422" y="984540"/>
            <a:ext cx="9493857" cy="276999"/>
          </a:xfrm>
          <a:prstGeom prst="rect">
            <a:avLst/>
          </a:prstGeom>
          <a:noFill/>
        </p:spPr>
        <p:txBody>
          <a:bodyPr wrap="square" rtlCol="0">
            <a:spAutoFit/>
          </a:bodyPr>
          <a:lstStyle/>
          <a:p>
            <a:pPr algn="r"/>
            <a:r>
              <a:rPr lang="he-IL" sz="1200" b="1" cap="all" spc="200" dirty="0">
                <a:solidFill>
                  <a:schemeClr val="accent1">
                    <a:lumMod val="75000"/>
                  </a:schemeClr>
                </a:solidFill>
                <a:latin typeface="David" panose="020E0502060401010101" pitchFamily="34" charset="-79"/>
                <a:cs typeface="David" panose="020E0502060401010101" pitchFamily="34" charset="-79"/>
              </a:rPr>
              <a:t>בעיית הידע: </a:t>
            </a:r>
            <a:r>
              <a:rPr lang="he-IL" sz="1200" dirty="0">
                <a:solidFill>
                  <a:schemeClr val="accent1">
                    <a:lumMod val="75000"/>
                  </a:schemeClr>
                </a:solidFill>
                <a:latin typeface="David" panose="020E0502060401010101" pitchFamily="34" charset="-79"/>
                <a:cs typeface="David" panose="020E0502060401010101" pitchFamily="34" charset="-79"/>
              </a:rPr>
              <a:t>פרופיל חולה סכרת</a:t>
            </a:r>
            <a:endParaRPr lang="en-IL" sz="1200" dirty="0">
              <a:solidFill>
                <a:schemeClr val="accent1">
                  <a:lumMod val="75000"/>
                </a:schemeClr>
              </a:solidFill>
              <a:latin typeface="David" panose="020E0502060401010101" pitchFamily="34" charset="-79"/>
              <a:cs typeface="David" panose="020E0502060401010101" pitchFamily="34" charset="-79"/>
            </a:endParaRPr>
          </a:p>
        </p:txBody>
      </p:sp>
      <p:pic>
        <p:nvPicPr>
          <p:cNvPr id="7" name="Picture 2" descr="האגודה הישראלית לסוכרת – ויקיפדיה">
            <a:extLst>
              <a:ext uri="{FF2B5EF4-FFF2-40B4-BE49-F238E27FC236}">
                <a16:creationId xmlns:a16="http://schemas.microsoft.com/office/drawing/2014/main" id="{709049AB-9E72-DC0F-85A0-A072AF319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a:extLst>
              <a:ext uri="{FF2B5EF4-FFF2-40B4-BE49-F238E27FC236}">
                <a16:creationId xmlns:a16="http://schemas.microsoft.com/office/drawing/2014/main" id="{D2AECDD4-8145-3E28-498A-4E0D0697FDA9}"/>
              </a:ext>
            </a:extLst>
          </p:cNvPr>
          <p:cNvPicPr>
            <a:picLocks noChangeAspect="1"/>
          </p:cNvPicPr>
          <p:nvPr/>
        </p:nvPicPr>
        <p:blipFill rotWithShape="1">
          <a:blip r:embed="rId4"/>
          <a:srcRect l="28966"/>
          <a:stretch/>
        </p:blipFill>
        <p:spPr>
          <a:xfrm>
            <a:off x="9499600" y="111968"/>
            <a:ext cx="2519679" cy="917731"/>
          </a:xfrm>
          <a:prstGeom prst="rect">
            <a:avLst/>
          </a:prstGeom>
        </p:spPr>
      </p:pic>
      <p:sp>
        <p:nvSpPr>
          <p:cNvPr id="9" name="מלבן 8">
            <a:extLst>
              <a:ext uri="{FF2B5EF4-FFF2-40B4-BE49-F238E27FC236}">
                <a16:creationId xmlns:a16="http://schemas.microsoft.com/office/drawing/2014/main" id="{80CB45FC-A656-A607-50D5-88FD44FB811B}"/>
              </a:ext>
            </a:extLst>
          </p:cNvPr>
          <p:cNvSpPr/>
          <p:nvPr/>
        </p:nvSpPr>
        <p:spPr>
          <a:xfrm>
            <a:off x="3943726" y="233039"/>
            <a:ext cx="3369833"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בעיית הידע</a:t>
            </a:r>
          </a:p>
        </p:txBody>
      </p:sp>
      <p:sp>
        <p:nvSpPr>
          <p:cNvPr id="12" name="משולש ישר-זווית 11">
            <a:extLst>
              <a:ext uri="{FF2B5EF4-FFF2-40B4-BE49-F238E27FC236}">
                <a16:creationId xmlns:a16="http://schemas.microsoft.com/office/drawing/2014/main" id="{8634FED8-7952-7061-0273-BDD28316645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2</a:t>
            </a:r>
          </a:p>
        </p:txBody>
      </p:sp>
      <p:sp>
        <p:nvSpPr>
          <p:cNvPr id="14" name="תיבת טקסט 13">
            <a:extLst>
              <a:ext uri="{FF2B5EF4-FFF2-40B4-BE49-F238E27FC236}">
                <a16:creationId xmlns:a16="http://schemas.microsoft.com/office/drawing/2014/main" id="{4DD33C8F-E442-0033-89CA-88D92E49BCBD}"/>
              </a:ext>
            </a:extLst>
          </p:cNvPr>
          <p:cNvSpPr txBox="1"/>
          <p:nvPr/>
        </p:nvSpPr>
        <p:spPr>
          <a:xfrm>
            <a:off x="0" y="1265876"/>
            <a:ext cx="12019279" cy="4679743"/>
          </a:xfrm>
          <a:prstGeom prst="rect">
            <a:avLst/>
          </a:prstGeom>
          <a:noFill/>
        </p:spPr>
        <p:txBody>
          <a:bodyPr wrap="square">
            <a:spAutoFit/>
          </a:bodyPr>
          <a:lstStyle/>
          <a:p>
            <a:pPr algn="r" rtl="1">
              <a:lnSpc>
                <a:spcPct val="107000"/>
              </a:lnSpc>
              <a:spcAft>
                <a:spcPts val="800"/>
              </a:spcAft>
            </a:pPr>
            <a:r>
              <a:rPr lang="he-IL" sz="1200" b="1"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חשיבות הבעיה: </a:t>
            </a:r>
          </a:p>
          <a:p>
            <a:pPr algn="r" rtl="1">
              <a:lnSpc>
                <a:spcPct val="107000"/>
              </a:lnSpc>
              <a:spcAft>
                <a:spcPts val="800"/>
              </a:spcAft>
            </a:pPr>
            <a:r>
              <a:rPr lang="he-IL" sz="1200" u="sng"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לחולה הפוטנציאלי</a:t>
            </a: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הפחתת לחץ וחרדה: זיהוי מוקדם של מחלה יכול לספק לחולה הפוטנציאלי תחושת שליטה על מצב בריאותו. כאשר אדם יודע מהם הסיכונים ומה הוא יכול לעשות כדי למנוע את המחלה, הוא יכול להרגיש רגוע יותר ולחוש פחות לחץ וחרדה.</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מעקב אישי מותאם: ידיעת גורמי הסיכון והיסטוריה רפואית אישית יכולה להוביל לתוכנית מעקב אישית, הכוללת בדיקות רפואיות תקופתיות ומותאמות אישית, מה שיכול להוביל לזיהוי מוקדם יותר של שינויים במצב הבריאותי.</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חינוך והסברה: ידע על גורמי הסיכון למחל</a:t>
            </a:r>
            <a:r>
              <a:rPr lang="he-IL" sz="1200" dirty="0">
                <a:solidFill>
                  <a:schemeClr val="accent1">
                    <a:lumMod val="75000"/>
                  </a:schemeClr>
                </a:solidFill>
                <a:latin typeface="David" panose="020E0502060401010101" pitchFamily="34" charset="-79"/>
                <a:ea typeface="Aptos" panose="020B0004020202020204" pitchFamily="34" charset="0"/>
                <a:cs typeface="David" panose="020E0502060401010101" pitchFamily="34" charset="-79"/>
              </a:rPr>
              <a:t>ה </a:t>
            </a: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 מאפשר לחולה ללמוד ולחנך את עצמו בנושא הבריאות, מה שיכול לשפר את יכולתו לקבל החלטות מושכלות בנוגע לבריאותו.</a:t>
            </a:r>
          </a:p>
          <a:p>
            <a:pPr algn="r" rtl="1">
              <a:lnSpc>
                <a:spcPct val="107000"/>
              </a:lnSpc>
              <a:spcAft>
                <a:spcPts val="800"/>
              </a:spcAft>
            </a:pPr>
            <a:r>
              <a:rPr lang="he-IL" sz="1200" u="sng"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למערכת הבריאות</a:t>
            </a: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שיפור איכות הטיפול: זיהוי מוקדם של המחלה  מאפשר למערכת הבריאות לספק טיפול מותאם אישית ומדויק יותר, מה שיכול לשפר את איכות הטיפול הכוללת ולתרום להצלחת התהליך הטיפולי.</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הפחתת עומס על הצוות הרפואי: חיזוי מוקדם וטיפול יעיל יכולים להקטין את הצורך בטיפולי  חירום ובטיפולים מסובכים יותר, ובכך להקל על עומס העבודה של הצוות הרפואי ולאפשר להם להתמקד במטופלים נוספים.</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קידום מחקרים : נתונים על חיזוי וזיהוי מוקדם של המחלה  יכול  לסייע במחקרים, לספק הבנה מעמיקה יותר על המחלה ולתרום לפיתוח תרופות ושיטות טיפול חדשניות. זה יכול להוביל לפריצות דרך בתחום הרפואה והבריאות ולהגברת הידע הרפואי הכללי.</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algn="r" rtl="1">
              <a:lnSpc>
                <a:spcPct val="107000"/>
              </a:lnSpc>
              <a:spcAft>
                <a:spcPts val="800"/>
              </a:spcAft>
            </a:pPr>
            <a:r>
              <a:rPr lang="he-IL" sz="1200" u="sng"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להיבט החברתי</a:t>
            </a: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הפחתת עלויות אישיות: חולים המזהים את המחלה בשלב מוקדם יכולים להימנע מהוצאות גבוהות על טיפולים מסובכים ומורכבים בעתיד. הדבר יכול להקל על הנטל הכלכלי של החולה ושל משפחתו.</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שיפור איכות החיים של הקהילה: כאשר מערכת הבריאות מצליחה לזהות מחלות בשלב מוקדם ולטפל בהן בצורה יעילה, הדבר משפיע על הבריאות הכללית של האוכלוסייה ומשפר את איכות החיים של כלל הקהילה.</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a:p>
            <a:pPr marL="171450" indent="-171450" algn="r" rtl="1">
              <a:lnSpc>
                <a:spcPct val="107000"/>
              </a:lnSpc>
              <a:spcAft>
                <a:spcPts val="800"/>
              </a:spcAft>
              <a:buFont typeface="Arial" panose="020B0604020202020204" pitchFamily="34" charset="0"/>
              <a:buChar char="•"/>
            </a:pPr>
            <a:r>
              <a:rPr lang="he-IL"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rPr>
              <a:t>מודעות ציבורית: חינוך הציבור והעלאת המודעות לגבי חשיבות הזיהוי המוקדם יכולים להוביל לשינויים חברתיים והתנהגותיים, כולל אימוץ אורח חיים בריא יותר, שיפור התזונה והגברת הפעילות הגופנית.</a:t>
            </a:r>
            <a:endParaRPr lang="en-US" sz="1200" dirty="0">
              <a:solidFill>
                <a:schemeClr val="accent1">
                  <a:lumMod val="75000"/>
                </a:schemeClr>
              </a:solidFill>
              <a:effectLst/>
              <a:latin typeface="David" panose="020E0502060401010101" pitchFamily="34" charset="-79"/>
              <a:ea typeface="Aptos" panose="020B0004020202020204" pitchFamily="34" charset="0"/>
              <a:cs typeface="David" panose="020E0502060401010101" pitchFamily="34" charset="-79"/>
            </a:endParaRPr>
          </a:p>
        </p:txBody>
      </p:sp>
      <p:sp>
        <p:nvSpPr>
          <p:cNvPr id="18" name="מציין מיקום של כותרת תחתונה 2">
            <a:extLst>
              <a:ext uri="{FF2B5EF4-FFF2-40B4-BE49-F238E27FC236}">
                <a16:creationId xmlns:a16="http://schemas.microsoft.com/office/drawing/2014/main" id="{246A5DB7-8EC9-2440-4CA2-F224710A62AA}"/>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9" name="מציין מיקום של כותרת תחתונה 2">
            <a:extLst>
              <a:ext uri="{FF2B5EF4-FFF2-40B4-BE49-F238E27FC236}">
                <a16:creationId xmlns:a16="http://schemas.microsoft.com/office/drawing/2014/main" id="{ECC9CD65-B710-9583-0373-C11684D7CC37}"/>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2" name="מציין מיקום של תאריך 1">
            <a:extLst>
              <a:ext uri="{FF2B5EF4-FFF2-40B4-BE49-F238E27FC236}">
                <a16:creationId xmlns:a16="http://schemas.microsoft.com/office/drawing/2014/main" id="{B5EB60D2-0153-D550-55D9-1A065B3C01E4}"/>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427066518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686757" y="111968"/>
            <a:ext cx="8099197" cy="830997"/>
          </a:xfrm>
          <a:prstGeom prst="rect">
            <a:avLst/>
          </a:prstGeom>
          <a:noFill/>
        </p:spPr>
        <p:txBody>
          <a:bodyPr wrap="square" lIns="91440" tIns="45720" rIns="91440" bIns="45720">
            <a:spAutoFit/>
          </a:bodyPr>
          <a:lstStyle/>
          <a:p>
            <a:pPr algn="ctr" defTabSz="457200" rtl="0"/>
            <a:r>
              <a:rPr lang="he-IL" sz="4800" b="1" dirty="0">
                <a:ln w="22225">
                  <a:solidFill>
                    <a:srgbClr val="009DD9"/>
                  </a:solidFill>
                  <a:prstDash val="solid"/>
                </a:ln>
                <a:solidFill>
                  <a:srgbClr val="009DD9">
                    <a:lumMod val="40000"/>
                    <a:lumOff val="60000"/>
                  </a:srgbClr>
                </a:solidFill>
                <a:latin typeface="Calibri" panose="020F0502020204030204"/>
              </a:rPr>
              <a:t>ההרצה הטובה ביותר</a:t>
            </a:r>
            <a:r>
              <a:rPr lang="he-IL" sz="4800" b="1" dirty="0">
                <a:ln w="22225">
                  <a:solidFill>
                    <a:schemeClr val="accent2"/>
                  </a:solidFill>
                  <a:prstDash val="solid"/>
                </a:ln>
                <a:solidFill>
                  <a:schemeClr val="accent2">
                    <a:lumMod val="40000"/>
                    <a:lumOff val="60000"/>
                  </a:schemeClr>
                </a:solidFill>
              </a:rPr>
              <a:t> – שלב א</a:t>
            </a:r>
            <a:endParaRPr lang="he-IL" sz="48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20</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pic>
        <p:nvPicPr>
          <p:cNvPr id="8" name="תמונה 7">
            <a:extLst>
              <a:ext uri="{FF2B5EF4-FFF2-40B4-BE49-F238E27FC236}">
                <a16:creationId xmlns:a16="http://schemas.microsoft.com/office/drawing/2014/main" id="{B246C33E-2F1D-198C-3CFC-63ED1B15196B}"/>
              </a:ext>
            </a:extLst>
          </p:cNvPr>
          <p:cNvPicPr>
            <a:picLocks noChangeAspect="1"/>
          </p:cNvPicPr>
          <p:nvPr/>
        </p:nvPicPr>
        <p:blipFill>
          <a:blip r:embed="rId4"/>
          <a:stretch>
            <a:fillRect/>
          </a:stretch>
        </p:blipFill>
        <p:spPr>
          <a:xfrm>
            <a:off x="286715" y="1571200"/>
            <a:ext cx="11618570" cy="4164319"/>
          </a:xfrm>
          <a:prstGeom prst="rect">
            <a:avLst/>
          </a:prstGeom>
        </p:spPr>
      </p:pic>
      <p:sp>
        <p:nvSpPr>
          <p:cNvPr id="10" name="מלבן 9">
            <a:extLst>
              <a:ext uri="{FF2B5EF4-FFF2-40B4-BE49-F238E27FC236}">
                <a16:creationId xmlns:a16="http://schemas.microsoft.com/office/drawing/2014/main" id="{BC20AA64-20B5-0F73-F4FB-C33AB6544CEE}"/>
              </a:ext>
            </a:extLst>
          </p:cNvPr>
          <p:cNvSpPr/>
          <p:nvPr/>
        </p:nvSpPr>
        <p:spPr>
          <a:xfrm>
            <a:off x="10523413" y="1433502"/>
            <a:ext cx="139012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J-48</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מציין מיקום של תאריך 1">
            <a:extLst>
              <a:ext uri="{FF2B5EF4-FFF2-40B4-BE49-F238E27FC236}">
                <a16:creationId xmlns:a16="http://schemas.microsoft.com/office/drawing/2014/main" id="{CA1BA7CB-12FB-8C7A-D87F-2A127CCC6D6B}"/>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1023841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029047" y="140025"/>
            <a:ext cx="7553588" cy="830997"/>
          </a:xfrm>
          <a:prstGeom prst="rect">
            <a:avLst/>
          </a:prstGeom>
          <a:noFill/>
        </p:spPr>
        <p:txBody>
          <a:bodyPr wrap="square" lIns="91440" tIns="45720" rIns="91440" bIns="45720">
            <a:spAutoFit/>
          </a:bodyPr>
          <a:lstStyle/>
          <a:p>
            <a:pPr algn="ctr" defTabSz="457200" rtl="0"/>
            <a:r>
              <a:rPr lang="he-IL" sz="4800" b="1" dirty="0">
                <a:ln w="22225">
                  <a:solidFill>
                    <a:srgbClr val="009DD9"/>
                  </a:solidFill>
                  <a:prstDash val="solid"/>
                </a:ln>
                <a:solidFill>
                  <a:srgbClr val="009DD9">
                    <a:lumMod val="40000"/>
                    <a:lumOff val="60000"/>
                  </a:srgbClr>
                </a:solidFill>
                <a:latin typeface="Calibri" panose="020F0502020204030204"/>
              </a:rPr>
              <a:t>ההרצה הטובה ביותר</a:t>
            </a:r>
            <a:r>
              <a:rPr lang="he-IL" sz="4800" b="1" dirty="0">
                <a:ln w="22225">
                  <a:solidFill>
                    <a:schemeClr val="accent2"/>
                  </a:solidFill>
                  <a:prstDash val="solid"/>
                </a:ln>
                <a:solidFill>
                  <a:schemeClr val="accent2">
                    <a:lumMod val="40000"/>
                    <a:lumOff val="60000"/>
                  </a:schemeClr>
                </a:solidFill>
              </a:rPr>
              <a:t> – שלב א</a:t>
            </a:r>
            <a:endParaRPr lang="he-IL" sz="48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21</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pic>
        <p:nvPicPr>
          <p:cNvPr id="2" name="תמונה 1">
            <a:extLst>
              <a:ext uri="{FF2B5EF4-FFF2-40B4-BE49-F238E27FC236}">
                <a16:creationId xmlns:a16="http://schemas.microsoft.com/office/drawing/2014/main" id="{DD008096-926B-7CD0-50D2-2852DD5FA88B}"/>
              </a:ext>
            </a:extLst>
          </p:cNvPr>
          <p:cNvPicPr>
            <a:picLocks noChangeAspect="1"/>
          </p:cNvPicPr>
          <p:nvPr/>
        </p:nvPicPr>
        <p:blipFill>
          <a:blip r:embed="rId4"/>
          <a:stretch>
            <a:fillRect/>
          </a:stretch>
        </p:blipFill>
        <p:spPr>
          <a:xfrm>
            <a:off x="0" y="1295046"/>
            <a:ext cx="11913538" cy="4762087"/>
          </a:xfrm>
          <a:prstGeom prst="rect">
            <a:avLst/>
          </a:prstGeom>
        </p:spPr>
      </p:pic>
      <p:sp>
        <p:nvSpPr>
          <p:cNvPr id="3" name="מלבן 2">
            <a:extLst>
              <a:ext uri="{FF2B5EF4-FFF2-40B4-BE49-F238E27FC236}">
                <a16:creationId xmlns:a16="http://schemas.microsoft.com/office/drawing/2014/main" id="{BB415BB6-414D-F4F4-86AB-206230A2E3AC}"/>
              </a:ext>
            </a:extLst>
          </p:cNvPr>
          <p:cNvSpPr/>
          <p:nvPr/>
        </p:nvSpPr>
        <p:spPr>
          <a:xfrm>
            <a:off x="10523413" y="1433502"/>
            <a:ext cx="139012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J-48</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מציין מיקום של תאריך 1">
            <a:extLst>
              <a:ext uri="{FF2B5EF4-FFF2-40B4-BE49-F238E27FC236}">
                <a16:creationId xmlns:a16="http://schemas.microsoft.com/office/drawing/2014/main" id="{1E6B9B11-80EF-4914-DFC5-81BC816C0213}"/>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614509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22</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מלבן 2">
            <a:extLst>
              <a:ext uri="{FF2B5EF4-FFF2-40B4-BE49-F238E27FC236}">
                <a16:creationId xmlns:a16="http://schemas.microsoft.com/office/drawing/2014/main" id="{9C7C9BE6-6603-B90C-AA39-91BFBD26DBC9}"/>
              </a:ext>
            </a:extLst>
          </p:cNvPr>
          <p:cNvSpPr/>
          <p:nvPr/>
        </p:nvSpPr>
        <p:spPr>
          <a:xfrm>
            <a:off x="1959329" y="407109"/>
            <a:ext cx="7738016" cy="923330"/>
          </a:xfrm>
          <a:prstGeom prst="rect">
            <a:avLst/>
          </a:prstGeom>
          <a:noFill/>
        </p:spPr>
        <p:txBody>
          <a:bodyPr wrap="non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חשיבות המשתנים</a:t>
            </a:r>
            <a:r>
              <a:rPr lang="he-IL" sz="5400" b="1" dirty="0">
                <a:ln w="22225">
                  <a:solidFill>
                    <a:schemeClr val="accent2"/>
                  </a:solidFill>
                  <a:prstDash val="solid"/>
                </a:ln>
                <a:solidFill>
                  <a:schemeClr val="accent2">
                    <a:lumMod val="40000"/>
                    <a:lumOff val="60000"/>
                  </a:schemeClr>
                </a:solidFill>
              </a:rPr>
              <a:t> – שלב א</a:t>
            </a:r>
            <a:endParaRPr lang="he-IL" sz="5400" b="1" dirty="0">
              <a:ln w="22225">
                <a:solidFill>
                  <a:srgbClr val="009DD9"/>
                </a:solidFill>
                <a:prstDash val="solid"/>
              </a:ln>
              <a:solidFill>
                <a:srgbClr val="009DD9">
                  <a:lumMod val="40000"/>
                  <a:lumOff val="60000"/>
                </a:srgbClr>
              </a:solidFill>
              <a:latin typeface="Calibri" panose="020F0502020204030204"/>
            </a:endParaRPr>
          </a:p>
        </p:txBody>
      </p:sp>
      <p:graphicFrame>
        <p:nvGraphicFramePr>
          <p:cNvPr id="8" name="טבלה 7">
            <a:extLst>
              <a:ext uri="{FF2B5EF4-FFF2-40B4-BE49-F238E27FC236}">
                <a16:creationId xmlns:a16="http://schemas.microsoft.com/office/drawing/2014/main" id="{6F4634F7-885F-5E58-D843-61B40A4EAFEE}"/>
              </a:ext>
            </a:extLst>
          </p:cNvPr>
          <p:cNvGraphicFramePr>
            <a:graphicFrameLocks noGrp="1"/>
          </p:cNvGraphicFramePr>
          <p:nvPr>
            <p:extLst>
              <p:ext uri="{D42A27DB-BD31-4B8C-83A1-F6EECF244321}">
                <p14:modId xmlns:p14="http://schemas.microsoft.com/office/powerpoint/2010/main" val="1852817827"/>
              </p:ext>
            </p:extLst>
          </p:nvPr>
        </p:nvGraphicFramePr>
        <p:xfrm>
          <a:off x="209636" y="1704143"/>
          <a:ext cx="11346425" cy="3703320"/>
        </p:xfrm>
        <a:graphic>
          <a:graphicData uri="http://schemas.openxmlformats.org/drawingml/2006/table">
            <a:tbl>
              <a:tblPr rtl="1" firstRow="1" bandRow="1">
                <a:tableStyleId>{5C22544A-7EE6-4342-B048-85BDC9FD1C3A}</a:tableStyleId>
              </a:tblPr>
              <a:tblGrid>
                <a:gridCol w="2269285">
                  <a:extLst>
                    <a:ext uri="{9D8B030D-6E8A-4147-A177-3AD203B41FA5}">
                      <a16:colId xmlns:a16="http://schemas.microsoft.com/office/drawing/2014/main" val="3158292724"/>
                    </a:ext>
                  </a:extLst>
                </a:gridCol>
                <a:gridCol w="2269285">
                  <a:extLst>
                    <a:ext uri="{9D8B030D-6E8A-4147-A177-3AD203B41FA5}">
                      <a16:colId xmlns:a16="http://schemas.microsoft.com/office/drawing/2014/main" val="2813316141"/>
                    </a:ext>
                  </a:extLst>
                </a:gridCol>
                <a:gridCol w="2269285">
                  <a:extLst>
                    <a:ext uri="{9D8B030D-6E8A-4147-A177-3AD203B41FA5}">
                      <a16:colId xmlns:a16="http://schemas.microsoft.com/office/drawing/2014/main" val="2143511972"/>
                    </a:ext>
                  </a:extLst>
                </a:gridCol>
                <a:gridCol w="2269285">
                  <a:extLst>
                    <a:ext uri="{9D8B030D-6E8A-4147-A177-3AD203B41FA5}">
                      <a16:colId xmlns:a16="http://schemas.microsoft.com/office/drawing/2014/main" val="540154872"/>
                    </a:ext>
                  </a:extLst>
                </a:gridCol>
                <a:gridCol w="2269285">
                  <a:extLst>
                    <a:ext uri="{9D8B030D-6E8A-4147-A177-3AD203B41FA5}">
                      <a16:colId xmlns:a16="http://schemas.microsoft.com/office/drawing/2014/main" val="3555905055"/>
                    </a:ext>
                  </a:extLst>
                </a:gridCol>
              </a:tblGrid>
              <a:tr h="0">
                <a:tc>
                  <a:txBody>
                    <a:bodyPr/>
                    <a:lstStyle/>
                    <a:p>
                      <a:pPr rtl="1"/>
                      <a:r>
                        <a:rPr lang="en-US" dirty="0"/>
                        <a:t>Correlation</a:t>
                      </a:r>
                      <a:endParaRPr lang="he-IL" dirty="0"/>
                    </a:p>
                  </a:txBody>
                  <a:tcPr/>
                </a:tc>
                <a:tc>
                  <a:txBody>
                    <a:bodyPr/>
                    <a:lstStyle/>
                    <a:p>
                      <a:pPr rtl="1"/>
                      <a:r>
                        <a:rPr lang="en-US" dirty="0" err="1"/>
                        <a:t>GainRatio</a:t>
                      </a:r>
                      <a:endParaRPr lang="he-IL" dirty="0"/>
                    </a:p>
                  </a:txBody>
                  <a:tcPr/>
                </a:tc>
                <a:tc>
                  <a:txBody>
                    <a:bodyPr/>
                    <a:lstStyle/>
                    <a:p>
                      <a:pPr rtl="1"/>
                      <a:r>
                        <a:rPr lang="en-US" dirty="0" err="1"/>
                        <a:t>InfoGain</a:t>
                      </a:r>
                      <a:endParaRPr lang="he-IL" dirty="0"/>
                    </a:p>
                  </a:txBody>
                  <a:tcPr/>
                </a:tc>
                <a:tc>
                  <a:txBody>
                    <a:bodyPr/>
                    <a:lstStyle/>
                    <a:p>
                      <a:pPr rtl="1"/>
                      <a:r>
                        <a:rPr lang="en-US" dirty="0" err="1"/>
                        <a:t>OneR</a:t>
                      </a:r>
                      <a:endParaRPr lang="he-IL" dirty="0"/>
                    </a:p>
                  </a:txBody>
                  <a:tcPr/>
                </a:tc>
                <a:tc>
                  <a:txBody>
                    <a:bodyPr/>
                    <a:lstStyle/>
                    <a:p>
                      <a:pPr rtl="1"/>
                      <a:r>
                        <a:rPr lang="en-US" dirty="0"/>
                        <a:t>Evaluator</a:t>
                      </a:r>
                      <a:endParaRPr lang="he-IL" dirty="0"/>
                    </a:p>
                  </a:txBody>
                  <a:tcPr/>
                </a:tc>
                <a:extLst>
                  <a:ext uri="{0D108BD9-81ED-4DB2-BD59-A6C34878D82A}">
                    <a16:rowId xmlns:a16="http://schemas.microsoft.com/office/drawing/2014/main" val="169077153"/>
                  </a:ext>
                </a:extLst>
              </a:tr>
              <a:tr h="370840">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Search</a:t>
                      </a:r>
                      <a:endParaRPr lang="he-IL" dirty="0"/>
                    </a:p>
                  </a:txBody>
                  <a:tcPr/>
                </a:tc>
                <a:extLst>
                  <a:ext uri="{0D108BD9-81ED-4DB2-BD59-A6C34878D82A}">
                    <a16:rowId xmlns:a16="http://schemas.microsoft.com/office/drawing/2014/main" val="1354663920"/>
                  </a:ext>
                </a:extLst>
              </a:tr>
              <a:tr h="370840">
                <a:tc>
                  <a:txBody>
                    <a:bodyPr/>
                    <a:lstStyle/>
                    <a:p>
                      <a:pPr rtl="1"/>
                      <a:r>
                        <a:rPr lang="he-IL" dirty="0">
                          <a:solidFill>
                            <a:srgbClr val="0070C0"/>
                          </a:solidFill>
                        </a:rPr>
                        <a:t>0.4007</a:t>
                      </a:r>
                    </a:p>
                  </a:txBody>
                  <a:tcPr/>
                </a:tc>
                <a:tc>
                  <a:txBody>
                    <a:bodyPr/>
                    <a:lstStyle/>
                    <a:p>
                      <a:pPr rtl="1"/>
                      <a:r>
                        <a:rPr lang="he-IL" b="1" dirty="0">
                          <a:solidFill>
                            <a:srgbClr val="FF0000"/>
                          </a:solidFill>
                        </a:rPr>
                        <a:t>0.16043</a:t>
                      </a:r>
                    </a:p>
                  </a:txBody>
                  <a:tcPr/>
                </a:tc>
                <a:tc>
                  <a:txBody>
                    <a:bodyPr/>
                    <a:lstStyle/>
                    <a:p>
                      <a:pPr rtl="1"/>
                      <a:r>
                        <a:rPr lang="he-IL" b="1" dirty="0">
                          <a:solidFill>
                            <a:srgbClr val="FF0000"/>
                          </a:solidFill>
                        </a:rPr>
                        <a:t>0.18723</a:t>
                      </a:r>
                    </a:p>
                  </a:txBody>
                  <a:tcPr/>
                </a:tc>
                <a:tc>
                  <a:txBody>
                    <a:bodyPr/>
                    <a:lstStyle/>
                    <a:p>
                      <a:pPr rtl="1"/>
                      <a:r>
                        <a:rPr lang="he-IL" b="1" dirty="0">
                          <a:solidFill>
                            <a:srgbClr val="FF0000"/>
                          </a:solidFill>
                        </a:rPr>
                        <a:t>95.395</a:t>
                      </a:r>
                    </a:p>
                  </a:txBody>
                  <a:tcPr/>
                </a:tc>
                <a:tc>
                  <a:txBody>
                    <a:bodyPr/>
                    <a:lstStyle/>
                    <a:p>
                      <a:pPr rtl="1"/>
                      <a:r>
                        <a:rPr lang="en-US" dirty="0"/>
                        <a:t>HbA1c_level</a:t>
                      </a:r>
                      <a:endParaRPr lang="he-IL" dirty="0"/>
                    </a:p>
                  </a:txBody>
                  <a:tcPr/>
                </a:tc>
                <a:extLst>
                  <a:ext uri="{0D108BD9-81ED-4DB2-BD59-A6C34878D82A}">
                    <a16:rowId xmlns:a16="http://schemas.microsoft.com/office/drawing/2014/main" val="656505587"/>
                  </a:ext>
                </a:extLst>
              </a:tr>
              <a:tr h="370840">
                <a:tc>
                  <a:txBody>
                    <a:bodyPr/>
                    <a:lstStyle/>
                    <a:p>
                      <a:pPr rtl="1"/>
                      <a:r>
                        <a:rPr lang="he-IL" b="1" dirty="0">
                          <a:solidFill>
                            <a:srgbClr val="FF0000"/>
                          </a:solidFill>
                        </a:rPr>
                        <a:t>0.4196</a:t>
                      </a:r>
                    </a:p>
                  </a:txBody>
                  <a:tcPr/>
                </a:tc>
                <a:tc>
                  <a:txBody>
                    <a:bodyPr/>
                    <a:lstStyle/>
                    <a:p>
                      <a:pPr rtl="1"/>
                      <a:r>
                        <a:rPr lang="he-IL" dirty="0">
                          <a:solidFill>
                            <a:srgbClr val="0070C0"/>
                          </a:solidFill>
                        </a:rPr>
                        <a:t>0.0823</a:t>
                      </a:r>
                    </a:p>
                  </a:txBody>
                  <a:tcPr/>
                </a:tc>
                <a:tc>
                  <a:txBody>
                    <a:bodyPr/>
                    <a:lstStyle/>
                    <a:p>
                      <a:pPr rtl="1"/>
                      <a:r>
                        <a:rPr lang="he-IL" dirty="0">
                          <a:solidFill>
                            <a:srgbClr val="0070C0"/>
                          </a:solidFill>
                        </a:rPr>
                        <a:t>0.16163</a:t>
                      </a:r>
                    </a:p>
                  </a:txBody>
                  <a:tcPr/>
                </a:tc>
                <a:tc>
                  <a:txBody>
                    <a:bodyPr/>
                    <a:lstStyle/>
                    <a:p>
                      <a:pPr rtl="1"/>
                      <a:r>
                        <a:rPr lang="he-IL" dirty="0">
                          <a:solidFill>
                            <a:srgbClr val="0070C0"/>
                          </a:solidFill>
                        </a:rPr>
                        <a:t>94.777</a:t>
                      </a:r>
                    </a:p>
                  </a:txBody>
                  <a:tcPr/>
                </a:tc>
                <a:tc>
                  <a:txBody>
                    <a:bodyPr/>
                    <a:lstStyle/>
                    <a:p>
                      <a:pPr rtl="1"/>
                      <a:r>
                        <a:rPr lang="en-US" dirty="0" err="1"/>
                        <a:t>Blood_glucose_level</a:t>
                      </a:r>
                      <a:endParaRPr lang="he-IL" dirty="0"/>
                    </a:p>
                  </a:txBody>
                  <a:tcPr/>
                </a:tc>
                <a:extLst>
                  <a:ext uri="{0D108BD9-81ED-4DB2-BD59-A6C34878D82A}">
                    <a16:rowId xmlns:a16="http://schemas.microsoft.com/office/drawing/2014/main" val="3755289271"/>
                  </a:ext>
                </a:extLst>
              </a:tr>
              <a:tr h="370840">
                <a:tc>
                  <a:txBody>
                    <a:bodyPr/>
                    <a:lstStyle/>
                    <a:p>
                      <a:pPr rtl="1"/>
                      <a:r>
                        <a:rPr lang="he-IL" dirty="0"/>
                        <a:t>0.258</a:t>
                      </a:r>
                    </a:p>
                  </a:txBody>
                  <a:tcPr/>
                </a:tc>
                <a:tc>
                  <a:txBody>
                    <a:bodyPr/>
                    <a:lstStyle/>
                    <a:p>
                      <a:pPr rtl="1"/>
                      <a:r>
                        <a:rPr lang="he-IL" dirty="0"/>
                        <a:t>0.01664</a:t>
                      </a:r>
                    </a:p>
                  </a:txBody>
                  <a:tcPr/>
                </a:tc>
                <a:tc>
                  <a:txBody>
                    <a:bodyPr/>
                    <a:lstStyle/>
                    <a:p>
                      <a:pPr rtl="1"/>
                      <a:r>
                        <a:rPr lang="he-IL" dirty="0"/>
                        <a:t>0.05873</a:t>
                      </a:r>
                    </a:p>
                  </a:txBody>
                  <a:tcPr/>
                </a:tc>
                <a:tc>
                  <a:txBody>
                    <a:bodyPr/>
                    <a:lstStyle/>
                    <a:p>
                      <a:pPr rtl="1"/>
                      <a:r>
                        <a:rPr lang="he-IL" dirty="0">
                          <a:solidFill>
                            <a:schemeClr val="tx1"/>
                          </a:solidFill>
                        </a:rPr>
                        <a:t>91.5</a:t>
                      </a:r>
                    </a:p>
                  </a:txBody>
                  <a:tcPr/>
                </a:tc>
                <a:tc>
                  <a:txBody>
                    <a:bodyPr/>
                    <a:lstStyle/>
                    <a:p>
                      <a:pPr rtl="1"/>
                      <a:r>
                        <a:rPr lang="en-US" dirty="0"/>
                        <a:t>age</a:t>
                      </a:r>
                      <a:endParaRPr lang="he-IL" dirty="0"/>
                    </a:p>
                  </a:txBody>
                  <a:tcPr/>
                </a:tc>
                <a:extLst>
                  <a:ext uri="{0D108BD9-81ED-4DB2-BD59-A6C34878D82A}">
                    <a16:rowId xmlns:a16="http://schemas.microsoft.com/office/drawing/2014/main" val="1222166533"/>
                  </a:ext>
                </a:extLst>
              </a:tr>
              <a:tr h="370840">
                <a:tc>
                  <a:txBody>
                    <a:bodyPr/>
                    <a:lstStyle/>
                    <a:p>
                      <a:pPr rtl="1"/>
                      <a:r>
                        <a:rPr lang="he-IL" dirty="0"/>
                        <a:t>0.1978</a:t>
                      </a:r>
                    </a:p>
                  </a:txBody>
                  <a:tcPr/>
                </a:tc>
                <a:tc>
                  <a:txBody>
                    <a:bodyPr/>
                    <a:lstStyle/>
                    <a:p>
                      <a:pPr rtl="1"/>
                      <a:r>
                        <a:rPr lang="he-IL" dirty="0"/>
                        <a:t>0.05079</a:t>
                      </a:r>
                    </a:p>
                  </a:txBody>
                  <a:tcPr/>
                </a:tc>
                <a:tc>
                  <a:txBody>
                    <a:bodyPr/>
                    <a:lstStyle/>
                    <a:p>
                      <a:pPr rtl="1"/>
                      <a:r>
                        <a:rPr lang="he-IL" dirty="0"/>
                        <a:t>0.01949</a:t>
                      </a:r>
                    </a:p>
                  </a:txBody>
                  <a:tcPr/>
                </a:tc>
                <a:tc>
                  <a:txBody>
                    <a:bodyPr/>
                    <a:lstStyle/>
                    <a:p>
                      <a:pPr rtl="1"/>
                      <a:r>
                        <a:rPr lang="he-IL" dirty="0"/>
                        <a:t>91.5</a:t>
                      </a:r>
                    </a:p>
                  </a:txBody>
                  <a:tcPr/>
                </a:tc>
                <a:tc>
                  <a:txBody>
                    <a:bodyPr/>
                    <a:lstStyle/>
                    <a:p>
                      <a:pPr rtl="1"/>
                      <a:r>
                        <a:rPr lang="en-US" dirty="0"/>
                        <a:t>hypertension</a:t>
                      </a:r>
                      <a:endParaRPr lang="he-IL" dirty="0"/>
                    </a:p>
                  </a:txBody>
                  <a:tcPr/>
                </a:tc>
                <a:extLst>
                  <a:ext uri="{0D108BD9-81ED-4DB2-BD59-A6C34878D82A}">
                    <a16:rowId xmlns:a16="http://schemas.microsoft.com/office/drawing/2014/main" val="1936848795"/>
                  </a:ext>
                </a:extLst>
              </a:tr>
              <a:tr h="370840">
                <a:tc>
                  <a:txBody>
                    <a:bodyPr/>
                    <a:lstStyle/>
                    <a:p>
                      <a:pPr rtl="1"/>
                      <a:r>
                        <a:rPr lang="he-IL" dirty="0"/>
                        <a:t>0.1717</a:t>
                      </a:r>
                    </a:p>
                  </a:txBody>
                  <a:tcPr/>
                </a:tc>
                <a:tc>
                  <a:txBody>
                    <a:bodyPr/>
                    <a:lstStyle/>
                    <a:p>
                      <a:pPr rtl="1"/>
                      <a:r>
                        <a:rPr lang="he-IL" dirty="0"/>
                        <a:t>0.05695</a:t>
                      </a:r>
                    </a:p>
                  </a:txBody>
                  <a:tcPr/>
                </a:tc>
                <a:tc>
                  <a:txBody>
                    <a:bodyPr/>
                    <a:lstStyle/>
                    <a:p>
                      <a:pPr rtl="1"/>
                      <a:r>
                        <a:rPr lang="he-IL" dirty="0"/>
                        <a:t>0.01365</a:t>
                      </a:r>
                    </a:p>
                  </a:txBody>
                  <a:tcPr/>
                </a:tc>
                <a:tc>
                  <a:txBody>
                    <a:bodyPr/>
                    <a:lstStyle/>
                    <a:p>
                      <a:pPr rtl="1"/>
                      <a:r>
                        <a:rPr lang="he-IL" dirty="0"/>
                        <a:t>91.5</a:t>
                      </a:r>
                    </a:p>
                  </a:txBody>
                  <a:tcPr/>
                </a:tc>
                <a:tc>
                  <a:txBody>
                    <a:bodyPr/>
                    <a:lstStyle/>
                    <a:p>
                      <a:pPr rtl="1"/>
                      <a:r>
                        <a:rPr lang="en-US" dirty="0" err="1"/>
                        <a:t>heart_disease</a:t>
                      </a:r>
                      <a:endParaRPr lang="he-IL" dirty="0"/>
                    </a:p>
                  </a:txBody>
                  <a:tcPr/>
                </a:tc>
                <a:extLst>
                  <a:ext uri="{0D108BD9-81ED-4DB2-BD59-A6C34878D82A}">
                    <a16:rowId xmlns:a16="http://schemas.microsoft.com/office/drawing/2014/main" val="3907092043"/>
                  </a:ext>
                </a:extLst>
              </a:tr>
              <a:tr h="370840">
                <a:tc>
                  <a:txBody>
                    <a:bodyPr/>
                    <a:lstStyle/>
                    <a:p>
                      <a:pPr rtl="1"/>
                      <a:r>
                        <a:rPr lang="he-IL" dirty="0"/>
                        <a:t>0.0654</a:t>
                      </a:r>
                    </a:p>
                  </a:txBody>
                  <a:tcPr/>
                </a:tc>
                <a:tc>
                  <a:txBody>
                    <a:bodyPr/>
                    <a:lstStyle/>
                    <a:p>
                      <a:pPr rtl="1"/>
                      <a:r>
                        <a:rPr lang="he-IL" dirty="0"/>
                        <a:t>0.00663</a:t>
                      </a:r>
                    </a:p>
                  </a:txBody>
                  <a:tcPr/>
                </a:tc>
                <a:tc>
                  <a:txBody>
                    <a:bodyPr/>
                    <a:lstStyle/>
                    <a:p>
                      <a:pPr rtl="1"/>
                      <a:r>
                        <a:rPr lang="he-IL" dirty="0"/>
                        <a:t>0.01418</a:t>
                      </a:r>
                    </a:p>
                  </a:txBody>
                  <a:tcPr/>
                </a:tc>
                <a:tc>
                  <a:txBody>
                    <a:bodyPr/>
                    <a:lstStyle/>
                    <a:p>
                      <a:pPr rtl="1"/>
                      <a:r>
                        <a:rPr lang="he-IL" dirty="0"/>
                        <a:t>91.5</a:t>
                      </a:r>
                    </a:p>
                  </a:txBody>
                  <a:tcPr/>
                </a:tc>
                <a:tc>
                  <a:txBody>
                    <a:bodyPr/>
                    <a:lstStyle/>
                    <a:p>
                      <a:pPr rtl="1"/>
                      <a:r>
                        <a:rPr lang="en-US" dirty="0" err="1"/>
                        <a:t>smoking_history</a:t>
                      </a:r>
                      <a:endParaRPr lang="he-IL" dirty="0"/>
                    </a:p>
                  </a:txBody>
                  <a:tcPr/>
                </a:tc>
                <a:extLst>
                  <a:ext uri="{0D108BD9-81ED-4DB2-BD59-A6C34878D82A}">
                    <a16:rowId xmlns:a16="http://schemas.microsoft.com/office/drawing/2014/main" val="200485333"/>
                  </a:ext>
                </a:extLst>
              </a:tr>
              <a:tr h="370840">
                <a:tc>
                  <a:txBody>
                    <a:bodyPr/>
                    <a:lstStyle/>
                    <a:p>
                      <a:pPr rtl="1"/>
                      <a:r>
                        <a:rPr lang="he-IL" dirty="0"/>
                        <a:t>0.0376</a:t>
                      </a:r>
                    </a:p>
                  </a:txBody>
                  <a:tcPr/>
                </a:tc>
                <a:tc>
                  <a:txBody>
                    <a:bodyPr/>
                    <a:lstStyle/>
                    <a:p>
                      <a:pPr rtl="1"/>
                      <a:r>
                        <a:rPr lang="he-IL" dirty="0"/>
                        <a:t>0.00105</a:t>
                      </a:r>
                    </a:p>
                  </a:txBody>
                  <a:tcPr/>
                </a:tc>
                <a:tc>
                  <a:txBody>
                    <a:bodyPr/>
                    <a:lstStyle/>
                    <a:p>
                      <a:pPr rtl="1"/>
                      <a:r>
                        <a:rPr lang="he-IL" dirty="0"/>
                        <a:t>0.00103</a:t>
                      </a:r>
                    </a:p>
                  </a:txBody>
                  <a:tcPr/>
                </a:tc>
                <a:tc>
                  <a:txBody>
                    <a:bodyPr/>
                    <a:lstStyle/>
                    <a:p>
                      <a:pPr rtl="1"/>
                      <a:r>
                        <a:rPr lang="he-IL" dirty="0"/>
                        <a:t>91.5</a:t>
                      </a:r>
                    </a:p>
                  </a:txBody>
                  <a:tcPr/>
                </a:tc>
                <a:tc>
                  <a:txBody>
                    <a:bodyPr/>
                    <a:lstStyle/>
                    <a:p>
                      <a:pPr rtl="1"/>
                      <a:r>
                        <a:rPr lang="en-US" dirty="0"/>
                        <a:t>gender</a:t>
                      </a:r>
                      <a:endParaRPr lang="he-IL" dirty="0"/>
                    </a:p>
                  </a:txBody>
                  <a:tcPr/>
                </a:tc>
                <a:extLst>
                  <a:ext uri="{0D108BD9-81ED-4DB2-BD59-A6C34878D82A}">
                    <a16:rowId xmlns:a16="http://schemas.microsoft.com/office/drawing/2014/main" val="4115668265"/>
                  </a:ext>
                </a:extLst>
              </a:tr>
              <a:tr h="370840">
                <a:tc>
                  <a:txBody>
                    <a:bodyPr/>
                    <a:lstStyle/>
                    <a:p>
                      <a:pPr rtl="1"/>
                      <a:r>
                        <a:rPr lang="he-IL" dirty="0"/>
                        <a:t>0.2144</a:t>
                      </a:r>
                    </a:p>
                  </a:txBody>
                  <a:tcPr/>
                </a:tc>
                <a:tc>
                  <a:txBody>
                    <a:bodyPr/>
                    <a:lstStyle/>
                    <a:p>
                      <a:pPr rtl="1"/>
                      <a:r>
                        <a:rPr lang="he-IL" dirty="0"/>
                        <a:t>0.01306</a:t>
                      </a:r>
                    </a:p>
                  </a:txBody>
                  <a:tcPr/>
                </a:tc>
                <a:tc>
                  <a:txBody>
                    <a:bodyPr/>
                    <a:lstStyle/>
                    <a:p>
                      <a:pPr rtl="1"/>
                      <a:r>
                        <a:rPr lang="he-IL" dirty="0"/>
                        <a:t>0.03363</a:t>
                      </a:r>
                    </a:p>
                  </a:txBody>
                  <a:tcPr/>
                </a:tc>
                <a:tc>
                  <a:txBody>
                    <a:bodyPr/>
                    <a:lstStyle/>
                    <a:p>
                      <a:pPr rtl="1"/>
                      <a:r>
                        <a:rPr lang="he-IL" dirty="0"/>
                        <a:t>91.385</a:t>
                      </a:r>
                    </a:p>
                  </a:txBody>
                  <a:tcPr/>
                </a:tc>
                <a:tc>
                  <a:txBody>
                    <a:bodyPr/>
                    <a:lstStyle/>
                    <a:p>
                      <a:pPr rtl="1"/>
                      <a:r>
                        <a:rPr lang="en-US" dirty="0" err="1"/>
                        <a:t>bmi</a:t>
                      </a:r>
                      <a:endParaRPr lang="he-IL" dirty="0"/>
                    </a:p>
                  </a:txBody>
                  <a:tcPr/>
                </a:tc>
                <a:extLst>
                  <a:ext uri="{0D108BD9-81ED-4DB2-BD59-A6C34878D82A}">
                    <a16:rowId xmlns:a16="http://schemas.microsoft.com/office/drawing/2014/main" val="1227651502"/>
                  </a:ext>
                </a:extLst>
              </a:tr>
            </a:tbl>
          </a:graphicData>
        </a:graphic>
      </p:graphicFrame>
      <p:sp>
        <p:nvSpPr>
          <p:cNvPr id="10" name="מציין מיקום של תאריך 1">
            <a:extLst>
              <a:ext uri="{FF2B5EF4-FFF2-40B4-BE49-F238E27FC236}">
                <a16:creationId xmlns:a16="http://schemas.microsoft.com/office/drawing/2014/main" id="{03639500-A37D-F5A6-7D02-F01D2867C76D}"/>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350499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867850" y="72385"/>
            <a:ext cx="7553588" cy="830997"/>
          </a:xfrm>
          <a:prstGeom prst="rect">
            <a:avLst/>
          </a:prstGeom>
          <a:noFill/>
        </p:spPr>
        <p:txBody>
          <a:bodyPr wrap="square" lIns="91440" tIns="45720" rIns="91440" bIns="45720">
            <a:spAutoFit/>
          </a:bodyPr>
          <a:lstStyle/>
          <a:p>
            <a:pPr algn="ctr" defTabSz="457200" rtl="0"/>
            <a:r>
              <a:rPr lang="he-IL" sz="4800" b="1" dirty="0">
                <a:ln w="22225">
                  <a:solidFill>
                    <a:srgbClr val="009DD9"/>
                  </a:solidFill>
                  <a:prstDash val="solid"/>
                </a:ln>
                <a:solidFill>
                  <a:srgbClr val="009DD9">
                    <a:lumMod val="40000"/>
                    <a:lumOff val="60000"/>
                  </a:srgbClr>
                </a:solidFill>
                <a:latin typeface="Calibri" panose="020F0502020204030204"/>
              </a:rPr>
              <a:t>בדיקת יציבות המודל</a:t>
            </a:r>
            <a:r>
              <a:rPr lang="he-IL" sz="4800" b="1" dirty="0">
                <a:ln w="22225">
                  <a:solidFill>
                    <a:schemeClr val="accent2"/>
                  </a:solidFill>
                  <a:prstDash val="solid"/>
                </a:ln>
                <a:solidFill>
                  <a:schemeClr val="accent2">
                    <a:lumMod val="40000"/>
                    <a:lumOff val="60000"/>
                  </a:schemeClr>
                </a:solidFill>
              </a:rPr>
              <a:t> – שלב א</a:t>
            </a:r>
            <a:endParaRPr lang="he-IL" sz="48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23</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מציין מיקום של תאריך 1">
            <a:extLst>
              <a:ext uri="{FF2B5EF4-FFF2-40B4-BE49-F238E27FC236}">
                <a16:creationId xmlns:a16="http://schemas.microsoft.com/office/drawing/2014/main" id="{4D1DAC66-1049-9606-A816-D520CB287D68}"/>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8" name="תמונה 7">
            <a:extLst>
              <a:ext uri="{FF2B5EF4-FFF2-40B4-BE49-F238E27FC236}">
                <a16:creationId xmlns:a16="http://schemas.microsoft.com/office/drawing/2014/main" id="{A98E25C9-F860-5927-971F-769F2BFC67E5}"/>
              </a:ext>
            </a:extLst>
          </p:cNvPr>
          <p:cNvPicPr>
            <a:picLocks noChangeAspect="1"/>
          </p:cNvPicPr>
          <p:nvPr/>
        </p:nvPicPr>
        <p:blipFill>
          <a:blip r:embed="rId4"/>
          <a:stretch>
            <a:fillRect/>
          </a:stretch>
        </p:blipFill>
        <p:spPr>
          <a:xfrm>
            <a:off x="1208843" y="1312380"/>
            <a:ext cx="9774314" cy="3771714"/>
          </a:xfrm>
          <a:prstGeom prst="rect">
            <a:avLst/>
          </a:prstGeom>
        </p:spPr>
      </p:pic>
      <p:sp>
        <p:nvSpPr>
          <p:cNvPr id="11" name="תיבת טקסט 10">
            <a:extLst>
              <a:ext uri="{FF2B5EF4-FFF2-40B4-BE49-F238E27FC236}">
                <a16:creationId xmlns:a16="http://schemas.microsoft.com/office/drawing/2014/main" id="{216F0821-4E8C-4BA9-ADBB-D17EC61F130B}"/>
              </a:ext>
            </a:extLst>
          </p:cNvPr>
          <p:cNvSpPr txBox="1"/>
          <p:nvPr/>
        </p:nvSpPr>
        <p:spPr>
          <a:xfrm>
            <a:off x="1366286" y="5176103"/>
            <a:ext cx="10203498" cy="1077218"/>
          </a:xfrm>
          <a:prstGeom prst="rect">
            <a:avLst/>
          </a:prstGeom>
          <a:noFill/>
        </p:spPr>
        <p:txBody>
          <a:bodyPr wrap="square">
            <a:spAutoFit/>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המשתנה שהופעלה עליו הרעשה: </a:t>
            </a:r>
            <a:r>
              <a:rPr kumimoji="0" lang="en-US"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HbA1c_level</a:t>
            </a:r>
            <a:r>
              <a:rPr kumimoji="0" lang="he-IL"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 </a:t>
            </a:r>
            <a:r>
              <a:rPr kumimoji="0" lang="en-US"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 </a:t>
            </a:r>
            <a:r>
              <a:rPr kumimoji="0" lang="en-US" sz="1600" b="1" i="0" u="none" strike="noStrike" kern="1200" cap="all" spc="200" normalizeH="0" baseline="0" noProof="0" dirty="0" err="1">
                <a:ln>
                  <a:noFill/>
                </a:ln>
                <a:solidFill>
                  <a:srgbClr val="156082">
                    <a:lumMod val="75000"/>
                  </a:srgbClr>
                </a:solidFill>
                <a:effectLst/>
                <a:uLnTx/>
                <a:uFillTx/>
                <a:latin typeface="David" panose="020E0502060401010101" pitchFamily="34" charset="-79"/>
                <a:ea typeface="+mn-ea"/>
                <a:cs typeface="David" panose="020E0502060401010101" pitchFamily="34" charset="-79"/>
              </a:rPr>
              <a:t>blood_glucose_level</a:t>
            </a:r>
            <a:endParaRPr kumimoji="0" lang="he-IL"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מספר הרשומות מורעשות: 34,000</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טווח הרעשה: רעש בסטיית תקן בהתפלגות נורמלית של 0-0.2</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6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מספר הרצות: 3 פעמים אותה עוצמת רעש עם מספרים שונים</a:t>
            </a:r>
          </a:p>
        </p:txBody>
      </p:sp>
    </p:spTree>
    <p:extLst>
      <p:ext uri="{BB962C8B-B14F-4D97-AF65-F5344CB8AC3E}">
        <p14:creationId xmlns:p14="http://schemas.microsoft.com/office/powerpoint/2010/main" val="39906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19206" y="138698"/>
            <a:ext cx="7553588" cy="769441"/>
          </a:xfrm>
          <a:prstGeom prst="rect">
            <a:avLst/>
          </a:prstGeom>
          <a:noFill/>
        </p:spPr>
        <p:txBody>
          <a:bodyPr wrap="square" lIns="91440" tIns="45720" rIns="91440" bIns="45720">
            <a:spAutoFit/>
          </a:bodyPr>
          <a:lstStyle/>
          <a:p>
            <a:pPr algn="ctr" defTabSz="457200" rtl="0"/>
            <a:r>
              <a:rPr lang="he-IL" sz="4400" b="1" dirty="0">
                <a:ln w="22225">
                  <a:solidFill>
                    <a:srgbClr val="009DD9"/>
                  </a:solidFill>
                  <a:prstDash val="solid"/>
                </a:ln>
                <a:solidFill>
                  <a:srgbClr val="009DD9">
                    <a:lumMod val="40000"/>
                    <a:lumOff val="60000"/>
                  </a:srgbClr>
                </a:solidFill>
                <a:latin typeface="Calibri" panose="020F0502020204030204"/>
              </a:rPr>
              <a:t>המודל לאחר ההרעשה</a:t>
            </a:r>
            <a:r>
              <a:rPr lang="he-IL" sz="4400" b="1" dirty="0">
                <a:ln w="22225">
                  <a:solidFill>
                    <a:schemeClr val="accent2"/>
                  </a:solidFill>
                  <a:prstDash val="solid"/>
                </a:ln>
                <a:solidFill>
                  <a:schemeClr val="accent2">
                    <a:lumMod val="40000"/>
                    <a:lumOff val="60000"/>
                  </a:schemeClr>
                </a:solidFill>
              </a:rPr>
              <a:t> – שלב א</a:t>
            </a:r>
            <a:endParaRPr lang="he-IL" sz="4400" b="1" dirty="0">
              <a:ln w="22225">
                <a:solidFill>
                  <a:srgbClr val="009DD9"/>
                </a:solidFill>
                <a:prstDash val="solid"/>
              </a:ln>
              <a:solidFill>
                <a:srgbClr val="009DD9">
                  <a:lumMod val="40000"/>
                  <a:lumOff val="60000"/>
                </a:srgbClr>
              </a:solidFill>
              <a:latin typeface="Calibri" panose="020F0502020204030204"/>
            </a:endParaRP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24</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pic>
        <p:nvPicPr>
          <p:cNvPr id="2" name="תמונה 1">
            <a:extLst>
              <a:ext uri="{FF2B5EF4-FFF2-40B4-BE49-F238E27FC236}">
                <a16:creationId xmlns:a16="http://schemas.microsoft.com/office/drawing/2014/main" id="{1898F9A2-02D2-B2BC-99CA-FD2355B93D9B}"/>
              </a:ext>
            </a:extLst>
          </p:cNvPr>
          <p:cNvPicPr>
            <a:picLocks noChangeAspect="1"/>
          </p:cNvPicPr>
          <p:nvPr/>
        </p:nvPicPr>
        <p:blipFill>
          <a:blip r:embed="rId4"/>
          <a:stretch>
            <a:fillRect/>
          </a:stretch>
        </p:blipFill>
        <p:spPr>
          <a:xfrm>
            <a:off x="389298" y="1943125"/>
            <a:ext cx="11337128" cy="4089520"/>
          </a:xfrm>
          <a:prstGeom prst="rect">
            <a:avLst/>
          </a:prstGeom>
        </p:spPr>
      </p:pic>
      <p:sp>
        <p:nvSpPr>
          <p:cNvPr id="12" name="מלבן 11">
            <a:extLst>
              <a:ext uri="{FF2B5EF4-FFF2-40B4-BE49-F238E27FC236}">
                <a16:creationId xmlns:a16="http://schemas.microsoft.com/office/drawing/2014/main" id="{929E2BCA-717F-FA1E-0DD9-5EECC263768A}"/>
              </a:ext>
            </a:extLst>
          </p:cNvPr>
          <p:cNvSpPr/>
          <p:nvPr/>
        </p:nvSpPr>
        <p:spPr>
          <a:xfrm>
            <a:off x="7890877" y="1101296"/>
            <a:ext cx="4012638" cy="830997"/>
          </a:xfrm>
          <a:prstGeom prst="rect">
            <a:avLst/>
          </a:prstGeom>
          <a:noFill/>
        </p:spPr>
        <p:txBody>
          <a:bodyPr wrap="none" lIns="91440" tIns="45720" rIns="91440" bIns="45720">
            <a:spAutoFit/>
          </a:bodyPr>
          <a:lstStyle/>
          <a:p>
            <a:pPr algn="ctr"/>
            <a:r>
              <a:rPr lang="he-IL" sz="4800" dirty="0">
                <a:ln w="0"/>
                <a:solidFill>
                  <a:schemeClr val="accent1"/>
                </a:solidFill>
                <a:effectLst>
                  <a:outerShdw blurRad="38100" dist="25400" dir="5400000" algn="ctr" rotWithShape="0">
                    <a:srgbClr val="6E747A">
                      <a:alpha val="43000"/>
                    </a:srgbClr>
                  </a:outerShdw>
                </a:effectLst>
              </a:rPr>
              <a:t>(רעש:0.1) </a:t>
            </a:r>
            <a:r>
              <a:rPr lang="en-US" sz="4800" dirty="0">
                <a:ln w="0"/>
                <a:solidFill>
                  <a:schemeClr val="accent1"/>
                </a:solidFill>
                <a:effectLst>
                  <a:outerShdw blurRad="38100" dist="25400" dir="5400000" algn="ctr" rotWithShape="0">
                    <a:srgbClr val="6E747A">
                      <a:alpha val="43000"/>
                    </a:srgbClr>
                  </a:outerShdw>
                </a:effectLst>
              </a:rPr>
              <a:t> J-48</a:t>
            </a:r>
          </a:p>
        </p:txBody>
      </p:sp>
      <p:sp>
        <p:nvSpPr>
          <p:cNvPr id="13" name="מציין מיקום של תאריך 1">
            <a:extLst>
              <a:ext uri="{FF2B5EF4-FFF2-40B4-BE49-F238E27FC236}">
                <a16:creationId xmlns:a16="http://schemas.microsoft.com/office/drawing/2014/main" id="{4E0080EB-E50D-5D17-9B7F-24B70E4DC0B5}"/>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202757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429305" y="-34315"/>
            <a:ext cx="9047171" cy="1754326"/>
          </a:xfrm>
          <a:prstGeom prst="rect">
            <a:avLst/>
          </a:prstGeom>
          <a:noFill/>
        </p:spPr>
        <p:txBody>
          <a:bodyPr wrap="square" lIns="91440" tIns="45720" rIns="91440" bIns="45720">
            <a:spAutoFit/>
          </a:bodyPr>
          <a:lstStyle/>
          <a:p>
            <a:pPr algn="ctr"/>
            <a:r>
              <a:rPr lang="he-IL" sz="5400" b="1" dirty="0">
                <a:ln w="22225">
                  <a:solidFill>
                    <a:srgbClr val="009DD9"/>
                  </a:solidFill>
                  <a:prstDash val="solid"/>
                </a:ln>
                <a:solidFill>
                  <a:srgbClr val="009DD9">
                    <a:lumMod val="40000"/>
                    <a:lumOff val="60000"/>
                  </a:srgbClr>
                </a:solidFill>
                <a:latin typeface="Calibri" panose="020F0502020204030204"/>
              </a:rPr>
              <a:t>ריכוז תוצאות – שלב ב</a:t>
            </a:r>
            <a:r>
              <a:rPr lang="en-US" sz="5400" b="1" dirty="0">
                <a:ln w="22225">
                  <a:solidFill>
                    <a:srgbClr val="009DD9"/>
                  </a:solidFill>
                  <a:prstDash val="solid"/>
                </a:ln>
                <a:solidFill>
                  <a:srgbClr val="009DD9">
                    <a:lumMod val="40000"/>
                    <a:lumOff val="60000"/>
                  </a:srgbClr>
                </a:solidFill>
                <a:latin typeface="Calibri" panose="020F0502020204030204"/>
              </a:rPr>
              <a:t> </a:t>
            </a:r>
            <a:endParaRPr lang="he-IL" sz="5400" b="1" dirty="0">
              <a:ln w="22225">
                <a:solidFill>
                  <a:srgbClr val="009DD9"/>
                </a:solidFill>
                <a:prstDash val="solid"/>
              </a:ln>
              <a:solidFill>
                <a:srgbClr val="009DD9">
                  <a:lumMod val="40000"/>
                  <a:lumOff val="60000"/>
                </a:srgbClr>
              </a:solidFill>
              <a:latin typeface="Calibri" panose="020F0502020204030204"/>
            </a:endParaRPr>
          </a:p>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לאחר טיפול בקבוצת המיעוט</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25</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3" name="מציין מיקום של תאריך 1">
            <a:extLst>
              <a:ext uri="{FF2B5EF4-FFF2-40B4-BE49-F238E27FC236}">
                <a16:creationId xmlns:a16="http://schemas.microsoft.com/office/drawing/2014/main" id="{4E0080EB-E50D-5D17-9B7F-24B70E4DC0B5}"/>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3" name="תמונה 2">
            <a:extLst>
              <a:ext uri="{FF2B5EF4-FFF2-40B4-BE49-F238E27FC236}">
                <a16:creationId xmlns:a16="http://schemas.microsoft.com/office/drawing/2014/main" id="{A2BD95EA-B91E-06A0-12DD-0723A72BF08D}"/>
              </a:ext>
            </a:extLst>
          </p:cNvPr>
          <p:cNvPicPr>
            <a:picLocks noChangeAspect="1"/>
          </p:cNvPicPr>
          <p:nvPr/>
        </p:nvPicPr>
        <p:blipFill>
          <a:blip r:embed="rId4"/>
          <a:stretch>
            <a:fillRect/>
          </a:stretch>
        </p:blipFill>
        <p:spPr>
          <a:xfrm>
            <a:off x="69581" y="2108015"/>
            <a:ext cx="12052837" cy="3029975"/>
          </a:xfrm>
          <a:prstGeom prst="rect">
            <a:avLst/>
          </a:prstGeom>
        </p:spPr>
      </p:pic>
    </p:spTree>
    <p:extLst>
      <p:ext uri="{BB962C8B-B14F-4D97-AF65-F5344CB8AC3E}">
        <p14:creationId xmlns:p14="http://schemas.microsoft.com/office/powerpoint/2010/main" val="2962322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033026" y="0"/>
            <a:ext cx="9047171" cy="2277547"/>
          </a:xfrm>
          <a:prstGeom prst="rect">
            <a:avLst/>
          </a:prstGeom>
          <a:noFill/>
        </p:spPr>
        <p:txBody>
          <a:bodyPr wrap="square" lIns="91440" tIns="45720" rIns="91440" bIns="45720">
            <a:spAutoFit/>
          </a:bodyPr>
          <a:lstStyle/>
          <a:p>
            <a:pPr algn="ctr"/>
            <a:r>
              <a:rPr lang="he-IL" sz="4400" b="1" dirty="0">
                <a:ln w="22225">
                  <a:solidFill>
                    <a:srgbClr val="009DD9"/>
                  </a:solidFill>
                  <a:prstDash val="solid"/>
                </a:ln>
                <a:solidFill>
                  <a:srgbClr val="009DD9">
                    <a:lumMod val="40000"/>
                    <a:lumOff val="60000"/>
                  </a:srgbClr>
                </a:solidFill>
                <a:latin typeface="Calibri" panose="020F0502020204030204"/>
              </a:rPr>
              <a:t>ההרצה הטובה ביותר – שלב ב</a:t>
            </a:r>
            <a:r>
              <a:rPr lang="en-US" sz="4400" b="1" dirty="0">
                <a:ln w="22225">
                  <a:solidFill>
                    <a:srgbClr val="009DD9"/>
                  </a:solidFill>
                  <a:prstDash val="solid"/>
                </a:ln>
                <a:solidFill>
                  <a:srgbClr val="009DD9">
                    <a:lumMod val="40000"/>
                    <a:lumOff val="60000"/>
                  </a:srgbClr>
                </a:solidFill>
                <a:latin typeface="Calibri" panose="020F0502020204030204"/>
              </a:rPr>
              <a:t> </a:t>
            </a:r>
            <a:endParaRPr lang="he-IL" sz="4400" b="1" dirty="0">
              <a:ln w="22225">
                <a:solidFill>
                  <a:srgbClr val="009DD9"/>
                </a:solidFill>
                <a:prstDash val="solid"/>
              </a:ln>
              <a:solidFill>
                <a:srgbClr val="009DD9">
                  <a:lumMod val="40000"/>
                  <a:lumOff val="60000"/>
                </a:srgbClr>
              </a:solidFill>
              <a:latin typeface="Calibri" panose="020F0502020204030204"/>
            </a:endParaRPr>
          </a:p>
          <a:p>
            <a:pPr algn="ctr"/>
            <a:r>
              <a:rPr lang="he-IL" sz="4400" b="1" dirty="0">
                <a:ln w="22225">
                  <a:solidFill>
                    <a:srgbClr val="009DD9"/>
                  </a:solidFill>
                  <a:prstDash val="solid"/>
                </a:ln>
                <a:solidFill>
                  <a:srgbClr val="009DD9">
                    <a:lumMod val="40000"/>
                    <a:lumOff val="60000"/>
                  </a:srgbClr>
                </a:solidFill>
                <a:latin typeface="Calibri" panose="020F0502020204030204"/>
              </a:rPr>
              <a:t> לאחר טיפול בקבוצת המיעוט</a:t>
            </a:r>
          </a:p>
          <a:p>
            <a:pPr algn="ctr"/>
            <a:r>
              <a:rPr lang="he-IL" sz="5400" b="1" dirty="0">
                <a:ln w="22225">
                  <a:solidFill>
                    <a:srgbClr val="009DD9"/>
                  </a:solidFill>
                  <a:prstDash val="solid"/>
                </a:ln>
                <a:solidFill>
                  <a:srgbClr val="009DD9">
                    <a:lumMod val="40000"/>
                    <a:lumOff val="60000"/>
                  </a:srgbClr>
                </a:solidFill>
                <a:latin typeface="Calibri" panose="020F0502020204030204"/>
              </a:rPr>
              <a:t> </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26</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3" name="מציין מיקום של תאריך 1">
            <a:extLst>
              <a:ext uri="{FF2B5EF4-FFF2-40B4-BE49-F238E27FC236}">
                <a16:creationId xmlns:a16="http://schemas.microsoft.com/office/drawing/2014/main" id="{4E0080EB-E50D-5D17-9B7F-24B70E4DC0B5}"/>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2" name="תמונה 1">
            <a:extLst>
              <a:ext uri="{FF2B5EF4-FFF2-40B4-BE49-F238E27FC236}">
                <a16:creationId xmlns:a16="http://schemas.microsoft.com/office/drawing/2014/main" id="{EB576ACE-7490-3B59-CD63-D63450AD3816}"/>
              </a:ext>
            </a:extLst>
          </p:cNvPr>
          <p:cNvPicPr>
            <a:picLocks noChangeAspect="1"/>
          </p:cNvPicPr>
          <p:nvPr/>
        </p:nvPicPr>
        <p:blipFill>
          <a:blip r:embed="rId4"/>
          <a:stretch>
            <a:fillRect/>
          </a:stretch>
        </p:blipFill>
        <p:spPr>
          <a:xfrm>
            <a:off x="381000" y="1773907"/>
            <a:ext cx="10999433" cy="4034775"/>
          </a:xfrm>
          <a:prstGeom prst="rect">
            <a:avLst/>
          </a:prstGeom>
        </p:spPr>
      </p:pic>
      <p:sp>
        <p:nvSpPr>
          <p:cNvPr id="8" name="תיבת טקסט 7">
            <a:extLst>
              <a:ext uri="{FF2B5EF4-FFF2-40B4-BE49-F238E27FC236}">
                <a16:creationId xmlns:a16="http://schemas.microsoft.com/office/drawing/2014/main" id="{70FF23D2-64CB-28F0-6784-0535760A072B}"/>
              </a:ext>
            </a:extLst>
          </p:cNvPr>
          <p:cNvSpPr txBox="1"/>
          <p:nvPr/>
        </p:nvSpPr>
        <p:spPr>
          <a:xfrm>
            <a:off x="10362460" y="1486899"/>
            <a:ext cx="7905564" cy="830997"/>
          </a:xfrm>
          <a:prstGeom prst="rect">
            <a:avLst/>
          </a:prstGeom>
          <a:noFill/>
        </p:spPr>
        <p:txBody>
          <a:bodyPr wrap="square">
            <a:spAutoFit/>
          </a:bodyPr>
          <a:lstStyle/>
          <a:p>
            <a:r>
              <a:rPr kumimoji="0" lang="en-US" sz="48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Calibri" panose="020F0502020204030204"/>
                <a:ea typeface="+mn-ea"/>
                <a:cs typeface="+mn-cs"/>
              </a:rPr>
              <a:t>J-48</a:t>
            </a:r>
            <a:endParaRPr lang="he-IL" dirty="0"/>
          </a:p>
        </p:txBody>
      </p:sp>
    </p:spTree>
    <p:extLst>
      <p:ext uri="{BB962C8B-B14F-4D97-AF65-F5344CB8AC3E}">
        <p14:creationId xmlns:p14="http://schemas.microsoft.com/office/powerpoint/2010/main" val="3642644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033026" y="0"/>
            <a:ext cx="9047171" cy="2277547"/>
          </a:xfrm>
          <a:prstGeom prst="rect">
            <a:avLst/>
          </a:prstGeom>
          <a:noFill/>
        </p:spPr>
        <p:txBody>
          <a:bodyPr wrap="square" lIns="91440" tIns="45720" rIns="91440" bIns="45720">
            <a:spAutoFit/>
          </a:bodyPr>
          <a:lstStyle/>
          <a:p>
            <a:pPr algn="ctr"/>
            <a:r>
              <a:rPr lang="he-IL" sz="4400" b="1" dirty="0">
                <a:ln w="22225">
                  <a:solidFill>
                    <a:srgbClr val="009DD9"/>
                  </a:solidFill>
                  <a:prstDash val="solid"/>
                </a:ln>
                <a:solidFill>
                  <a:srgbClr val="009DD9">
                    <a:lumMod val="40000"/>
                    <a:lumOff val="60000"/>
                  </a:srgbClr>
                </a:solidFill>
                <a:latin typeface="Calibri" panose="020F0502020204030204"/>
              </a:rPr>
              <a:t>חשיבות המשתנים– שלב ב</a:t>
            </a:r>
            <a:r>
              <a:rPr lang="en-US" sz="4400" b="1" dirty="0">
                <a:ln w="22225">
                  <a:solidFill>
                    <a:srgbClr val="009DD9"/>
                  </a:solidFill>
                  <a:prstDash val="solid"/>
                </a:ln>
                <a:solidFill>
                  <a:srgbClr val="009DD9">
                    <a:lumMod val="40000"/>
                    <a:lumOff val="60000"/>
                  </a:srgbClr>
                </a:solidFill>
                <a:latin typeface="Calibri" panose="020F0502020204030204"/>
              </a:rPr>
              <a:t> </a:t>
            </a:r>
            <a:endParaRPr lang="he-IL" sz="4400" b="1" dirty="0">
              <a:ln w="22225">
                <a:solidFill>
                  <a:srgbClr val="009DD9"/>
                </a:solidFill>
                <a:prstDash val="solid"/>
              </a:ln>
              <a:solidFill>
                <a:srgbClr val="009DD9">
                  <a:lumMod val="40000"/>
                  <a:lumOff val="60000"/>
                </a:srgbClr>
              </a:solidFill>
              <a:latin typeface="Calibri" panose="020F0502020204030204"/>
            </a:endParaRPr>
          </a:p>
          <a:p>
            <a:pPr algn="ctr"/>
            <a:r>
              <a:rPr lang="he-IL" sz="4400" b="1" dirty="0">
                <a:ln w="22225">
                  <a:solidFill>
                    <a:srgbClr val="009DD9"/>
                  </a:solidFill>
                  <a:prstDash val="solid"/>
                </a:ln>
                <a:solidFill>
                  <a:srgbClr val="009DD9">
                    <a:lumMod val="40000"/>
                    <a:lumOff val="60000"/>
                  </a:srgbClr>
                </a:solidFill>
                <a:latin typeface="Calibri" panose="020F0502020204030204"/>
              </a:rPr>
              <a:t> לאחר טיפול בקבוצת המיעוט</a:t>
            </a:r>
          </a:p>
          <a:p>
            <a:pPr algn="ctr"/>
            <a:r>
              <a:rPr lang="he-IL" sz="5400" b="1" dirty="0">
                <a:ln w="22225">
                  <a:solidFill>
                    <a:srgbClr val="009DD9"/>
                  </a:solidFill>
                  <a:prstDash val="solid"/>
                </a:ln>
                <a:solidFill>
                  <a:srgbClr val="009DD9">
                    <a:lumMod val="40000"/>
                    <a:lumOff val="60000"/>
                  </a:srgbClr>
                </a:solidFill>
                <a:latin typeface="Calibri" panose="020F0502020204030204"/>
              </a:rPr>
              <a:t> </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27</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3" name="מציין מיקום של תאריך 1">
            <a:extLst>
              <a:ext uri="{FF2B5EF4-FFF2-40B4-BE49-F238E27FC236}">
                <a16:creationId xmlns:a16="http://schemas.microsoft.com/office/drawing/2014/main" id="{4E0080EB-E50D-5D17-9B7F-24B70E4DC0B5}"/>
              </a:ext>
            </a:extLst>
          </p:cNvPr>
          <p:cNvSpPr>
            <a:spLocks noGrp="1"/>
          </p:cNvSpPr>
          <p:nvPr>
            <p:ph type="dt" sz="half" idx="10"/>
          </p:nvPr>
        </p:nvSpPr>
        <p:spPr>
          <a:xfrm>
            <a:off x="5394638" y="6440180"/>
            <a:ext cx="2743200" cy="365125"/>
          </a:xfrm>
        </p:spPr>
        <p:txBody>
          <a:bodyPr/>
          <a:lstStyle/>
          <a:p>
            <a:pPr>
              <a:defRPr/>
            </a:pPr>
            <a:r>
              <a:rPr lang="he-IL" b="1" dirty="0"/>
              <a:t>01.09.2024</a:t>
            </a:r>
          </a:p>
        </p:txBody>
      </p:sp>
      <p:graphicFrame>
        <p:nvGraphicFramePr>
          <p:cNvPr id="3" name="טבלה 2">
            <a:extLst>
              <a:ext uri="{FF2B5EF4-FFF2-40B4-BE49-F238E27FC236}">
                <a16:creationId xmlns:a16="http://schemas.microsoft.com/office/drawing/2014/main" id="{4B6BEDD5-022B-183D-04A2-4F033F1536E5}"/>
              </a:ext>
            </a:extLst>
          </p:cNvPr>
          <p:cNvGraphicFramePr>
            <a:graphicFrameLocks noGrp="1"/>
          </p:cNvGraphicFramePr>
          <p:nvPr>
            <p:extLst>
              <p:ext uri="{D42A27DB-BD31-4B8C-83A1-F6EECF244321}">
                <p14:modId xmlns:p14="http://schemas.microsoft.com/office/powerpoint/2010/main" val="3020048497"/>
              </p:ext>
            </p:extLst>
          </p:nvPr>
        </p:nvGraphicFramePr>
        <p:xfrm>
          <a:off x="209636" y="1704143"/>
          <a:ext cx="11346425" cy="3703320"/>
        </p:xfrm>
        <a:graphic>
          <a:graphicData uri="http://schemas.openxmlformats.org/drawingml/2006/table">
            <a:tbl>
              <a:tblPr rtl="1" firstRow="1" bandRow="1">
                <a:tableStyleId>{5C22544A-7EE6-4342-B048-85BDC9FD1C3A}</a:tableStyleId>
              </a:tblPr>
              <a:tblGrid>
                <a:gridCol w="2269285">
                  <a:extLst>
                    <a:ext uri="{9D8B030D-6E8A-4147-A177-3AD203B41FA5}">
                      <a16:colId xmlns:a16="http://schemas.microsoft.com/office/drawing/2014/main" val="3158292724"/>
                    </a:ext>
                  </a:extLst>
                </a:gridCol>
                <a:gridCol w="2269285">
                  <a:extLst>
                    <a:ext uri="{9D8B030D-6E8A-4147-A177-3AD203B41FA5}">
                      <a16:colId xmlns:a16="http://schemas.microsoft.com/office/drawing/2014/main" val="2813316141"/>
                    </a:ext>
                  </a:extLst>
                </a:gridCol>
                <a:gridCol w="2269285">
                  <a:extLst>
                    <a:ext uri="{9D8B030D-6E8A-4147-A177-3AD203B41FA5}">
                      <a16:colId xmlns:a16="http://schemas.microsoft.com/office/drawing/2014/main" val="2143511972"/>
                    </a:ext>
                  </a:extLst>
                </a:gridCol>
                <a:gridCol w="2269285">
                  <a:extLst>
                    <a:ext uri="{9D8B030D-6E8A-4147-A177-3AD203B41FA5}">
                      <a16:colId xmlns:a16="http://schemas.microsoft.com/office/drawing/2014/main" val="540154872"/>
                    </a:ext>
                  </a:extLst>
                </a:gridCol>
                <a:gridCol w="2269285">
                  <a:extLst>
                    <a:ext uri="{9D8B030D-6E8A-4147-A177-3AD203B41FA5}">
                      <a16:colId xmlns:a16="http://schemas.microsoft.com/office/drawing/2014/main" val="3555905055"/>
                    </a:ext>
                  </a:extLst>
                </a:gridCol>
              </a:tblGrid>
              <a:tr h="0">
                <a:tc>
                  <a:txBody>
                    <a:bodyPr/>
                    <a:lstStyle/>
                    <a:p>
                      <a:pPr rtl="1"/>
                      <a:r>
                        <a:rPr lang="en-US" dirty="0"/>
                        <a:t>Correlation</a:t>
                      </a:r>
                      <a:endParaRPr lang="he-IL" dirty="0"/>
                    </a:p>
                  </a:txBody>
                  <a:tcPr/>
                </a:tc>
                <a:tc>
                  <a:txBody>
                    <a:bodyPr/>
                    <a:lstStyle/>
                    <a:p>
                      <a:pPr rtl="1"/>
                      <a:r>
                        <a:rPr lang="en-US" dirty="0" err="1"/>
                        <a:t>GainRatio</a:t>
                      </a:r>
                      <a:endParaRPr lang="he-IL" dirty="0"/>
                    </a:p>
                  </a:txBody>
                  <a:tcPr/>
                </a:tc>
                <a:tc>
                  <a:txBody>
                    <a:bodyPr/>
                    <a:lstStyle/>
                    <a:p>
                      <a:pPr rtl="1"/>
                      <a:r>
                        <a:rPr lang="en-US" dirty="0" err="1"/>
                        <a:t>InfoGain</a:t>
                      </a:r>
                      <a:endParaRPr lang="he-IL" dirty="0"/>
                    </a:p>
                  </a:txBody>
                  <a:tcPr/>
                </a:tc>
                <a:tc>
                  <a:txBody>
                    <a:bodyPr/>
                    <a:lstStyle/>
                    <a:p>
                      <a:pPr rtl="1"/>
                      <a:r>
                        <a:rPr lang="en-US" dirty="0" err="1"/>
                        <a:t>OneR</a:t>
                      </a:r>
                      <a:endParaRPr lang="he-IL" dirty="0"/>
                    </a:p>
                  </a:txBody>
                  <a:tcPr/>
                </a:tc>
                <a:tc>
                  <a:txBody>
                    <a:bodyPr/>
                    <a:lstStyle/>
                    <a:p>
                      <a:pPr rtl="1"/>
                      <a:r>
                        <a:rPr lang="en-US" dirty="0"/>
                        <a:t>Evaluator</a:t>
                      </a:r>
                      <a:endParaRPr lang="he-IL" dirty="0"/>
                    </a:p>
                  </a:txBody>
                  <a:tcPr/>
                </a:tc>
                <a:extLst>
                  <a:ext uri="{0D108BD9-81ED-4DB2-BD59-A6C34878D82A}">
                    <a16:rowId xmlns:a16="http://schemas.microsoft.com/office/drawing/2014/main" val="169077153"/>
                  </a:ext>
                </a:extLst>
              </a:tr>
              <a:tr h="370840">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Search</a:t>
                      </a:r>
                      <a:endParaRPr lang="he-IL" dirty="0"/>
                    </a:p>
                  </a:txBody>
                  <a:tcPr/>
                </a:tc>
                <a:extLst>
                  <a:ext uri="{0D108BD9-81ED-4DB2-BD59-A6C34878D82A}">
                    <a16:rowId xmlns:a16="http://schemas.microsoft.com/office/drawing/2014/main" val="1354663920"/>
                  </a:ext>
                </a:extLst>
              </a:tr>
              <a:tr h="370840">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0.5955</a:t>
                      </a:r>
                      <a:endParaRPr lang="en-US" sz="1800" b="1" kern="1200" dirty="0">
                        <a:solidFill>
                          <a:srgbClr val="FF000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0.30553</a:t>
                      </a:r>
                      <a:endParaRPr lang="en-US" sz="1800" b="1" kern="1200" dirty="0">
                        <a:solidFill>
                          <a:srgbClr val="FF000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0.43326</a:t>
                      </a:r>
                      <a:endParaRPr lang="en-US" sz="1800" b="1" kern="1200" dirty="0">
                        <a:solidFill>
                          <a:srgbClr val="FF000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72.747</a:t>
                      </a:r>
                      <a:endParaRPr lang="en-US" sz="1800" b="1" kern="1200" dirty="0">
                        <a:solidFill>
                          <a:srgbClr val="FF0000"/>
                        </a:solidFill>
                        <a:latin typeface="+mn-lt"/>
                        <a:ea typeface="+mn-ea"/>
                        <a:cs typeface="+mn-cs"/>
                      </a:endParaRPr>
                    </a:p>
                  </a:txBody>
                  <a:tcPr marL="68580" marR="68580" marT="0" marB="0"/>
                </a:tc>
                <a:tc>
                  <a:txBody>
                    <a:bodyPr/>
                    <a:lstStyle/>
                    <a:p>
                      <a:pPr rtl="1"/>
                      <a:r>
                        <a:rPr lang="en-US" dirty="0"/>
                        <a:t>HbA1c_level</a:t>
                      </a:r>
                      <a:endParaRPr lang="he-IL" dirty="0"/>
                    </a:p>
                  </a:txBody>
                  <a:tcPr/>
                </a:tc>
                <a:extLst>
                  <a:ext uri="{0D108BD9-81ED-4DB2-BD59-A6C34878D82A}">
                    <a16:rowId xmlns:a16="http://schemas.microsoft.com/office/drawing/2014/main" val="656505587"/>
                  </a:ext>
                </a:extLst>
              </a:tr>
              <a:tr h="370840">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0.535</a:t>
                      </a:r>
                      <a:endParaRPr lang="en-US" sz="1800" b="1" kern="1200" dirty="0">
                        <a:solidFill>
                          <a:srgbClr val="0070C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0.18465</a:t>
                      </a:r>
                      <a:endParaRPr lang="en-US" sz="1800" b="1" kern="1200" dirty="0">
                        <a:solidFill>
                          <a:srgbClr val="0070C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0.38309</a:t>
                      </a:r>
                      <a:endParaRPr lang="en-US" sz="1800" b="1" kern="1200" dirty="0">
                        <a:solidFill>
                          <a:srgbClr val="0070C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69.718</a:t>
                      </a:r>
                      <a:endParaRPr lang="en-US" sz="1800" b="1" kern="1200" dirty="0">
                        <a:solidFill>
                          <a:srgbClr val="0070C0"/>
                        </a:solidFill>
                        <a:latin typeface="+mn-lt"/>
                        <a:ea typeface="+mn-ea"/>
                        <a:cs typeface="+mn-cs"/>
                      </a:endParaRPr>
                    </a:p>
                  </a:txBody>
                  <a:tcPr marL="68580" marR="68580" marT="0" marB="0"/>
                </a:tc>
                <a:tc>
                  <a:txBody>
                    <a:bodyPr/>
                    <a:lstStyle/>
                    <a:p>
                      <a:pPr rtl="1"/>
                      <a:r>
                        <a:rPr lang="en-US" dirty="0" err="1"/>
                        <a:t>Blood_glucose_level</a:t>
                      </a:r>
                      <a:endParaRPr lang="he-IL" dirty="0"/>
                    </a:p>
                  </a:txBody>
                  <a:tcPr/>
                </a:tc>
                <a:extLst>
                  <a:ext uri="{0D108BD9-81ED-4DB2-BD59-A6C34878D82A}">
                    <a16:rowId xmlns:a16="http://schemas.microsoft.com/office/drawing/2014/main" val="3755289271"/>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0.4784</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0.06245</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0.19928</a:t>
                      </a:r>
                      <a:endParaRPr lang="en-US" sz="1800" kern="1200" dirty="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71.312</a:t>
                      </a:r>
                      <a:endParaRPr lang="en-US" sz="1800" kern="1200">
                        <a:solidFill>
                          <a:schemeClr val="dk1"/>
                        </a:solidFill>
                        <a:latin typeface="+mn-lt"/>
                        <a:ea typeface="+mn-ea"/>
                        <a:cs typeface="+mn-cs"/>
                      </a:endParaRPr>
                    </a:p>
                  </a:txBody>
                  <a:tcPr marL="68580" marR="68580" marT="0" marB="0"/>
                </a:tc>
                <a:tc>
                  <a:txBody>
                    <a:bodyPr/>
                    <a:lstStyle/>
                    <a:p>
                      <a:pPr rtl="1"/>
                      <a:r>
                        <a:rPr lang="en-US" dirty="0"/>
                        <a:t>age</a:t>
                      </a:r>
                      <a:endParaRPr lang="he-IL" dirty="0"/>
                    </a:p>
                  </a:txBody>
                  <a:tcPr/>
                </a:tc>
                <a:extLst>
                  <a:ext uri="{0D108BD9-81ED-4DB2-BD59-A6C34878D82A}">
                    <a16:rowId xmlns:a16="http://schemas.microsoft.com/office/drawing/2014/main" val="1222166533"/>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0.2545</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0.07994</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0.04951</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59.182</a:t>
                      </a:r>
                      <a:endParaRPr lang="en-US" sz="1800" kern="1200">
                        <a:solidFill>
                          <a:schemeClr val="dk1"/>
                        </a:solidFill>
                        <a:latin typeface="+mn-lt"/>
                        <a:ea typeface="+mn-ea"/>
                        <a:cs typeface="+mn-cs"/>
                      </a:endParaRPr>
                    </a:p>
                  </a:txBody>
                  <a:tcPr marL="68580" marR="68580" marT="0" marB="0"/>
                </a:tc>
                <a:tc>
                  <a:txBody>
                    <a:bodyPr/>
                    <a:lstStyle/>
                    <a:p>
                      <a:pPr rtl="1"/>
                      <a:r>
                        <a:rPr lang="en-US" dirty="0"/>
                        <a:t>hypertension</a:t>
                      </a:r>
                      <a:endParaRPr lang="he-IL" dirty="0"/>
                    </a:p>
                  </a:txBody>
                  <a:tcPr/>
                </a:tc>
                <a:extLst>
                  <a:ext uri="{0D108BD9-81ED-4DB2-BD59-A6C34878D82A}">
                    <a16:rowId xmlns:a16="http://schemas.microsoft.com/office/drawing/2014/main" val="1936848795"/>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0.2034</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0.07329</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0.03215</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55.841</a:t>
                      </a:r>
                      <a:endParaRPr lang="en-US" sz="1800" kern="1200">
                        <a:solidFill>
                          <a:schemeClr val="dk1"/>
                        </a:solidFill>
                        <a:latin typeface="+mn-lt"/>
                        <a:ea typeface="+mn-ea"/>
                        <a:cs typeface="+mn-cs"/>
                      </a:endParaRPr>
                    </a:p>
                  </a:txBody>
                  <a:tcPr marL="68580" marR="68580" marT="0" marB="0"/>
                </a:tc>
                <a:tc>
                  <a:txBody>
                    <a:bodyPr/>
                    <a:lstStyle/>
                    <a:p>
                      <a:pPr rtl="1"/>
                      <a:r>
                        <a:rPr lang="en-US" dirty="0" err="1"/>
                        <a:t>heart_disease</a:t>
                      </a:r>
                      <a:endParaRPr lang="he-IL" dirty="0"/>
                    </a:p>
                  </a:txBody>
                  <a:tcPr/>
                </a:tc>
                <a:extLst>
                  <a:ext uri="{0D108BD9-81ED-4DB2-BD59-A6C34878D82A}">
                    <a16:rowId xmlns:a16="http://schemas.microsoft.com/office/drawing/2014/main" val="3907092043"/>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0.1143</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0.02147</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0.04828</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60.624</a:t>
                      </a:r>
                      <a:endParaRPr lang="en-US" sz="1800" kern="1200">
                        <a:solidFill>
                          <a:schemeClr val="dk1"/>
                        </a:solidFill>
                        <a:latin typeface="+mn-lt"/>
                        <a:ea typeface="+mn-ea"/>
                        <a:cs typeface="+mn-cs"/>
                      </a:endParaRPr>
                    </a:p>
                  </a:txBody>
                  <a:tcPr marL="68580" marR="68580" marT="0" marB="0"/>
                </a:tc>
                <a:tc>
                  <a:txBody>
                    <a:bodyPr/>
                    <a:lstStyle/>
                    <a:p>
                      <a:pPr rtl="1"/>
                      <a:r>
                        <a:rPr lang="en-US" dirty="0" err="1"/>
                        <a:t>smoking_history</a:t>
                      </a:r>
                      <a:endParaRPr lang="he-IL" dirty="0"/>
                    </a:p>
                  </a:txBody>
                  <a:tcPr/>
                </a:tc>
                <a:extLst>
                  <a:ext uri="{0D108BD9-81ED-4DB2-BD59-A6C34878D82A}">
                    <a16:rowId xmlns:a16="http://schemas.microsoft.com/office/drawing/2014/main" val="200485333"/>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0.0736</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0.00396</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0.00391</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53.653</a:t>
                      </a:r>
                      <a:endParaRPr lang="en-US" sz="1800" kern="1200">
                        <a:solidFill>
                          <a:schemeClr val="dk1"/>
                        </a:solidFill>
                        <a:latin typeface="+mn-lt"/>
                        <a:ea typeface="+mn-ea"/>
                        <a:cs typeface="+mn-cs"/>
                      </a:endParaRPr>
                    </a:p>
                  </a:txBody>
                  <a:tcPr marL="68580" marR="68580" marT="0" marB="0"/>
                </a:tc>
                <a:tc>
                  <a:txBody>
                    <a:bodyPr/>
                    <a:lstStyle/>
                    <a:p>
                      <a:pPr rtl="1"/>
                      <a:r>
                        <a:rPr lang="en-US" dirty="0"/>
                        <a:t>gender</a:t>
                      </a:r>
                      <a:endParaRPr lang="he-IL" dirty="0"/>
                    </a:p>
                  </a:txBody>
                  <a:tcPr/>
                </a:tc>
                <a:extLst>
                  <a:ext uri="{0D108BD9-81ED-4DB2-BD59-A6C34878D82A}">
                    <a16:rowId xmlns:a16="http://schemas.microsoft.com/office/drawing/2014/main" val="4115668265"/>
                  </a:ext>
                </a:extLst>
              </a:tr>
              <a:tr h="370840">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0.3439</a:t>
                      </a:r>
                      <a:endParaRPr lang="en-US" sz="1800" kern="1200" dirty="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0.04109</a:t>
                      </a:r>
                      <a:endParaRPr lang="en-US" sz="1800" kern="1200" dirty="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0.10938</a:t>
                      </a:r>
                      <a:endParaRPr lang="en-US" sz="1800" kern="1200" dirty="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62.776</a:t>
                      </a:r>
                      <a:endParaRPr lang="en-US" sz="1800" kern="1200" dirty="0">
                        <a:solidFill>
                          <a:schemeClr val="dk1"/>
                        </a:solidFill>
                        <a:latin typeface="+mn-lt"/>
                        <a:ea typeface="+mn-ea"/>
                        <a:cs typeface="+mn-cs"/>
                      </a:endParaRPr>
                    </a:p>
                  </a:txBody>
                  <a:tcPr marL="68580" marR="68580" marT="0" marB="0"/>
                </a:tc>
                <a:tc>
                  <a:txBody>
                    <a:bodyPr/>
                    <a:lstStyle/>
                    <a:p>
                      <a:pPr rtl="1"/>
                      <a:r>
                        <a:rPr lang="en-US" dirty="0" err="1"/>
                        <a:t>bmi</a:t>
                      </a:r>
                      <a:endParaRPr lang="he-IL" dirty="0"/>
                    </a:p>
                  </a:txBody>
                  <a:tcPr/>
                </a:tc>
                <a:extLst>
                  <a:ext uri="{0D108BD9-81ED-4DB2-BD59-A6C34878D82A}">
                    <a16:rowId xmlns:a16="http://schemas.microsoft.com/office/drawing/2014/main" val="1227651502"/>
                  </a:ext>
                </a:extLst>
              </a:tr>
            </a:tbl>
          </a:graphicData>
        </a:graphic>
      </p:graphicFrame>
    </p:spTree>
    <p:extLst>
      <p:ext uri="{BB962C8B-B14F-4D97-AF65-F5344CB8AC3E}">
        <p14:creationId xmlns:p14="http://schemas.microsoft.com/office/powerpoint/2010/main" val="624674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927889" y="290119"/>
            <a:ext cx="7553588" cy="1200329"/>
          </a:xfrm>
          <a:prstGeom prst="rect">
            <a:avLst/>
          </a:prstGeom>
          <a:noFill/>
        </p:spPr>
        <p:txBody>
          <a:bodyPr wrap="square" lIns="91440" tIns="45720" rIns="91440" bIns="45720">
            <a:spAutoFit/>
          </a:bodyPr>
          <a:lstStyle/>
          <a:p>
            <a:pPr algn="r" defTabSz="457200" rtl="1"/>
            <a:r>
              <a:rPr lang="he-IL" sz="3600" b="1" dirty="0">
                <a:ln w="22225">
                  <a:solidFill>
                    <a:srgbClr val="009DD9"/>
                  </a:solidFill>
                  <a:prstDash val="solid"/>
                </a:ln>
                <a:solidFill>
                  <a:srgbClr val="009DD9">
                    <a:lumMod val="40000"/>
                    <a:lumOff val="60000"/>
                  </a:srgbClr>
                </a:solidFill>
                <a:latin typeface="Calibri" panose="020F0502020204030204"/>
              </a:rPr>
              <a:t>בדיקת יציבות המודל – שלב ב  לאחר טיפול בקבוצת המיעוט</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28</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3" name="תמונה 2">
            <a:extLst>
              <a:ext uri="{FF2B5EF4-FFF2-40B4-BE49-F238E27FC236}">
                <a16:creationId xmlns:a16="http://schemas.microsoft.com/office/drawing/2014/main" id="{9BC18555-D224-F623-EBE5-7515456017C8}"/>
              </a:ext>
            </a:extLst>
          </p:cNvPr>
          <p:cNvPicPr>
            <a:picLocks noChangeAspect="1"/>
          </p:cNvPicPr>
          <p:nvPr/>
        </p:nvPicPr>
        <p:blipFill>
          <a:blip r:embed="rId4"/>
          <a:stretch>
            <a:fillRect/>
          </a:stretch>
        </p:blipFill>
        <p:spPr>
          <a:xfrm>
            <a:off x="1757482" y="1510138"/>
            <a:ext cx="9001957" cy="3097181"/>
          </a:xfrm>
          <a:prstGeom prst="rect">
            <a:avLst/>
          </a:prstGeom>
        </p:spPr>
      </p:pic>
      <p:sp>
        <p:nvSpPr>
          <p:cNvPr id="11" name="תיבת טקסט 10">
            <a:extLst>
              <a:ext uri="{FF2B5EF4-FFF2-40B4-BE49-F238E27FC236}">
                <a16:creationId xmlns:a16="http://schemas.microsoft.com/office/drawing/2014/main" id="{3189D624-50E4-F62D-0100-B5C4481F883D}"/>
              </a:ext>
            </a:extLst>
          </p:cNvPr>
          <p:cNvSpPr txBox="1"/>
          <p:nvPr/>
        </p:nvSpPr>
        <p:spPr>
          <a:xfrm>
            <a:off x="1198485" y="4771711"/>
            <a:ext cx="9985159" cy="1200329"/>
          </a:xfrm>
          <a:prstGeom prst="rect">
            <a:avLst/>
          </a:prstGeom>
          <a:noFill/>
        </p:spPr>
        <p:txBody>
          <a:bodyPr wrap="square">
            <a:spAutoFit/>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המשתנה שהופעלה עליו הרעשה: </a:t>
            </a:r>
            <a:r>
              <a:rPr kumimoji="0" lang="en-US"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HbA1c_level</a:t>
            </a: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 </a:t>
            </a:r>
            <a:r>
              <a:rPr kumimoji="0" lang="en-US"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 </a:t>
            </a:r>
            <a:r>
              <a:rPr kumimoji="0" lang="en-US" sz="1800" b="1" i="0" u="none" strike="noStrike" kern="1200" cap="all" spc="200" normalizeH="0" baseline="0" noProof="0" dirty="0" err="1">
                <a:ln>
                  <a:noFill/>
                </a:ln>
                <a:solidFill>
                  <a:srgbClr val="156082">
                    <a:lumMod val="75000"/>
                  </a:srgbClr>
                </a:solidFill>
                <a:effectLst/>
                <a:uLnTx/>
                <a:uFillTx/>
                <a:latin typeface="David" panose="020E0502060401010101" pitchFamily="34" charset="-79"/>
                <a:ea typeface="+mn-ea"/>
                <a:cs typeface="David" panose="020E0502060401010101" pitchFamily="34" charset="-79"/>
              </a:rPr>
              <a:t>blood_glucose_level</a:t>
            </a:r>
            <a:endPar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מספר הרשומות מורעשות: 5,780</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טווח הרעשה: רעש בסטיית תקן בהתפלגות נורמלית של 0-0.2</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מספר הרצות: 3 פעמים אותה עוצמת רעש עם מספרים שונים</a:t>
            </a:r>
          </a:p>
        </p:txBody>
      </p:sp>
    </p:spTree>
    <p:extLst>
      <p:ext uri="{BB962C8B-B14F-4D97-AF65-F5344CB8AC3E}">
        <p14:creationId xmlns:p14="http://schemas.microsoft.com/office/powerpoint/2010/main" val="977705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927889" y="290119"/>
            <a:ext cx="7553588"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המודל לאחר ההרעשה – שלב ב</a:t>
            </a:r>
            <a:r>
              <a:rPr lang="en-US" sz="3600" b="1" dirty="0">
                <a:ln w="22225">
                  <a:solidFill>
                    <a:srgbClr val="009DD9"/>
                  </a:solidFill>
                  <a:prstDash val="solid"/>
                </a:ln>
                <a:solidFill>
                  <a:srgbClr val="009DD9">
                    <a:lumMod val="40000"/>
                    <a:lumOff val="60000"/>
                  </a:srgbClr>
                </a:solidFill>
                <a:latin typeface="Calibri" panose="020F0502020204030204"/>
              </a:rPr>
              <a:t> </a:t>
            </a:r>
            <a:endParaRPr lang="he-IL" sz="3600" b="1" dirty="0">
              <a:ln w="22225">
                <a:solidFill>
                  <a:srgbClr val="009DD9"/>
                </a:solidFill>
                <a:prstDash val="solid"/>
              </a:ln>
              <a:solidFill>
                <a:srgbClr val="009DD9">
                  <a:lumMod val="40000"/>
                  <a:lumOff val="60000"/>
                </a:srgbClr>
              </a:solidFill>
              <a:latin typeface="Calibri" panose="020F0502020204030204"/>
            </a:endParaRP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לאחר טיפול בקבוצת המיעוט</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29</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11" name="תמונה 10">
            <a:extLst>
              <a:ext uri="{FF2B5EF4-FFF2-40B4-BE49-F238E27FC236}">
                <a16:creationId xmlns:a16="http://schemas.microsoft.com/office/drawing/2014/main" id="{A08B9E9C-77B6-76F7-9224-9548DBDE76B1}"/>
              </a:ext>
            </a:extLst>
          </p:cNvPr>
          <p:cNvPicPr>
            <a:picLocks noChangeAspect="1"/>
          </p:cNvPicPr>
          <p:nvPr/>
        </p:nvPicPr>
        <p:blipFill>
          <a:blip r:embed="rId4"/>
          <a:stretch>
            <a:fillRect/>
          </a:stretch>
        </p:blipFill>
        <p:spPr>
          <a:xfrm>
            <a:off x="741680" y="1809417"/>
            <a:ext cx="10377996" cy="4150323"/>
          </a:xfrm>
          <a:prstGeom prst="rect">
            <a:avLst/>
          </a:prstGeom>
        </p:spPr>
      </p:pic>
      <p:sp>
        <p:nvSpPr>
          <p:cNvPr id="14" name="תיבת טקסט 13">
            <a:extLst>
              <a:ext uri="{FF2B5EF4-FFF2-40B4-BE49-F238E27FC236}">
                <a16:creationId xmlns:a16="http://schemas.microsoft.com/office/drawing/2014/main" id="{6C2E1C2E-B1FE-E6FD-DB81-85053FECB6F7}"/>
              </a:ext>
            </a:extLst>
          </p:cNvPr>
          <p:cNvSpPr txBox="1"/>
          <p:nvPr/>
        </p:nvSpPr>
        <p:spPr>
          <a:xfrm>
            <a:off x="6096000" y="1545307"/>
            <a:ext cx="7905564"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he-IL" sz="48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Calibri" panose="020F0502020204030204"/>
                <a:ea typeface="+mn-ea"/>
                <a:cs typeface="Arial" panose="020B0604020202020204" pitchFamily="34" charset="0"/>
              </a:rPr>
              <a:t>(רעש:0.1) </a:t>
            </a:r>
            <a:r>
              <a:rPr kumimoji="0" lang="en-US" sz="48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Calibri" panose="020F0502020204030204"/>
                <a:ea typeface="+mn-ea"/>
                <a:cs typeface="+mn-cs"/>
              </a:rPr>
              <a:t> J-48</a:t>
            </a:r>
          </a:p>
        </p:txBody>
      </p:sp>
    </p:spTree>
    <p:extLst>
      <p:ext uri="{BB962C8B-B14F-4D97-AF65-F5344CB8AC3E}">
        <p14:creationId xmlns:p14="http://schemas.microsoft.com/office/powerpoint/2010/main" val="214702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F3CAE0A-9F1A-4202-8F80-00679B40FF31}"/>
              </a:ext>
            </a:extLst>
          </p:cNvPr>
          <p:cNvGraphicFramePr>
            <a:graphicFrameLocks noGrp="1"/>
          </p:cNvGraphicFramePr>
          <p:nvPr>
            <p:extLst>
              <p:ext uri="{D42A27DB-BD31-4B8C-83A1-F6EECF244321}">
                <p14:modId xmlns:p14="http://schemas.microsoft.com/office/powerpoint/2010/main" val="558036115"/>
              </p:ext>
            </p:extLst>
          </p:nvPr>
        </p:nvGraphicFramePr>
        <p:xfrm>
          <a:off x="270587" y="1269897"/>
          <a:ext cx="11748692" cy="4647544"/>
        </p:xfrm>
        <a:graphic>
          <a:graphicData uri="http://schemas.openxmlformats.org/drawingml/2006/table">
            <a:tbl>
              <a:tblPr firstRow="1" bandRow="1">
                <a:tableStyleId>{3C2FFA5D-87B4-456A-9821-1D502468CF0F}</a:tableStyleId>
              </a:tblPr>
              <a:tblGrid>
                <a:gridCol w="4486590">
                  <a:extLst>
                    <a:ext uri="{9D8B030D-6E8A-4147-A177-3AD203B41FA5}">
                      <a16:colId xmlns:a16="http://schemas.microsoft.com/office/drawing/2014/main" val="2966257291"/>
                    </a:ext>
                  </a:extLst>
                </a:gridCol>
                <a:gridCol w="5156178">
                  <a:extLst>
                    <a:ext uri="{9D8B030D-6E8A-4147-A177-3AD203B41FA5}">
                      <a16:colId xmlns:a16="http://schemas.microsoft.com/office/drawing/2014/main" val="2004831060"/>
                    </a:ext>
                  </a:extLst>
                </a:gridCol>
                <a:gridCol w="2105924">
                  <a:extLst>
                    <a:ext uri="{9D8B030D-6E8A-4147-A177-3AD203B41FA5}">
                      <a16:colId xmlns:a16="http://schemas.microsoft.com/office/drawing/2014/main" val="1772243877"/>
                    </a:ext>
                  </a:extLst>
                </a:gridCol>
              </a:tblGrid>
              <a:tr h="422504">
                <a:tc>
                  <a:txBody>
                    <a:bodyPr/>
                    <a:lstStyle/>
                    <a:p>
                      <a:pPr algn="ctr" rtl="1"/>
                      <a:r>
                        <a:rPr lang="he-IL" sz="900" dirty="0">
                          <a:latin typeface="David" panose="020E0502060401010101" pitchFamily="34" charset="-79"/>
                          <a:cs typeface="David" panose="020E0502060401010101" pitchFamily="34" charset="-79"/>
                        </a:rPr>
                        <a:t>במערכת הממוכנת</a:t>
                      </a:r>
                      <a:endParaRPr lang="en-IL" sz="900" dirty="0">
                        <a:latin typeface="David" panose="020E0502060401010101" pitchFamily="34" charset="-79"/>
                        <a:cs typeface="David" panose="020E0502060401010101" pitchFamily="34" charset="-79"/>
                      </a:endParaRPr>
                    </a:p>
                  </a:txBody>
                  <a:tcPr/>
                </a:tc>
                <a:tc>
                  <a:txBody>
                    <a:bodyPr/>
                    <a:lstStyle/>
                    <a:p>
                      <a:pPr algn="ctr" rtl="1"/>
                      <a:r>
                        <a:rPr lang="he-IL" sz="900" dirty="0">
                          <a:latin typeface="David" panose="020E0502060401010101" pitchFamily="34" charset="-79"/>
                          <a:cs typeface="David" panose="020E0502060401010101" pitchFamily="34" charset="-79"/>
                        </a:rPr>
                        <a:t>בעולם האנושי- ארגוני</a:t>
                      </a:r>
                      <a:endParaRPr lang="en-IL" sz="900" dirty="0">
                        <a:latin typeface="David" panose="020E0502060401010101" pitchFamily="34" charset="-79"/>
                        <a:cs typeface="David" panose="020E0502060401010101" pitchFamily="34" charset="-79"/>
                      </a:endParaRPr>
                    </a:p>
                  </a:txBody>
                  <a:tcPr/>
                </a:tc>
                <a:tc>
                  <a:txBody>
                    <a:bodyPr/>
                    <a:lstStyle/>
                    <a:p>
                      <a:pPr algn="ctr" rtl="1"/>
                      <a:r>
                        <a:rPr lang="he-IL" sz="900" dirty="0">
                          <a:latin typeface="David" panose="020E0502060401010101" pitchFamily="34" charset="-79"/>
                          <a:cs typeface="David" panose="020E0502060401010101" pitchFamily="34" charset="-79"/>
                        </a:rPr>
                        <a:t>מאפיין/תהליך</a:t>
                      </a:r>
                      <a:endParaRPr lang="en-IL" sz="90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107722731"/>
                  </a:ext>
                </a:extLst>
              </a:tr>
              <a:tr h="422504">
                <a:tc>
                  <a:txBody>
                    <a:bodyPr/>
                    <a:lstStyle/>
                    <a:p>
                      <a:pPr algn="ctr" rtl="1"/>
                      <a:r>
                        <a:rPr lang="he-IL" sz="900" dirty="0">
                          <a:latin typeface="David" panose="020E0502060401010101" pitchFamily="34" charset="-79"/>
                          <a:cs typeface="David" panose="020E0502060401010101" pitchFamily="34" charset="-79"/>
                        </a:rPr>
                        <a:t>נתוני גלם ממכשירי ניטור סוכר בדם, יומני רמות סוכר בדם, תכונות מקריאות סוכר (זמן המדידה, רמת הסוכר, מגמות לאורך זמן).</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קריאות סוכר המצביעות על רמות לא תקינות, דוחות אירועים רפואיים הקשורים למצבי חירום סוכרתיים, רשומות מטופלים שסומנו עם אבחנת 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נתונים</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3141283803"/>
                  </a:ext>
                </a:extLst>
              </a:tr>
              <a:tr h="422504">
                <a:tc>
                  <a:txBody>
                    <a:bodyPr/>
                    <a:lstStyle/>
                    <a:p>
                      <a:pPr algn="ctr" rtl="1"/>
                      <a:r>
                        <a:rPr lang="he-IL" sz="900" dirty="0">
                          <a:latin typeface="David" panose="020E0502060401010101" pitchFamily="34" charset="-79"/>
                          <a:cs typeface="David" panose="020E0502060401010101" pitchFamily="34" charset="-79"/>
                        </a:rPr>
                        <a:t>דפוסים ומגמות מנותחים ברמות סוכר בדם, נתונים מצטברים על מקרים ידועים של היפרגליקמיה או היפוגליקמיה, תובנות ממעקב סוכר רציף.</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דפוסים ומאפיינים מנותחים של קריאות סוכר המצביעות על סיכון לסוכרת, תובנות על מאפיינים משותפים בקרב מטופלים עם 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מידע</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3939346440"/>
                  </a:ext>
                </a:extLst>
              </a:tr>
              <a:tr h="422504">
                <a:tc>
                  <a:txBody>
                    <a:bodyPr/>
                    <a:lstStyle/>
                    <a:p>
                      <a:pPr algn="ctr" rtl="1"/>
                      <a:r>
                        <a:rPr lang="he-IL" sz="900" dirty="0">
                          <a:latin typeface="David" panose="020E0502060401010101" pitchFamily="34" charset="-79"/>
                          <a:cs typeface="David" panose="020E0502060401010101" pitchFamily="34" charset="-79"/>
                        </a:rPr>
                        <a:t>ההבנה של מודלים מבוססי למידה ממוחשבת על גורמים המצביעים על סיכון לסוכרת, תובנות המופקות מניתוח מערכי נתונים גדולים של מדידות סוכר.</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חינוך לגבי גורמי סיכון ותסמינים של סוכרת, מודעות למחקרים רפואיים מתקדמים ואפשרויות טיפול בסוכרת.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ידע</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3434520306"/>
                  </a:ext>
                </a:extLst>
              </a:tr>
              <a:tr h="422504">
                <a:tc>
                  <a:txBody>
                    <a:bodyPr/>
                    <a:lstStyle/>
                    <a:p>
                      <a:pPr algn="ctr" rtl="1"/>
                      <a:r>
                        <a:rPr lang="he-IL" sz="900" dirty="0">
                          <a:latin typeface="David" panose="020E0502060401010101" pitchFamily="34" charset="-79"/>
                          <a:cs typeface="David" panose="020E0502060401010101" pitchFamily="34" charset="-79"/>
                        </a:rPr>
                        <a:t>שימוש באלגוריתמים של למידה ממוחשבת לעיבוד נתוני סוכר גולמיים, הפקת תכונות וזיהוי דפוסים המצביעים על סיכון לסוכרת, והפיכת הנתונים למידע וידע מעשי.</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אנשי מקצוע רפואיים מפרשים נתוני סוכר גולמיים לזיהוי דפוסים ומאפיינים המצביעים על סיכון לסוכרת, והפקת תובנות משמעותיות.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הפיכת נתונים למידע וידע</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1879016154"/>
                  </a:ext>
                </a:extLst>
              </a:tr>
              <a:tr h="422504">
                <a:tc>
                  <a:txBody>
                    <a:bodyPr/>
                    <a:lstStyle/>
                    <a:p>
                      <a:pPr algn="ctr" rtl="1"/>
                      <a:r>
                        <a:rPr lang="he-IL" sz="900" dirty="0">
                          <a:latin typeface="David" panose="020E0502060401010101" pitchFamily="34" charset="-79"/>
                          <a:cs typeface="David" panose="020E0502060401010101" pitchFamily="34" charset="-79"/>
                        </a:rPr>
                        <a:t>שילוב תובנות ממחקרים רפואיים, ניתוח מומחים ומודלים מבוססי למידה ממוחשבת לנתונים מובנים לשיפור מודלי חיזוי הסיכון לסוכרת.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המרת דוחות רפואיים, ממצאי מחקר וידע מומחים לנתונים מובנים הניתנים לשימוש לאימון מודלים של למידה ממוחשבת לחיזוי סיכון לסוכרת.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הפיכת מידע וידע לנתונים</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4273159154"/>
                  </a:ext>
                </a:extLst>
              </a:tr>
              <a:tr h="422504">
                <a:tc>
                  <a:txBody>
                    <a:bodyPr/>
                    <a:lstStyle/>
                    <a:p>
                      <a:pPr algn="ctr" rtl="1"/>
                      <a:r>
                        <a:rPr lang="he-IL" sz="900" dirty="0">
                          <a:latin typeface="David" panose="020E0502060401010101" pitchFamily="34" charset="-79"/>
                          <a:cs typeface="David" panose="020E0502060401010101" pitchFamily="34" charset="-79"/>
                        </a:rPr>
                        <a:t>תיעוד הידע הסמוי הגלום במודלים של למידה ממוחשבת למפרטים, פרמטרים וקווים מנחים רפואיים לצורך שיתוף והבנה גלויים.</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תיעוד הידע של אנשי מקצוע רפואיים למדריכים, קווים מנחים או חומרי הדרכה לשיתוף מפורש של הידע שלהם על פירוש קריאות סוכר והערכת סיכון לסוכרת.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הפיכת ידע סמוי לגלוי</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3991439152"/>
                  </a:ext>
                </a:extLst>
              </a:tr>
              <a:tr h="422504">
                <a:tc>
                  <a:txBody>
                    <a:bodyPr/>
                    <a:lstStyle/>
                    <a:p>
                      <a:pPr algn="ctr" rtl="1"/>
                      <a:r>
                        <a:rPr lang="he-IL" sz="900" dirty="0">
                          <a:latin typeface="David" panose="020E0502060401010101" pitchFamily="34" charset="-79"/>
                          <a:cs typeface="David" panose="020E0502060401010101" pitchFamily="34" charset="-79"/>
                        </a:rPr>
                        <a:t>הפעלת מודלים של למידה ממוחשבת לחיזוי בזמן אמת של סיכון לסוכרת, מתן אפשרות למודל ליישם ידע גלוי באופן סמוי ללא התערבות אנושית ישירה.</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אנשי מקצוע מנוסים בתחום הבריאות מיישמים ידע מתועד בתרחישי טיפול במטופלים בזמן אמת, תוך שילוב הבנות ותובנות מעמיקות שלא נלכדו באופן גלוי בקווים מנחים כתובים.</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הפיכת ידע גלוי לסמוי</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402631307"/>
                  </a:ext>
                </a:extLst>
              </a:tr>
              <a:tr h="422504">
                <a:tc>
                  <a:txBody>
                    <a:bodyPr/>
                    <a:lstStyle/>
                    <a:p>
                      <a:pPr algn="ctr" rtl="1"/>
                      <a:r>
                        <a:rPr lang="he-IL" sz="900" dirty="0">
                          <a:latin typeface="David" panose="020E0502060401010101" pitchFamily="34" charset="-79"/>
                          <a:cs typeface="David" panose="020E0502060401010101" pitchFamily="34" charset="-79"/>
                        </a:rPr>
                        <a:t>מערכות אוטומטיות המסתמכות על הידע הנלמד לקבלת החלטות מהירות בזמן אמת, כגון התרעה למטופלים על אירועים פוטנציאליים של היפרגליקמיה או היפוגליקמיה בהתבסס על קריאות סוכר.</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שימוש בידע על קריאות סוכר וגורמי סיכון לסוכרת לקבלת החלטות מושכלות לגבי תוכניות טיפול במטופלים, התערבויות באורח חיים ואמצעי מניעה.</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תרומת הידע לתמיכה בהחלטות</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3245954349"/>
                  </a:ext>
                </a:extLst>
              </a:tr>
              <a:tr h="422504">
                <a:tc>
                  <a:txBody>
                    <a:bodyPr/>
                    <a:lstStyle/>
                    <a:p>
                      <a:pPr algn="ctr" rtl="1"/>
                      <a:r>
                        <a:rPr lang="he-IL" sz="900" dirty="0">
                          <a:latin typeface="David" panose="020E0502060401010101" pitchFamily="34" charset="-79"/>
                          <a:cs typeface="David" panose="020E0502060401010101" pitchFamily="34" charset="-79"/>
                        </a:rPr>
                        <a:t>שיפור </a:t>
                      </a:r>
                      <a:r>
                        <a:rPr lang="he-IL" sz="900" dirty="0" err="1">
                          <a:latin typeface="David" panose="020E0502060401010101" pitchFamily="34" charset="-79"/>
                          <a:cs typeface="David" panose="020E0502060401010101" pitchFamily="34" charset="-79"/>
                        </a:rPr>
                        <a:t>איטרטיבי</a:t>
                      </a:r>
                      <a:r>
                        <a:rPr lang="he-IL" sz="900" dirty="0">
                          <a:latin typeface="David" panose="020E0502060401010101" pitchFamily="34" charset="-79"/>
                          <a:cs typeface="David" panose="020E0502060401010101" pitchFamily="34" charset="-79"/>
                        </a:rPr>
                        <a:t> של מודלים מבוססי למידה ממוחשבת על סמך ידע חדש הנרכש מניתוח מתמשך של מגמות סוכר, ותרומה לגישות חדשניות לחיזוי וניהול סיכון 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יישום ידע מתקדם על גורמי סיכון לסוכרת לחדשנות בפרוטוקולים רפואיים וטכנולוגיות חדשות לגילוי וניהול יעילים יותר של 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 תרומת הידע לחידוש ולחדשנות</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71505144"/>
                  </a:ext>
                </a:extLst>
              </a:tr>
              <a:tr h="422504">
                <a:tc>
                  <a:txBody>
                    <a:bodyPr/>
                    <a:lstStyle/>
                    <a:p>
                      <a:pPr algn="ctr" rtl="1"/>
                      <a:r>
                        <a:rPr lang="he-IL" sz="900" dirty="0">
                          <a:latin typeface="David" panose="020E0502060401010101" pitchFamily="34" charset="-79"/>
                          <a:cs typeface="David" panose="020E0502060401010101" pitchFamily="34" charset="-79"/>
                        </a:rPr>
                        <a:t>שיפור מתמיד של המודלים באמצעות למידה מנתונים חדשים, שיתוף תובנות רפואיות בפלטפורמות בריאות והפצת עדכוני מודלים לשיפור גילוי וניהול מוקדם של 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למידה מתמדת באמצעות תוכניות חינוך רפואי, שיתוף תובנות בקהילות בריאות והפצת שיטות עבודה מומלצות לשיפור היכולת הקולקטיבית של אנשי מקצוע בתחום הבריאות בניהול סוכרת.</a:t>
                      </a:r>
                      <a:endParaRPr lang="en-IL" sz="900" dirty="0">
                        <a:latin typeface="David" panose="020E0502060401010101" pitchFamily="34" charset="-79"/>
                        <a:cs typeface="David" panose="020E0502060401010101" pitchFamily="34" charset="-79"/>
                      </a:endParaRPr>
                    </a:p>
                  </a:txBody>
                  <a:tcPr>
                    <a:solidFill>
                      <a:schemeClr val="bg1"/>
                    </a:solidFill>
                  </a:tcPr>
                </a:tc>
                <a:tc>
                  <a:txBody>
                    <a:bodyPr/>
                    <a:lstStyle/>
                    <a:p>
                      <a:pPr algn="ctr" rtl="1"/>
                      <a:r>
                        <a:rPr lang="he-IL" sz="900" dirty="0">
                          <a:latin typeface="David" panose="020E0502060401010101" pitchFamily="34" charset="-79"/>
                          <a:cs typeface="David" panose="020E0502060401010101" pitchFamily="34" charset="-79"/>
                        </a:rPr>
                        <a:t>למידה, שיתוף והפצת ידע</a:t>
                      </a:r>
                      <a:endParaRPr lang="en-IL" sz="900" dirty="0">
                        <a:latin typeface="David" panose="020E0502060401010101" pitchFamily="34" charset="-79"/>
                        <a:cs typeface="David" panose="020E0502060401010101" pitchFamily="34" charset="-79"/>
                      </a:endParaRPr>
                    </a:p>
                  </a:txBody>
                  <a:tcPr>
                    <a:solidFill>
                      <a:schemeClr val="bg1"/>
                    </a:solidFill>
                  </a:tcPr>
                </a:tc>
                <a:extLst>
                  <a:ext uri="{0D108BD9-81ED-4DB2-BD59-A6C34878D82A}">
                    <a16:rowId xmlns:a16="http://schemas.microsoft.com/office/drawing/2014/main" val="618544974"/>
                  </a:ext>
                </a:extLst>
              </a:tr>
            </a:tbl>
          </a:graphicData>
        </a:graphic>
      </p:graphicFrame>
      <p:pic>
        <p:nvPicPr>
          <p:cNvPr id="5" name="Picture 2" descr="האגודה הישראלית לסוכרת – ויקיפדיה">
            <a:extLst>
              <a:ext uri="{FF2B5EF4-FFF2-40B4-BE49-F238E27FC236}">
                <a16:creationId xmlns:a16="http://schemas.microsoft.com/office/drawing/2014/main" id="{A2B86B4F-D32D-C575-7A8F-DED119FD2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pic>
        <p:nvPicPr>
          <p:cNvPr id="6" name="תמונה 5">
            <a:extLst>
              <a:ext uri="{FF2B5EF4-FFF2-40B4-BE49-F238E27FC236}">
                <a16:creationId xmlns:a16="http://schemas.microsoft.com/office/drawing/2014/main" id="{C043F8D7-518F-43E1-A6BB-72A9ED8EBCD3}"/>
              </a:ext>
            </a:extLst>
          </p:cNvPr>
          <p:cNvPicPr>
            <a:picLocks noChangeAspect="1"/>
          </p:cNvPicPr>
          <p:nvPr/>
        </p:nvPicPr>
        <p:blipFill rotWithShape="1">
          <a:blip r:embed="rId3"/>
          <a:srcRect l="28966"/>
          <a:stretch/>
        </p:blipFill>
        <p:spPr>
          <a:xfrm>
            <a:off x="9499600" y="111968"/>
            <a:ext cx="2519679" cy="917731"/>
          </a:xfrm>
          <a:prstGeom prst="rect">
            <a:avLst/>
          </a:prstGeom>
        </p:spPr>
      </p:pic>
      <p:sp>
        <p:nvSpPr>
          <p:cNvPr id="7" name="מלבן 6">
            <a:extLst>
              <a:ext uri="{FF2B5EF4-FFF2-40B4-BE49-F238E27FC236}">
                <a16:creationId xmlns:a16="http://schemas.microsoft.com/office/drawing/2014/main" id="{B5EEE64A-2C79-0FE8-80ED-41F44A83534F}"/>
              </a:ext>
            </a:extLst>
          </p:cNvPr>
          <p:cNvSpPr/>
          <p:nvPr/>
        </p:nvSpPr>
        <p:spPr>
          <a:xfrm>
            <a:off x="3004600" y="233039"/>
            <a:ext cx="5689379"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מיפוי מרכיבי הידע: </a:t>
            </a:r>
          </a:p>
        </p:txBody>
      </p:sp>
      <p:sp>
        <p:nvSpPr>
          <p:cNvPr id="8" name="משולש ישר-זווית 7">
            <a:extLst>
              <a:ext uri="{FF2B5EF4-FFF2-40B4-BE49-F238E27FC236}">
                <a16:creationId xmlns:a16="http://schemas.microsoft.com/office/drawing/2014/main" id="{7980D14C-BDE8-A8B2-E446-3A84022E4218}"/>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3</a:t>
            </a:r>
          </a:p>
        </p:txBody>
      </p:sp>
      <p:sp>
        <p:nvSpPr>
          <p:cNvPr id="10" name="מציין מיקום של כותרת תחתונה 2">
            <a:extLst>
              <a:ext uri="{FF2B5EF4-FFF2-40B4-BE49-F238E27FC236}">
                <a16:creationId xmlns:a16="http://schemas.microsoft.com/office/drawing/2014/main" id="{BB2F35BD-725D-5CD9-97A4-86710658F778}"/>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1" name="מציין מיקום של כותרת תחתונה 2">
            <a:extLst>
              <a:ext uri="{FF2B5EF4-FFF2-40B4-BE49-F238E27FC236}">
                <a16:creationId xmlns:a16="http://schemas.microsoft.com/office/drawing/2014/main" id="{630907D5-9EC1-A0B1-AC52-E0DED132978C}"/>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2" name="מציין מיקום של תאריך 1">
            <a:extLst>
              <a:ext uri="{FF2B5EF4-FFF2-40B4-BE49-F238E27FC236}">
                <a16:creationId xmlns:a16="http://schemas.microsoft.com/office/drawing/2014/main" id="{EEF8FD3D-0FEE-D404-756D-CBFE91A0F2C6}"/>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796446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927889" y="290119"/>
            <a:ext cx="7553588" cy="1754326"/>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ריכוז תוצאות– שלב ג</a:t>
            </a:r>
            <a:r>
              <a:rPr lang="en-US" sz="3600" b="1" dirty="0">
                <a:ln w="22225">
                  <a:solidFill>
                    <a:srgbClr val="009DD9"/>
                  </a:solidFill>
                  <a:prstDash val="solid"/>
                </a:ln>
                <a:solidFill>
                  <a:srgbClr val="009DD9">
                    <a:lumMod val="40000"/>
                    <a:lumOff val="60000"/>
                  </a:srgbClr>
                </a:solidFill>
                <a:latin typeface="Calibri" panose="020F0502020204030204"/>
              </a:rPr>
              <a:t> </a:t>
            </a:r>
            <a:endParaRPr lang="he-IL" sz="3600" b="1" dirty="0">
              <a:ln w="22225">
                <a:solidFill>
                  <a:srgbClr val="009DD9"/>
                </a:solidFill>
                <a:prstDash val="solid"/>
              </a:ln>
              <a:solidFill>
                <a:srgbClr val="009DD9">
                  <a:lumMod val="40000"/>
                  <a:lumOff val="60000"/>
                </a:srgbClr>
              </a:solidFill>
              <a:latin typeface="Calibri" panose="020F0502020204030204"/>
            </a:endParaRP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לאחר טיפול בקבוצת המיעוט ובמשתנה המתווך </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30</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graphicFrame>
        <p:nvGraphicFramePr>
          <p:cNvPr id="3" name="טבלה 2">
            <a:extLst>
              <a:ext uri="{FF2B5EF4-FFF2-40B4-BE49-F238E27FC236}">
                <a16:creationId xmlns:a16="http://schemas.microsoft.com/office/drawing/2014/main" id="{4BF9E05E-474C-4B8F-001A-55A1A9E13F0D}"/>
              </a:ext>
            </a:extLst>
          </p:cNvPr>
          <p:cNvGraphicFramePr>
            <a:graphicFrameLocks noGrp="1"/>
          </p:cNvGraphicFramePr>
          <p:nvPr>
            <p:extLst>
              <p:ext uri="{D42A27DB-BD31-4B8C-83A1-F6EECF244321}">
                <p14:modId xmlns:p14="http://schemas.microsoft.com/office/powerpoint/2010/main" val="1090916603"/>
              </p:ext>
            </p:extLst>
          </p:nvPr>
        </p:nvGraphicFramePr>
        <p:xfrm>
          <a:off x="107090" y="1663413"/>
          <a:ext cx="11977819" cy="3600568"/>
        </p:xfrm>
        <a:graphic>
          <a:graphicData uri="http://schemas.openxmlformats.org/drawingml/2006/table">
            <a:tbl>
              <a:tblPr rtl="1" firstRow="1" bandRow="1">
                <a:tableStyleId>{5C22544A-7EE6-4342-B048-85BDC9FD1C3A}</a:tableStyleId>
              </a:tblPr>
              <a:tblGrid>
                <a:gridCol w="1314591">
                  <a:extLst>
                    <a:ext uri="{9D8B030D-6E8A-4147-A177-3AD203B41FA5}">
                      <a16:colId xmlns:a16="http://schemas.microsoft.com/office/drawing/2014/main" val="2288993576"/>
                    </a:ext>
                  </a:extLst>
                </a:gridCol>
                <a:gridCol w="1314591">
                  <a:extLst>
                    <a:ext uri="{9D8B030D-6E8A-4147-A177-3AD203B41FA5}">
                      <a16:colId xmlns:a16="http://schemas.microsoft.com/office/drawing/2014/main" val="1493191330"/>
                    </a:ext>
                  </a:extLst>
                </a:gridCol>
                <a:gridCol w="1314591">
                  <a:extLst>
                    <a:ext uri="{9D8B030D-6E8A-4147-A177-3AD203B41FA5}">
                      <a16:colId xmlns:a16="http://schemas.microsoft.com/office/drawing/2014/main" val="3652996671"/>
                    </a:ext>
                  </a:extLst>
                </a:gridCol>
                <a:gridCol w="1314591">
                  <a:extLst>
                    <a:ext uri="{9D8B030D-6E8A-4147-A177-3AD203B41FA5}">
                      <a16:colId xmlns:a16="http://schemas.microsoft.com/office/drawing/2014/main" val="2235260178"/>
                    </a:ext>
                  </a:extLst>
                </a:gridCol>
                <a:gridCol w="1363424">
                  <a:extLst>
                    <a:ext uri="{9D8B030D-6E8A-4147-A177-3AD203B41FA5}">
                      <a16:colId xmlns:a16="http://schemas.microsoft.com/office/drawing/2014/main" val="1910459643"/>
                    </a:ext>
                  </a:extLst>
                </a:gridCol>
                <a:gridCol w="1339008">
                  <a:extLst>
                    <a:ext uri="{9D8B030D-6E8A-4147-A177-3AD203B41FA5}">
                      <a16:colId xmlns:a16="http://schemas.microsoft.com/office/drawing/2014/main" val="2273020592"/>
                    </a:ext>
                  </a:extLst>
                </a:gridCol>
                <a:gridCol w="1566127">
                  <a:extLst>
                    <a:ext uri="{9D8B030D-6E8A-4147-A177-3AD203B41FA5}">
                      <a16:colId xmlns:a16="http://schemas.microsoft.com/office/drawing/2014/main" val="1346353189"/>
                    </a:ext>
                  </a:extLst>
                </a:gridCol>
                <a:gridCol w="1436411">
                  <a:extLst>
                    <a:ext uri="{9D8B030D-6E8A-4147-A177-3AD203B41FA5}">
                      <a16:colId xmlns:a16="http://schemas.microsoft.com/office/drawing/2014/main" val="2496268096"/>
                    </a:ext>
                  </a:extLst>
                </a:gridCol>
                <a:gridCol w="1014485">
                  <a:extLst>
                    <a:ext uri="{9D8B030D-6E8A-4147-A177-3AD203B41FA5}">
                      <a16:colId xmlns:a16="http://schemas.microsoft.com/office/drawing/2014/main" val="106196800"/>
                    </a:ext>
                  </a:extLst>
                </a:gridCol>
              </a:tblGrid>
              <a:tr h="900142">
                <a:tc>
                  <a:txBody>
                    <a:bodyPr/>
                    <a:lstStyle/>
                    <a:p>
                      <a:pPr algn="ctr" rtl="1"/>
                      <a:r>
                        <a:rPr lang="en-US" sz="2000" dirty="0">
                          <a:latin typeface="David" panose="020E0502060401010101" pitchFamily="34" charset="-79"/>
                          <a:cs typeface="David" panose="020E0502060401010101" pitchFamily="34" charset="-79"/>
                        </a:rPr>
                        <a:t>RMSE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Precision</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Recall</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Accuracy</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Kappa</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F-Score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Algorithm</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Dataset</a:t>
                      </a:r>
                      <a:endParaRPr lang="he-IL" sz="2000" dirty="0">
                        <a:latin typeface="David" panose="020E0502060401010101" pitchFamily="34" charset="-79"/>
                        <a:cs typeface="David" panose="020E0502060401010101" pitchFamily="34" charset="-79"/>
                      </a:endParaRPr>
                    </a:p>
                  </a:txBody>
                  <a:tcPr/>
                </a:tc>
                <a:tc>
                  <a:txBody>
                    <a:bodyPr/>
                    <a:lstStyle/>
                    <a:p>
                      <a:pPr algn="ctr" rtl="1"/>
                      <a:r>
                        <a:rPr lang="he-IL" sz="20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500079">
                <a:tc>
                  <a:txBody>
                    <a:bodyPr/>
                    <a:lstStyle/>
                    <a:p>
                      <a:pPr algn="ctr" rtl="1"/>
                      <a:r>
                        <a:rPr lang="he-IL" sz="1100" b="1" dirty="0">
                          <a:solidFill>
                            <a:srgbClr val="FF0000"/>
                          </a:solidFill>
                          <a:latin typeface="David" panose="020E0502060401010101" pitchFamily="34" charset="-79"/>
                          <a:cs typeface="David" panose="020E0502060401010101" pitchFamily="34" charset="-79"/>
                        </a:rPr>
                        <a:t>---</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0.834</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0.833</a:t>
                      </a: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0.833</a:t>
                      </a:r>
                    </a:p>
                  </a:txBody>
                  <a:tcPr/>
                </a:tc>
                <a:tc>
                  <a:txBody>
                    <a:bodyPr/>
                    <a:lstStyle/>
                    <a:p>
                      <a:pPr algn="ctr" rtl="1"/>
                      <a:r>
                        <a:rPr lang="en-US" sz="1100" b="1" dirty="0">
                          <a:solidFill>
                            <a:srgbClr val="FF0000"/>
                          </a:solidFill>
                          <a:latin typeface="David" panose="020E0502060401010101" pitchFamily="34" charset="-79"/>
                          <a:cs typeface="David" panose="020E0502060401010101" pitchFamily="34" charset="-79"/>
                        </a:rPr>
                        <a:t>0.6667</a:t>
                      </a:r>
                      <a:endParaRPr lang="he-IL" sz="1100" b="1" dirty="0">
                        <a:solidFill>
                          <a:srgbClr val="FF0000"/>
                        </a:solidFill>
                        <a:latin typeface="David" panose="020E0502060401010101" pitchFamily="34" charset="-79"/>
                        <a:cs typeface="David" panose="020E0502060401010101" pitchFamily="34" charset="-79"/>
                      </a:endParaRPr>
                    </a:p>
                  </a:txBody>
                  <a:tcPr/>
                </a:tc>
                <a:tc>
                  <a:txBody>
                    <a:bodyPr/>
                    <a:lstStyle/>
                    <a:p>
                      <a:pPr algn="ctr" rtl="1"/>
                      <a:r>
                        <a:rPr lang="en-US" sz="1100" b="1" dirty="0">
                          <a:solidFill>
                            <a:srgbClr val="FF0000"/>
                          </a:solidFill>
                          <a:latin typeface="David" panose="020E0502060401010101" pitchFamily="34" charset="-79"/>
                          <a:cs typeface="David" panose="020E0502060401010101" pitchFamily="34" charset="-79"/>
                        </a:rPr>
                        <a:t>0.833</a:t>
                      </a:r>
                      <a:endParaRPr lang="he-IL" sz="1100" b="1" dirty="0">
                        <a:solidFill>
                          <a:srgbClr val="FF0000"/>
                        </a:solidFill>
                        <a:latin typeface="David" panose="020E0502060401010101" pitchFamily="34" charset="-79"/>
                        <a:cs typeface="David" panose="020E0502060401010101" pitchFamily="34" charset="-79"/>
                      </a:endParaRPr>
                    </a:p>
                  </a:txBody>
                  <a:tcPr/>
                </a:tc>
                <a:tc>
                  <a:txBody>
                    <a:bodyPr/>
                    <a:lstStyle/>
                    <a:p>
                      <a:pPr algn="ctr" rtl="1"/>
                      <a:r>
                        <a:rPr lang="en-US" sz="1100" b="1" dirty="0">
                          <a:solidFill>
                            <a:srgbClr val="FF0000"/>
                          </a:solidFill>
                          <a:latin typeface="David" panose="020E0502060401010101" pitchFamily="34" charset="-79"/>
                          <a:cs typeface="David" panose="020E0502060401010101" pitchFamily="34" charset="-79"/>
                        </a:rPr>
                        <a:t>J-48 CV</a:t>
                      </a:r>
                      <a:endParaRPr lang="he-IL" sz="1100" b="1" dirty="0">
                        <a:solidFill>
                          <a:srgbClr val="FF0000"/>
                        </a:solidFill>
                        <a:latin typeface="David" panose="020E0502060401010101" pitchFamily="34" charset="-79"/>
                        <a:cs typeface="David" panose="020E0502060401010101" pitchFamily="34" charset="-79"/>
                      </a:endParaRPr>
                    </a:p>
                  </a:txBody>
                  <a:tcPr/>
                </a:tc>
                <a:tc>
                  <a:txBody>
                    <a:bodyPr/>
                    <a:lstStyle/>
                    <a:p>
                      <a:pPr algn="ctr" rtl="0"/>
                      <a:r>
                        <a:rPr lang="en-US" sz="1100" b="1" i="0" u="none" strike="noStrike" kern="1200" dirty="0">
                          <a:solidFill>
                            <a:srgbClr val="FF0000"/>
                          </a:solidFill>
                          <a:effectLst/>
                          <a:latin typeface="David" panose="020E0502060401010101" pitchFamily="34" charset="-79"/>
                          <a:ea typeface="+mn-ea"/>
                          <a:cs typeface="David" panose="020E0502060401010101" pitchFamily="34" charset="-79"/>
                        </a:rPr>
                        <a:t>Regular -N</a:t>
                      </a:r>
                      <a:endParaRPr lang="en-US" sz="1100" b="1" dirty="0">
                        <a:solidFill>
                          <a:srgbClr val="FF0000"/>
                        </a:solidFill>
                        <a:effectLst/>
                        <a:latin typeface="David" panose="020E0502060401010101" pitchFamily="34" charset="-79"/>
                        <a:cs typeface="David" panose="020E0502060401010101" pitchFamily="34" charset="-79"/>
                      </a:endParaRPr>
                    </a:p>
                    <a:p>
                      <a:pPr algn="ctr"/>
                      <a:endParaRPr lang="he-IL" sz="1100" b="1" dirty="0">
                        <a:solidFill>
                          <a:srgbClr val="FF0000"/>
                        </a:solidFill>
                        <a:latin typeface="David" panose="020E0502060401010101" pitchFamily="34" charset="-79"/>
                        <a:cs typeface="David" panose="020E0502060401010101" pitchFamily="34" charset="-79"/>
                      </a:endParaRPr>
                    </a:p>
                  </a:txBody>
                  <a:tcPr/>
                </a:tc>
                <a:tc>
                  <a:txBody>
                    <a:bodyPr/>
                    <a:lstStyle/>
                    <a:p>
                      <a:pPr algn="ctr" rtl="1"/>
                      <a:r>
                        <a:rPr lang="he-IL" sz="1100" b="1" dirty="0">
                          <a:solidFill>
                            <a:srgbClr val="FF0000"/>
                          </a:solidFill>
                          <a:latin typeface="David" panose="020E0502060401010101" pitchFamily="34" charset="-79"/>
                          <a:cs typeface="David" panose="020E0502060401010101" pitchFamily="34" charset="-79"/>
                        </a:rPr>
                        <a:t>1</a:t>
                      </a:r>
                    </a:p>
                  </a:txBody>
                  <a:tcPr/>
                </a:tc>
                <a:extLst>
                  <a:ext uri="{0D108BD9-81ED-4DB2-BD59-A6C34878D82A}">
                    <a16:rowId xmlns:a16="http://schemas.microsoft.com/office/drawing/2014/main" val="333397206"/>
                  </a:ext>
                </a:extLst>
              </a:tr>
              <a:tr h="500079">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0.832</a:t>
                      </a:r>
                    </a:p>
                  </a:txBody>
                  <a:tcPr/>
                </a:tc>
                <a:tc>
                  <a:txBody>
                    <a:bodyPr/>
                    <a:lstStyle/>
                    <a:p>
                      <a:pPr algn="ctr" rtl="1"/>
                      <a:r>
                        <a:rPr lang="he-IL" sz="1100" dirty="0">
                          <a:latin typeface="David" panose="020E0502060401010101" pitchFamily="34" charset="-79"/>
                          <a:cs typeface="David" panose="020E0502060401010101" pitchFamily="34" charset="-79"/>
                        </a:rPr>
                        <a:t>0.831</a:t>
                      </a:r>
                    </a:p>
                  </a:txBody>
                  <a:tcPr/>
                </a:tc>
                <a:tc>
                  <a:txBody>
                    <a:bodyPr/>
                    <a:lstStyle/>
                    <a:p>
                      <a:pPr algn="ctr" rtl="1"/>
                      <a:r>
                        <a:rPr lang="he-IL" sz="1100" dirty="0">
                          <a:latin typeface="David" panose="020E0502060401010101" pitchFamily="34" charset="-79"/>
                          <a:cs typeface="David" panose="020E0502060401010101" pitchFamily="34" charset="-79"/>
                        </a:rPr>
                        <a:t>0.831</a:t>
                      </a:r>
                    </a:p>
                  </a:txBody>
                  <a:tcPr/>
                </a:tc>
                <a:tc>
                  <a:txBody>
                    <a:bodyPr/>
                    <a:lstStyle/>
                    <a:p>
                      <a:pPr algn="ctr" rtl="1"/>
                      <a:r>
                        <a:rPr lang="he-IL" sz="1100" dirty="0">
                          <a:latin typeface="David" panose="020E0502060401010101" pitchFamily="34" charset="-79"/>
                          <a:cs typeface="David" panose="020E0502060401010101" pitchFamily="34" charset="-79"/>
                        </a:rPr>
                        <a:t>0.6627</a:t>
                      </a:r>
                    </a:p>
                  </a:txBody>
                  <a:tcPr/>
                </a:tc>
                <a:tc>
                  <a:txBody>
                    <a:bodyPr/>
                    <a:lstStyle/>
                    <a:p>
                      <a:pPr algn="ctr" rtl="1"/>
                      <a:r>
                        <a:rPr lang="he-IL" sz="1100" dirty="0">
                          <a:latin typeface="David" panose="020E0502060401010101" pitchFamily="34" charset="-79"/>
                          <a:cs typeface="David" panose="020E0502060401010101" pitchFamily="34" charset="-79"/>
                        </a:rPr>
                        <a:t>0.831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NN CV</a:t>
                      </a:r>
                      <a:endParaRPr lang="he-IL" sz="1100" dirty="0">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-N</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2</a:t>
                      </a:r>
                    </a:p>
                  </a:txBody>
                  <a:tcPr/>
                </a:tc>
                <a:extLst>
                  <a:ext uri="{0D108BD9-81ED-4DB2-BD59-A6C34878D82A}">
                    <a16:rowId xmlns:a16="http://schemas.microsoft.com/office/drawing/2014/main" val="3928045590"/>
                  </a:ext>
                </a:extLst>
              </a:tr>
              <a:tr h="700110">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0.815</a:t>
                      </a:r>
                    </a:p>
                  </a:txBody>
                  <a:tcPr/>
                </a:tc>
                <a:tc>
                  <a:txBody>
                    <a:bodyPr/>
                    <a:lstStyle/>
                    <a:p>
                      <a:pPr algn="ctr" rtl="1"/>
                      <a:r>
                        <a:rPr lang="he-IL" sz="1100" dirty="0">
                          <a:latin typeface="David" panose="020E0502060401010101" pitchFamily="34" charset="-79"/>
                          <a:cs typeface="David" panose="020E0502060401010101" pitchFamily="34" charset="-79"/>
                        </a:rPr>
                        <a:t>0.815</a:t>
                      </a:r>
                    </a:p>
                  </a:txBody>
                  <a:tcPr/>
                </a:tc>
                <a:tc>
                  <a:txBody>
                    <a:bodyPr/>
                    <a:lstStyle/>
                    <a:p>
                      <a:pPr algn="ctr" rtl="1"/>
                      <a:r>
                        <a:rPr lang="he-IL" sz="1100" dirty="0">
                          <a:latin typeface="David" panose="020E0502060401010101" pitchFamily="34" charset="-79"/>
                          <a:cs typeface="David" panose="020E0502060401010101" pitchFamily="34" charset="-79"/>
                        </a:rPr>
                        <a:t>0.815</a:t>
                      </a:r>
                    </a:p>
                  </a:txBody>
                  <a:tcPr/>
                </a:tc>
                <a:tc>
                  <a:txBody>
                    <a:bodyPr/>
                    <a:lstStyle/>
                    <a:p>
                      <a:pPr algn="ctr" rtl="1"/>
                      <a:r>
                        <a:rPr lang="he-IL" sz="1100" dirty="0">
                          <a:latin typeface="David" panose="020E0502060401010101" pitchFamily="34" charset="-79"/>
                          <a:cs typeface="David" panose="020E0502060401010101" pitchFamily="34" charset="-79"/>
                        </a:rPr>
                        <a:t>0.63</a:t>
                      </a:r>
                    </a:p>
                  </a:txBody>
                  <a:tcPr/>
                </a:tc>
                <a:tc>
                  <a:txBody>
                    <a:bodyPr/>
                    <a:lstStyle/>
                    <a:p>
                      <a:pPr algn="ctr" rtl="1"/>
                      <a:r>
                        <a:rPr lang="he-IL" sz="1100" dirty="0">
                          <a:latin typeface="David" panose="020E0502060401010101" pitchFamily="34" charset="-79"/>
                          <a:cs typeface="David" panose="020E0502060401010101" pitchFamily="34" charset="-79"/>
                        </a:rPr>
                        <a:t>0.815</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dirty="0">
                          <a:latin typeface="David" panose="020E0502060401010101" pitchFamily="34" charset="-79"/>
                          <a:cs typeface="David" panose="020E0502060401010101" pitchFamily="34" charset="-79"/>
                        </a:rPr>
                        <a:t>Logistic regression (Cross Validation)</a:t>
                      </a:r>
                      <a:endParaRPr lang="he-IL" sz="110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-N</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3</a:t>
                      </a:r>
                    </a:p>
                  </a:txBody>
                  <a:tcPr/>
                </a:tc>
                <a:extLst>
                  <a:ext uri="{0D108BD9-81ED-4DB2-BD59-A6C34878D82A}">
                    <a16:rowId xmlns:a16="http://schemas.microsoft.com/office/drawing/2014/main" val="699045745"/>
                  </a:ext>
                </a:extLst>
              </a:tr>
              <a:tr h="500079">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0.818</a:t>
                      </a:r>
                    </a:p>
                  </a:txBody>
                  <a:tcPr/>
                </a:tc>
                <a:tc>
                  <a:txBody>
                    <a:bodyPr/>
                    <a:lstStyle/>
                    <a:p>
                      <a:pPr algn="ctr" rtl="1"/>
                      <a:r>
                        <a:rPr lang="he-IL" sz="1100" dirty="0">
                          <a:latin typeface="David" panose="020E0502060401010101" pitchFamily="34" charset="-79"/>
                          <a:cs typeface="David" panose="020E0502060401010101" pitchFamily="34" charset="-79"/>
                        </a:rPr>
                        <a:t>0.818</a:t>
                      </a:r>
                    </a:p>
                  </a:txBody>
                  <a:tcPr/>
                </a:tc>
                <a:tc>
                  <a:txBody>
                    <a:bodyPr/>
                    <a:lstStyle/>
                    <a:p>
                      <a:pPr algn="ctr" rtl="1"/>
                      <a:r>
                        <a:rPr lang="he-IL" sz="1100" dirty="0">
                          <a:latin typeface="David" panose="020E0502060401010101" pitchFamily="34" charset="-79"/>
                          <a:cs typeface="David" panose="020E0502060401010101" pitchFamily="34" charset="-79"/>
                        </a:rPr>
                        <a:t>0.818</a:t>
                      </a:r>
                    </a:p>
                  </a:txBody>
                  <a:tcPr/>
                </a:tc>
                <a:tc>
                  <a:txBody>
                    <a:bodyPr/>
                    <a:lstStyle/>
                    <a:p>
                      <a:pPr algn="ctr" rtl="1"/>
                      <a:r>
                        <a:rPr lang="he-IL" sz="1100" dirty="0">
                          <a:latin typeface="David" panose="020E0502060401010101" pitchFamily="34" charset="-79"/>
                          <a:cs typeface="David" panose="020E0502060401010101" pitchFamily="34" charset="-79"/>
                        </a:rPr>
                        <a:t>0.6353</a:t>
                      </a:r>
                    </a:p>
                  </a:txBody>
                  <a:tcPr/>
                </a:tc>
                <a:tc>
                  <a:txBody>
                    <a:bodyPr/>
                    <a:lstStyle/>
                    <a:p>
                      <a:pPr algn="ctr" rtl="1"/>
                      <a:r>
                        <a:rPr lang="he-IL" sz="1100" dirty="0">
                          <a:latin typeface="David" panose="020E0502060401010101" pitchFamily="34" charset="-79"/>
                          <a:cs typeface="David" panose="020E0502060401010101" pitchFamily="34" charset="-79"/>
                        </a:rPr>
                        <a:t>0.818</a:t>
                      </a:r>
                    </a:p>
                  </a:txBody>
                  <a:tcPr/>
                </a:tc>
                <a:tc>
                  <a:txBody>
                    <a:bodyPr/>
                    <a:lstStyle/>
                    <a:p>
                      <a:pPr algn="ctr" rtl="1"/>
                      <a:r>
                        <a:rPr lang="en-US" sz="1100" dirty="0">
                          <a:latin typeface="David" panose="020E0502060401010101" pitchFamily="34" charset="-79"/>
                          <a:cs typeface="David" panose="020E0502060401010101" pitchFamily="34" charset="-79"/>
                        </a:rPr>
                        <a:t>SMO CV (SVM)</a:t>
                      </a:r>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4</a:t>
                      </a:r>
                    </a:p>
                  </a:txBody>
                  <a:tcPr/>
                </a:tc>
                <a:extLst>
                  <a:ext uri="{0D108BD9-81ED-4DB2-BD59-A6C34878D82A}">
                    <a16:rowId xmlns:a16="http://schemas.microsoft.com/office/drawing/2014/main" val="3761049234"/>
                  </a:ext>
                </a:extLst>
              </a:tr>
              <a:tr h="500079">
                <a:tc>
                  <a:txBody>
                    <a:bodyPr/>
                    <a:lstStyle/>
                    <a:p>
                      <a:pPr algn="ctr" rtl="1"/>
                      <a:r>
                        <a:rPr lang="he-IL" sz="1100" dirty="0">
                          <a:latin typeface="David" panose="020E0502060401010101" pitchFamily="34" charset="-79"/>
                          <a:cs typeface="David" panose="020E0502060401010101" pitchFamily="34" charset="-79"/>
                        </a:rPr>
                        <a:t>---</a:t>
                      </a:r>
                    </a:p>
                  </a:txBody>
                  <a:tcPr/>
                </a:tc>
                <a:tc>
                  <a:txBody>
                    <a:bodyPr/>
                    <a:lstStyle/>
                    <a:p>
                      <a:pPr algn="ctr" rtl="1"/>
                      <a:r>
                        <a:rPr lang="he-IL" sz="1100" dirty="0">
                          <a:latin typeface="David" panose="020E0502060401010101" pitchFamily="34" charset="-79"/>
                          <a:cs typeface="David" panose="020E0502060401010101" pitchFamily="34" charset="-79"/>
                        </a:rPr>
                        <a:t>0.834</a:t>
                      </a:r>
                    </a:p>
                  </a:txBody>
                  <a:tcPr/>
                </a:tc>
                <a:tc>
                  <a:txBody>
                    <a:bodyPr/>
                    <a:lstStyle/>
                    <a:p>
                      <a:pPr algn="ctr" rtl="1"/>
                      <a:r>
                        <a:rPr lang="he-IL" sz="1100" dirty="0">
                          <a:latin typeface="David" panose="020E0502060401010101" pitchFamily="34" charset="-79"/>
                          <a:cs typeface="David" panose="020E0502060401010101" pitchFamily="34" charset="-79"/>
                        </a:rPr>
                        <a:t>0.833</a:t>
                      </a:r>
                    </a:p>
                  </a:txBody>
                  <a:tcPr/>
                </a:tc>
                <a:tc>
                  <a:txBody>
                    <a:bodyPr/>
                    <a:lstStyle/>
                    <a:p>
                      <a:pPr algn="ctr" rtl="1"/>
                      <a:r>
                        <a:rPr lang="he-IL" sz="1100" dirty="0">
                          <a:latin typeface="David" panose="020E0502060401010101" pitchFamily="34" charset="-79"/>
                          <a:cs typeface="David" panose="020E0502060401010101" pitchFamily="34" charset="-79"/>
                        </a:rPr>
                        <a:t>0.833</a:t>
                      </a:r>
                    </a:p>
                  </a:txBody>
                  <a:tcPr/>
                </a:tc>
                <a:tc>
                  <a:txBody>
                    <a:bodyPr/>
                    <a:lstStyle/>
                    <a:p>
                      <a:pPr algn="ctr" rtl="1"/>
                      <a:r>
                        <a:rPr lang="he-IL" sz="1100" dirty="0">
                          <a:latin typeface="David" panose="020E0502060401010101" pitchFamily="34" charset="-79"/>
                          <a:cs typeface="David" panose="020E0502060401010101" pitchFamily="34" charset="-79"/>
                        </a:rPr>
                        <a:t>0.6668</a:t>
                      </a:r>
                    </a:p>
                  </a:txBody>
                  <a:tcPr/>
                </a:tc>
                <a:tc>
                  <a:txBody>
                    <a:bodyPr/>
                    <a:lstStyle/>
                    <a:p>
                      <a:pPr algn="ctr" rtl="1"/>
                      <a:r>
                        <a:rPr lang="he-IL" sz="1100" dirty="0">
                          <a:latin typeface="David" panose="020E0502060401010101" pitchFamily="34" charset="-79"/>
                          <a:cs typeface="David" panose="020E0502060401010101" pitchFamily="34" charset="-79"/>
                        </a:rPr>
                        <a:t>0.833</a:t>
                      </a:r>
                    </a:p>
                  </a:txBody>
                  <a:tcPr/>
                </a:tc>
                <a:tc>
                  <a:txBody>
                    <a:bodyPr/>
                    <a:lstStyle/>
                    <a:p>
                      <a:pPr algn="ctr" rtl="0"/>
                      <a:r>
                        <a:rPr lang="en-US" sz="1100" b="0" dirty="0">
                          <a:effectLst/>
                          <a:latin typeface="David" panose="020E0502060401010101" pitchFamily="34" charset="-79"/>
                          <a:cs typeface="David" panose="020E0502060401010101" pitchFamily="34" charset="-79"/>
                        </a:rPr>
                        <a:t>J-48</a:t>
                      </a:r>
                    </a:p>
                    <a:p>
                      <a:pPr algn="ctr" rtl="0"/>
                      <a:r>
                        <a:rPr lang="en-US" sz="1100" b="0" dirty="0">
                          <a:effectLst/>
                          <a:latin typeface="David" panose="020E0502060401010101" pitchFamily="34" charset="-79"/>
                          <a:cs typeface="David" panose="020E0502060401010101" pitchFamily="34" charset="-79"/>
                        </a:rPr>
                        <a:t>(</a:t>
                      </a:r>
                      <a:r>
                        <a:rPr lang="en-US" sz="1100" b="0" dirty="0" err="1">
                          <a:effectLst/>
                          <a:latin typeface="David" panose="020E0502060401010101" pitchFamily="34" charset="-79"/>
                          <a:cs typeface="David" panose="020E0502060401010101" pitchFamily="34" charset="-79"/>
                        </a:rPr>
                        <a:t>Normelized</a:t>
                      </a:r>
                      <a:r>
                        <a:rPr lang="en-US" sz="1100" b="0" dirty="0">
                          <a:effectLst/>
                          <a:latin typeface="David" panose="020E0502060401010101" pitchFamily="34" charset="-79"/>
                          <a:cs typeface="David" panose="020E0502060401010101" pitchFamily="34" charset="-79"/>
                        </a:rPr>
                        <a:t> 0-1)</a:t>
                      </a: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Regular-N</a:t>
                      </a:r>
                      <a:endParaRPr lang="en-US" sz="1100" b="0" dirty="0">
                        <a:effectLst/>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5</a:t>
                      </a:r>
                    </a:p>
                  </a:txBody>
                  <a:tcPr/>
                </a:tc>
                <a:extLst>
                  <a:ext uri="{0D108BD9-81ED-4DB2-BD59-A6C34878D82A}">
                    <a16:rowId xmlns:a16="http://schemas.microsoft.com/office/drawing/2014/main" val="3327823745"/>
                  </a:ext>
                </a:extLst>
              </a:tr>
            </a:tbl>
          </a:graphicData>
        </a:graphic>
      </p:graphicFrame>
    </p:spTree>
    <p:extLst>
      <p:ext uri="{BB962C8B-B14F-4D97-AF65-F5344CB8AC3E}">
        <p14:creationId xmlns:p14="http://schemas.microsoft.com/office/powerpoint/2010/main" val="608137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029810" y="234426"/>
            <a:ext cx="9081856"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ריכוז תוצאות– שלב ג</a:t>
            </a:r>
            <a:r>
              <a:rPr lang="en-US" sz="3600" b="1" dirty="0">
                <a:ln w="22225">
                  <a:solidFill>
                    <a:srgbClr val="009DD9"/>
                  </a:solidFill>
                  <a:prstDash val="solid"/>
                </a:ln>
                <a:solidFill>
                  <a:srgbClr val="009DD9">
                    <a:lumMod val="40000"/>
                    <a:lumOff val="60000"/>
                  </a:srgbClr>
                </a:solidFill>
                <a:latin typeface="Calibri" panose="020F0502020204030204"/>
              </a:rPr>
              <a:t> </a:t>
            </a:r>
            <a:endParaRPr lang="he-IL" sz="3600" b="1" dirty="0">
              <a:ln w="22225">
                <a:solidFill>
                  <a:srgbClr val="009DD9"/>
                </a:solidFill>
                <a:prstDash val="solid"/>
              </a:ln>
              <a:solidFill>
                <a:srgbClr val="009DD9">
                  <a:lumMod val="40000"/>
                  <a:lumOff val="60000"/>
                </a:srgbClr>
              </a:solidFill>
              <a:latin typeface="Calibri" panose="020F0502020204030204"/>
            </a:endParaRP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לאחר טיפול בקבוצת המיעוט ובמשתנה המתווך </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31</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graphicFrame>
        <p:nvGraphicFramePr>
          <p:cNvPr id="3" name="טבלה 2">
            <a:extLst>
              <a:ext uri="{FF2B5EF4-FFF2-40B4-BE49-F238E27FC236}">
                <a16:creationId xmlns:a16="http://schemas.microsoft.com/office/drawing/2014/main" id="{4BF9E05E-474C-4B8F-001A-55A1A9E13F0D}"/>
              </a:ext>
            </a:extLst>
          </p:cNvPr>
          <p:cNvGraphicFramePr>
            <a:graphicFrameLocks noGrp="1"/>
          </p:cNvGraphicFramePr>
          <p:nvPr>
            <p:extLst>
              <p:ext uri="{D42A27DB-BD31-4B8C-83A1-F6EECF244321}">
                <p14:modId xmlns:p14="http://schemas.microsoft.com/office/powerpoint/2010/main" val="4132816071"/>
              </p:ext>
            </p:extLst>
          </p:nvPr>
        </p:nvGraphicFramePr>
        <p:xfrm>
          <a:off x="107090" y="1773907"/>
          <a:ext cx="11977819" cy="3600568"/>
        </p:xfrm>
        <a:graphic>
          <a:graphicData uri="http://schemas.openxmlformats.org/drawingml/2006/table">
            <a:tbl>
              <a:tblPr rtl="1" firstRow="1" bandRow="1">
                <a:tableStyleId>{5C22544A-7EE6-4342-B048-85BDC9FD1C3A}</a:tableStyleId>
              </a:tblPr>
              <a:tblGrid>
                <a:gridCol w="1314591">
                  <a:extLst>
                    <a:ext uri="{9D8B030D-6E8A-4147-A177-3AD203B41FA5}">
                      <a16:colId xmlns:a16="http://schemas.microsoft.com/office/drawing/2014/main" val="2288993576"/>
                    </a:ext>
                  </a:extLst>
                </a:gridCol>
                <a:gridCol w="1314591">
                  <a:extLst>
                    <a:ext uri="{9D8B030D-6E8A-4147-A177-3AD203B41FA5}">
                      <a16:colId xmlns:a16="http://schemas.microsoft.com/office/drawing/2014/main" val="1493191330"/>
                    </a:ext>
                  </a:extLst>
                </a:gridCol>
                <a:gridCol w="1314591">
                  <a:extLst>
                    <a:ext uri="{9D8B030D-6E8A-4147-A177-3AD203B41FA5}">
                      <a16:colId xmlns:a16="http://schemas.microsoft.com/office/drawing/2014/main" val="3652996671"/>
                    </a:ext>
                  </a:extLst>
                </a:gridCol>
                <a:gridCol w="1314591">
                  <a:extLst>
                    <a:ext uri="{9D8B030D-6E8A-4147-A177-3AD203B41FA5}">
                      <a16:colId xmlns:a16="http://schemas.microsoft.com/office/drawing/2014/main" val="2235260178"/>
                    </a:ext>
                  </a:extLst>
                </a:gridCol>
                <a:gridCol w="1363424">
                  <a:extLst>
                    <a:ext uri="{9D8B030D-6E8A-4147-A177-3AD203B41FA5}">
                      <a16:colId xmlns:a16="http://schemas.microsoft.com/office/drawing/2014/main" val="1910459643"/>
                    </a:ext>
                  </a:extLst>
                </a:gridCol>
                <a:gridCol w="1339008">
                  <a:extLst>
                    <a:ext uri="{9D8B030D-6E8A-4147-A177-3AD203B41FA5}">
                      <a16:colId xmlns:a16="http://schemas.microsoft.com/office/drawing/2014/main" val="2273020592"/>
                    </a:ext>
                  </a:extLst>
                </a:gridCol>
                <a:gridCol w="1566127">
                  <a:extLst>
                    <a:ext uri="{9D8B030D-6E8A-4147-A177-3AD203B41FA5}">
                      <a16:colId xmlns:a16="http://schemas.microsoft.com/office/drawing/2014/main" val="1346353189"/>
                    </a:ext>
                  </a:extLst>
                </a:gridCol>
                <a:gridCol w="1436411">
                  <a:extLst>
                    <a:ext uri="{9D8B030D-6E8A-4147-A177-3AD203B41FA5}">
                      <a16:colId xmlns:a16="http://schemas.microsoft.com/office/drawing/2014/main" val="2496268096"/>
                    </a:ext>
                  </a:extLst>
                </a:gridCol>
                <a:gridCol w="1014485">
                  <a:extLst>
                    <a:ext uri="{9D8B030D-6E8A-4147-A177-3AD203B41FA5}">
                      <a16:colId xmlns:a16="http://schemas.microsoft.com/office/drawing/2014/main" val="106196800"/>
                    </a:ext>
                  </a:extLst>
                </a:gridCol>
              </a:tblGrid>
              <a:tr h="900142">
                <a:tc>
                  <a:txBody>
                    <a:bodyPr/>
                    <a:lstStyle/>
                    <a:p>
                      <a:pPr algn="ctr" rtl="1"/>
                      <a:r>
                        <a:rPr lang="en-US" sz="2000" dirty="0">
                          <a:latin typeface="David" panose="020E0502060401010101" pitchFamily="34" charset="-79"/>
                          <a:cs typeface="David" panose="020E0502060401010101" pitchFamily="34" charset="-79"/>
                        </a:rPr>
                        <a:t>RMSE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Precision</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Recall</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Accuracy</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Kappa</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F-Score</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Algorithm</a:t>
                      </a:r>
                      <a:endParaRPr lang="he-IL" sz="2000" dirty="0">
                        <a:latin typeface="David" panose="020E0502060401010101" pitchFamily="34" charset="-79"/>
                        <a:cs typeface="David" panose="020E0502060401010101" pitchFamily="34" charset="-79"/>
                      </a:endParaRPr>
                    </a:p>
                  </a:txBody>
                  <a:tcPr/>
                </a:tc>
                <a:tc>
                  <a:txBody>
                    <a:bodyPr/>
                    <a:lstStyle/>
                    <a:p>
                      <a:pPr algn="ctr" rtl="1"/>
                      <a:r>
                        <a:rPr lang="en-US" sz="2000" dirty="0">
                          <a:latin typeface="David" panose="020E0502060401010101" pitchFamily="34" charset="-79"/>
                          <a:cs typeface="David" panose="020E0502060401010101" pitchFamily="34" charset="-79"/>
                        </a:rPr>
                        <a:t>Dataset</a:t>
                      </a:r>
                      <a:endParaRPr lang="he-IL" sz="2000" dirty="0">
                        <a:latin typeface="David" panose="020E0502060401010101" pitchFamily="34" charset="-79"/>
                        <a:cs typeface="David" panose="020E0502060401010101" pitchFamily="34" charset="-79"/>
                      </a:endParaRPr>
                    </a:p>
                  </a:txBody>
                  <a:tcPr/>
                </a:tc>
                <a:tc>
                  <a:txBody>
                    <a:bodyPr/>
                    <a:lstStyle/>
                    <a:p>
                      <a:pPr algn="ctr" rtl="1"/>
                      <a:r>
                        <a:rPr lang="he-IL" sz="2000" dirty="0">
                          <a:latin typeface="David" panose="020E0502060401010101" pitchFamily="34" charset="-79"/>
                          <a:cs typeface="David" panose="020E0502060401010101" pitchFamily="34" charset="-79"/>
                        </a:rPr>
                        <a:t>#</a:t>
                      </a:r>
                    </a:p>
                  </a:txBody>
                  <a:tcPr/>
                </a:tc>
                <a:extLst>
                  <a:ext uri="{0D108BD9-81ED-4DB2-BD59-A6C34878D82A}">
                    <a16:rowId xmlns:a16="http://schemas.microsoft.com/office/drawing/2014/main" val="4182246409"/>
                  </a:ext>
                </a:extLst>
              </a:tr>
              <a:tr h="500079">
                <a:tc>
                  <a:txBody>
                    <a:bodyPr/>
                    <a:lstStyle/>
                    <a:p>
                      <a:pPr algn="ctr" rtl="0">
                        <a:lnSpc>
                          <a:spcPct val="150000"/>
                        </a:lnSpc>
                        <a:spcAft>
                          <a:spcPts val="800"/>
                        </a:spcAft>
                      </a:pPr>
                      <a:r>
                        <a:rPr lang="en-US" sz="1100" dirty="0">
                          <a:effectLst/>
                          <a:latin typeface="David" panose="020E0502060401010101" pitchFamily="34" charset="-79"/>
                          <a:ea typeface="Aptos" panose="020B0004020202020204" pitchFamily="34" charset="0"/>
                          <a:cs typeface="Arial" panose="020B0604020202020204" pitchFamily="34" charset="0"/>
                        </a:rPr>
                        <a:t>0.3675</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p>
                  </a:txBody>
                  <a:tcPr/>
                </a:tc>
                <a:tc>
                  <a:txBody>
                    <a:bodyPr/>
                    <a:lstStyle/>
                    <a:p>
                      <a:pPr algn="ctr" rtl="1"/>
                      <a:r>
                        <a:rPr lang="he-IL" sz="1800" b="0" dirty="0">
                          <a:solidFill>
                            <a:schemeClr val="tx1"/>
                          </a:solidFill>
                          <a:latin typeface="David" panose="020E0502060401010101" pitchFamily="34" charset="-79"/>
                          <a:cs typeface="David" panose="020E0502060401010101" pitchFamily="34" charset="-79"/>
                        </a:rPr>
                        <a:t>---</a:t>
                      </a:r>
                      <a:endParaRPr lang="he-IL" sz="1100" b="0" dirty="0">
                        <a:solidFill>
                          <a:schemeClr val="tx1"/>
                        </a:solidFill>
                        <a:latin typeface="David" panose="020E0502060401010101" pitchFamily="34" charset="-79"/>
                        <a:cs typeface="David" panose="020E0502060401010101" pitchFamily="34" charset="-79"/>
                      </a:endParaRPr>
                    </a:p>
                  </a:txBody>
                  <a:tcPr/>
                </a:tc>
                <a:tc>
                  <a:txBody>
                    <a:bodyPr/>
                    <a:lstStyle/>
                    <a:p>
                      <a:pPr algn="ctr" rtl="1"/>
                      <a:r>
                        <a:rPr lang="he-IL" sz="1800" b="0" dirty="0">
                          <a:solidFill>
                            <a:schemeClr val="tx1"/>
                          </a:solidFill>
                          <a:latin typeface="David" panose="020E0502060401010101" pitchFamily="34" charset="-79"/>
                          <a:cs typeface="David" panose="020E0502060401010101" pitchFamily="34" charset="-79"/>
                        </a:rPr>
                        <a:t>---</a:t>
                      </a:r>
                      <a:endParaRPr lang="he-IL" sz="1100" b="0" dirty="0">
                        <a:solidFill>
                          <a:schemeClr val="tx1"/>
                        </a:solidFill>
                        <a:latin typeface="David" panose="020E0502060401010101" pitchFamily="34" charset="-79"/>
                        <a:cs typeface="David" panose="020E0502060401010101" pitchFamily="34" charset="-79"/>
                      </a:endParaRPr>
                    </a:p>
                  </a:txBody>
                  <a:tcPr/>
                </a:tc>
                <a:tc>
                  <a:txBody>
                    <a:bodyPr/>
                    <a:lstStyle/>
                    <a:p>
                      <a:pPr algn="ctr" rtl="1"/>
                      <a:r>
                        <a:rPr lang="en-US" sz="1100" b="0" dirty="0">
                          <a:solidFill>
                            <a:schemeClr val="tx1"/>
                          </a:solidFill>
                          <a:latin typeface="David" panose="020E0502060401010101" pitchFamily="34" charset="-79"/>
                          <a:cs typeface="David" panose="020E0502060401010101" pitchFamily="34" charset="-79"/>
                        </a:rPr>
                        <a:t>Linear Regression (Cross Validation)</a:t>
                      </a:r>
                      <a:endParaRPr lang="he-IL" sz="1100" b="0" dirty="0">
                        <a:solidFill>
                          <a:schemeClr val="tx1"/>
                        </a:solidFill>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tx1"/>
                          </a:solidFill>
                          <a:effectLst/>
                          <a:latin typeface="David" panose="020E0502060401010101" pitchFamily="34" charset="-79"/>
                          <a:ea typeface="+mn-ea"/>
                          <a:cs typeface="David" panose="020E0502060401010101" pitchFamily="34" charset="-79"/>
                        </a:rPr>
                        <a:t>Regular -O</a:t>
                      </a:r>
                      <a:endParaRPr lang="en-US" sz="1100" b="0" dirty="0">
                        <a:solidFill>
                          <a:schemeClr val="tx1"/>
                        </a:solidFill>
                        <a:effectLst/>
                        <a:latin typeface="David" panose="020E0502060401010101" pitchFamily="34" charset="-79"/>
                        <a:cs typeface="David" panose="020E0502060401010101" pitchFamily="34" charset="-79"/>
                      </a:endParaRPr>
                    </a:p>
                    <a:p>
                      <a:pPr algn="ctr"/>
                      <a:endParaRPr lang="he-IL" sz="1100" b="0" dirty="0">
                        <a:solidFill>
                          <a:schemeClr val="tx1"/>
                        </a:solidFill>
                        <a:latin typeface="David" panose="020E0502060401010101" pitchFamily="34" charset="-79"/>
                        <a:cs typeface="David" panose="020E0502060401010101" pitchFamily="34" charset="-79"/>
                      </a:endParaRPr>
                    </a:p>
                  </a:txBody>
                  <a:tcPr/>
                </a:tc>
                <a:tc>
                  <a:txBody>
                    <a:bodyPr/>
                    <a:lstStyle/>
                    <a:p>
                      <a:pPr algn="ctr" rtl="1"/>
                      <a:r>
                        <a:rPr lang="en-US" sz="1100" b="0" dirty="0">
                          <a:solidFill>
                            <a:schemeClr val="tx1"/>
                          </a:solidFill>
                          <a:latin typeface="David" panose="020E0502060401010101" pitchFamily="34" charset="-79"/>
                          <a:cs typeface="David" panose="020E0502060401010101" pitchFamily="34" charset="-79"/>
                        </a:rPr>
                        <a:t>6</a:t>
                      </a:r>
                      <a:endParaRPr lang="he-IL" sz="1100" b="0" dirty="0">
                        <a:solidFill>
                          <a:schemeClr val="tx1"/>
                        </a:solidFill>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333397206"/>
                  </a:ext>
                </a:extLst>
              </a:tr>
              <a:tr h="500079">
                <a:tc>
                  <a:txBody>
                    <a:bodyPr/>
                    <a:lstStyle/>
                    <a:p>
                      <a:pPr algn="ctr" rtl="1"/>
                      <a:r>
                        <a:rPr lang="he-IL" sz="1100" dirty="0">
                          <a:latin typeface="David" panose="020E0502060401010101" pitchFamily="34" charset="-79"/>
                          <a:cs typeface="David" panose="020E0502060401010101" pitchFamily="34" charset="-79"/>
                        </a:rPr>
                        <a:t>0.3946*</a:t>
                      </a:r>
                    </a:p>
                  </a:txBody>
                  <a:tcPr/>
                </a:tc>
                <a:tc>
                  <a:txBody>
                    <a:bodyPr/>
                    <a:lstStyle/>
                    <a:p>
                      <a:pPr algn="ctr" rtl="1"/>
                      <a:r>
                        <a:rPr lang="he-IL" sz="1100" dirty="0">
                          <a:latin typeface="David" panose="020E0502060401010101" pitchFamily="34" charset="-79"/>
                          <a:cs typeface="David" panose="020E0502060401010101" pitchFamily="34" charset="-79"/>
                        </a:rPr>
                        <a:t>0.87</a:t>
                      </a:r>
                    </a:p>
                  </a:txBody>
                  <a:tcPr/>
                </a:tc>
                <a:tc>
                  <a:txBody>
                    <a:bodyPr/>
                    <a:lstStyle/>
                    <a:p>
                      <a:pPr algn="ctr" rtl="1"/>
                      <a:r>
                        <a:rPr lang="he-IL" sz="1100" dirty="0">
                          <a:latin typeface="David" panose="020E0502060401010101" pitchFamily="34" charset="-79"/>
                          <a:cs typeface="David" panose="020E0502060401010101" pitchFamily="34" charset="-79"/>
                        </a:rPr>
                        <a:t>0.654</a:t>
                      </a:r>
                    </a:p>
                  </a:txBody>
                  <a:tcPr/>
                </a:tc>
                <a:tc>
                  <a:txBody>
                    <a:bodyPr/>
                    <a:lstStyle/>
                    <a:p>
                      <a:pPr algn="ctr" rtl="1"/>
                      <a:r>
                        <a:rPr lang="he-IL" sz="1100" dirty="0">
                          <a:latin typeface="David" panose="020E0502060401010101" pitchFamily="34" charset="-79"/>
                          <a:cs typeface="David" panose="020E0502060401010101" pitchFamily="34" charset="-79"/>
                        </a:rPr>
                        <a:t>0.778</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0.55</a:t>
                      </a:r>
                      <a:endParaRPr lang="he-IL" sz="800" b="0" dirty="0">
                        <a:solidFill>
                          <a:schemeClr val="tx1"/>
                        </a:solidFill>
                        <a:latin typeface="David" panose="020E0502060401010101" pitchFamily="34" charset="-79"/>
                        <a:cs typeface="David" panose="020E0502060401010101" pitchFamily="34" charset="-79"/>
                      </a:endParaRPr>
                    </a:p>
                    <a:p>
                      <a:pPr algn="ctr" rtl="1"/>
                      <a:endParaRPr lang="he-IL" sz="1100" dirty="0">
                        <a:latin typeface="David" panose="020E0502060401010101" pitchFamily="34" charset="-79"/>
                        <a:cs typeface="David" panose="020E0502060401010101" pitchFamily="34" charset="-79"/>
                      </a:endParaRPr>
                    </a:p>
                  </a:txBody>
                  <a:tcPr/>
                </a:tc>
                <a:tc>
                  <a:txBody>
                    <a:bodyPr/>
                    <a:lstStyle/>
                    <a:p>
                      <a:pPr algn="ctr" rtl="1"/>
                      <a:r>
                        <a:rPr lang="en-US" sz="1100" kern="1200" dirty="0">
                          <a:solidFill>
                            <a:schemeClr val="dk1"/>
                          </a:solidFill>
                          <a:effectLst/>
                          <a:latin typeface="+mn-lt"/>
                          <a:ea typeface="+mn-ea"/>
                          <a:cs typeface="+mn-cs"/>
                        </a:rPr>
                        <a:t>0.787</a:t>
                      </a:r>
                      <a:endParaRPr lang="he-IL" sz="1100" dirty="0">
                        <a:latin typeface="David" panose="020E0502060401010101" pitchFamily="34" charset="-79"/>
                        <a:cs typeface="David" panose="020E0502060401010101" pitchFamily="34" charset="-79"/>
                      </a:endParaRPr>
                    </a:p>
                  </a:txBody>
                  <a:tcPr/>
                </a:tc>
                <a:tc>
                  <a:txBody>
                    <a:bodyPr/>
                    <a:lstStyle/>
                    <a:p>
                      <a:pPr algn="ctr" rtl="1"/>
                      <a:r>
                        <a:rPr lang="en-US" sz="1100" dirty="0">
                          <a:latin typeface="David" panose="020E0502060401010101" pitchFamily="34" charset="-79"/>
                          <a:cs typeface="David" panose="020E0502060401010101" pitchFamily="34" charset="-79"/>
                        </a:rPr>
                        <a:t>NN (Cross Validation )</a:t>
                      </a:r>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7</a:t>
                      </a:r>
                    </a:p>
                  </a:txBody>
                  <a:tcPr/>
                </a:tc>
                <a:extLst>
                  <a:ext uri="{0D108BD9-81ED-4DB2-BD59-A6C34878D82A}">
                    <a16:rowId xmlns:a16="http://schemas.microsoft.com/office/drawing/2014/main" val="3928045590"/>
                  </a:ext>
                </a:extLst>
              </a:tr>
              <a:tr h="700110">
                <a:tc>
                  <a:txBody>
                    <a:bodyPr/>
                    <a:lstStyle/>
                    <a:p>
                      <a:pPr algn="ctr" rtl="1"/>
                      <a:r>
                        <a:rPr lang="he-IL" sz="1100" b="0" dirty="0">
                          <a:latin typeface="David" panose="020E0502060401010101" pitchFamily="34" charset="-79"/>
                          <a:cs typeface="David" panose="020E0502060401010101" pitchFamily="34" charset="-79"/>
                        </a:rPr>
                        <a:t>0.3469*</a:t>
                      </a:r>
                    </a:p>
                  </a:txBody>
                  <a:tcPr/>
                </a:tc>
                <a:tc>
                  <a:txBody>
                    <a:bodyPr/>
                    <a:lstStyle/>
                    <a:p>
                      <a:pPr algn="ctr" rtl="1"/>
                      <a:r>
                        <a:rPr lang="he-IL" sz="1100" b="0" dirty="0">
                          <a:latin typeface="David" panose="020E0502060401010101" pitchFamily="34" charset="-79"/>
                          <a:cs typeface="David" panose="020E0502060401010101" pitchFamily="34" charset="-79"/>
                        </a:rPr>
                        <a:t>0.84</a:t>
                      </a:r>
                    </a:p>
                  </a:txBody>
                  <a:tcPr/>
                </a:tc>
                <a:tc>
                  <a:txBody>
                    <a:bodyPr/>
                    <a:lstStyle/>
                    <a:p>
                      <a:pPr algn="ctr" rtl="1"/>
                      <a:r>
                        <a:rPr lang="he-IL" sz="1100" b="0" dirty="0">
                          <a:latin typeface="David" panose="020E0502060401010101" pitchFamily="34" charset="-79"/>
                          <a:cs typeface="David" panose="020E0502060401010101" pitchFamily="34" charset="-79"/>
                        </a:rPr>
                        <a:t>0.798</a:t>
                      </a:r>
                    </a:p>
                  </a:txBody>
                  <a:tcPr/>
                </a:tc>
                <a:tc>
                  <a:txBody>
                    <a:bodyPr/>
                    <a:lstStyle/>
                    <a:p>
                      <a:pPr algn="ctr" rtl="1"/>
                      <a:r>
                        <a:rPr lang="he-IL" sz="1100" b="0" dirty="0">
                          <a:latin typeface="David" panose="020E0502060401010101" pitchFamily="34" charset="-79"/>
                          <a:cs typeface="David" panose="020E0502060401010101" pitchFamily="34" charset="-79"/>
                        </a:rPr>
                        <a:t>0.825</a:t>
                      </a: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0.65</a:t>
                      </a: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0.8255</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dirty="0">
                          <a:latin typeface="David" panose="020E0502060401010101" pitchFamily="34" charset="-79"/>
                          <a:cs typeface="David" panose="020E0502060401010101" pitchFamily="34" charset="-79"/>
                        </a:rPr>
                        <a:t>Rep-Tree (Cross Validation )</a:t>
                      </a:r>
                      <a:endParaRPr lang="he-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 -O</a:t>
                      </a:r>
                      <a:endParaRPr lang="en-US" sz="1100" b="0" dirty="0">
                        <a:effectLst/>
                        <a:latin typeface="David" panose="020E0502060401010101" pitchFamily="34" charset="-79"/>
                        <a:cs typeface="David" panose="020E0502060401010101" pitchFamily="34" charset="-79"/>
                      </a:endParaRPr>
                    </a:p>
                    <a:p>
                      <a:pPr algn="ctr"/>
                      <a:endParaRPr lang="he-IL" sz="1100" b="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8</a:t>
                      </a:r>
                    </a:p>
                  </a:txBody>
                  <a:tcPr/>
                </a:tc>
                <a:extLst>
                  <a:ext uri="{0D108BD9-81ED-4DB2-BD59-A6C34878D82A}">
                    <a16:rowId xmlns:a16="http://schemas.microsoft.com/office/drawing/2014/main" val="699045745"/>
                  </a:ext>
                </a:extLst>
              </a:tr>
              <a:tr h="500079">
                <a:tc>
                  <a:txBody>
                    <a:bodyPr/>
                    <a:lstStyle/>
                    <a:p>
                      <a:pPr algn="ctr" rtl="1"/>
                      <a:r>
                        <a:rPr lang="en-US" sz="1100" dirty="0">
                          <a:effectLst/>
                          <a:latin typeface="David" panose="020E0502060401010101" pitchFamily="34" charset="-79"/>
                          <a:ea typeface="Aptos" panose="020B0004020202020204" pitchFamily="34" charset="0"/>
                        </a:rPr>
                        <a:t>0.3474</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en-US" sz="1100" dirty="0">
                          <a:latin typeface="David" panose="020E0502060401010101" pitchFamily="34" charset="-79"/>
                          <a:cs typeface="David" panose="020E0502060401010101" pitchFamily="34" charset="-79"/>
                        </a:rPr>
                        <a:t>Random Forest CV</a:t>
                      </a:r>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Regular-O</a:t>
                      </a:r>
                      <a:endParaRPr lang="en-US" sz="1100" b="0" dirty="0">
                        <a:effectLst/>
                        <a:latin typeface="David" panose="020E0502060401010101" pitchFamily="34" charset="-79"/>
                        <a:cs typeface="David" panose="020E0502060401010101" pitchFamily="34" charset="-79"/>
                      </a:endParaRPr>
                    </a:p>
                    <a:p>
                      <a:pPr algn="ct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9</a:t>
                      </a:r>
                    </a:p>
                  </a:txBody>
                  <a:tcPr/>
                </a:tc>
                <a:extLst>
                  <a:ext uri="{0D108BD9-81ED-4DB2-BD59-A6C34878D82A}">
                    <a16:rowId xmlns:a16="http://schemas.microsoft.com/office/drawing/2014/main" val="3761049234"/>
                  </a:ext>
                </a:extLst>
              </a:tr>
              <a:tr h="500079">
                <a:tc>
                  <a:txBody>
                    <a:bodyPr/>
                    <a:lstStyle/>
                    <a:p>
                      <a:pPr algn="ctr" rtl="1"/>
                      <a:r>
                        <a:rPr lang="he-IL" sz="1100" dirty="0">
                          <a:latin typeface="David" panose="020E0502060401010101" pitchFamily="34" charset="-79"/>
                          <a:cs typeface="David" panose="020E0502060401010101" pitchFamily="34" charset="-79"/>
                        </a:rPr>
                        <a:t>0.4609</a:t>
                      </a: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1"/>
                      <a:r>
                        <a:rPr lang="he-IL" sz="1100" b="0" dirty="0">
                          <a:solidFill>
                            <a:schemeClr val="tx1"/>
                          </a:solidFill>
                          <a:latin typeface="David" panose="020E0502060401010101" pitchFamily="34" charset="-79"/>
                          <a:cs typeface="David" panose="020E0502060401010101" pitchFamily="34" charset="-79"/>
                        </a:rPr>
                        <a:t>---</a:t>
                      </a:r>
                      <a:endParaRPr lang="he-IL" sz="1100" dirty="0">
                        <a:latin typeface="David" panose="020E0502060401010101" pitchFamily="34" charset="-79"/>
                        <a:cs typeface="David" panose="020E0502060401010101" pitchFamily="34" charset="-79"/>
                      </a:endParaRPr>
                    </a:p>
                  </a:txBody>
                  <a:tcPr/>
                </a:tc>
                <a:tc>
                  <a:txBody>
                    <a:bodyPr/>
                    <a:lstStyle/>
                    <a:p>
                      <a:pPr algn="ctr" rtl="0"/>
                      <a:r>
                        <a:rPr lang="en-US" sz="1100" b="0" dirty="0">
                          <a:effectLst/>
                          <a:latin typeface="David" panose="020E0502060401010101" pitchFamily="34" charset="-79"/>
                          <a:cs typeface="David" panose="020E0502060401010101" pitchFamily="34" charset="-79"/>
                        </a:rPr>
                        <a:t>IBK CV (KNN)</a:t>
                      </a:r>
                    </a:p>
                  </a:txBody>
                  <a:tcPr/>
                </a:tc>
                <a:tc>
                  <a:txBody>
                    <a:bodyPr/>
                    <a:lstStyle/>
                    <a:p>
                      <a:pPr algn="ctr" rtl="0"/>
                      <a:r>
                        <a:rPr lang="en-US" sz="1100" b="0" i="0" u="none" strike="noStrike" kern="1200" dirty="0">
                          <a:solidFill>
                            <a:schemeClr val="dk1"/>
                          </a:solidFill>
                          <a:effectLst/>
                          <a:latin typeface="David" panose="020E0502060401010101" pitchFamily="34" charset="-79"/>
                          <a:ea typeface="+mn-ea"/>
                          <a:cs typeface="David" panose="020E0502060401010101" pitchFamily="34" charset="-79"/>
                        </a:rPr>
                        <a:t>Regular-O</a:t>
                      </a:r>
                      <a:endParaRPr lang="en-US" sz="1100" b="0" dirty="0">
                        <a:effectLst/>
                        <a:latin typeface="David" panose="020E0502060401010101" pitchFamily="34" charset="-79"/>
                        <a:cs typeface="David" panose="020E0502060401010101" pitchFamily="34" charset="-79"/>
                      </a:endParaRPr>
                    </a:p>
                  </a:txBody>
                  <a:tcPr/>
                </a:tc>
                <a:tc>
                  <a:txBody>
                    <a:bodyPr/>
                    <a:lstStyle/>
                    <a:p>
                      <a:pPr algn="ctr" rtl="1"/>
                      <a:r>
                        <a:rPr lang="he-IL" sz="1100" dirty="0">
                          <a:latin typeface="David" panose="020E0502060401010101" pitchFamily="34" charset="-79"/>
                          <a:cs typeface="David" panose="020E0502060401010101" pitchFamily="34" charset="-79"/>
                        </a:rPr>
                        <a:t>10</a:t>
                      </a:r>
                    </a:p>
                  </a:txBody>
                  <a:tcPr/>
                </a:tc>
                <a:extLst>
                  <a:ext uri="{0D108BD9-81ED-4DB2-BD59-A6C34878D82A}">
                    <a16:rowId xmlns:a16="http://schemas.microsoft.com/office/drawing/2014/main" val="3327823745"/>
                  </a:ext>
                </a:extLst>
              </a:tr>
            </a:tbl>
          </a:graphicData>
        </a:graphic>
      </p:graphicFrame>
      <p:sp>
        <p:nvSpPr>
          <p:cNvPr id="2" name="תיבת טקסט 1">
            <a:extLst>
              <a:ext uri="{FF2B5EF4-FFF2-40B4-BE49-F238E27FC236}">
                <a16:creationId xmlns:a16="http://schemas.microsoft.com/office/drawing/2014/main" id="{0938CDA8-B394-9DC9-9175-AD0248CB68DC}"/>
              </a:ext>
            </a:extLst>
          </p:cNvPr>
          <p:cNvSpPr txBox="1"/>
          <p:nvPr/>
        </p:nvSpPr>
        <p:spPr>
          <a:xfrm>
            <a:off x="1580225" y="5647009"/>
            <a:ext cx="9985159" cy="369332"/>
          </a:xfrm>
          <a:prstGeom prst="rect">
            <a:avLst/>
          </a:prstGeom>
          <a:noFill/>
        </p:spPr>
        <p:txBody>
          <a:bodyPr wrap="square">
            <a:spAutoFit/>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1" cap="all" spc="200" dirty="0">
                <a:solidFill>
                  <a:srgbClr val="156082">
                    <a:lumMod val="75000"/>
                  </a:srgbClr>
                </a:solidFill>
                <a:latin typeface="David" panose="020E0502060401010101" pitchFamily="34" charset="-79"/>
                <a:cs typeface="David" panose="020E0502060401010101" pitchFamily="34" charset="-79"/>
              </a:rPr>
              <a:t>*בהגדרת טווח סיווג של 0.3 ב</a:t>
            </a:r>
            <a:r>
              <a:rPr lang="en-US" b="1" cap="all" spc="200" dirty="0">
                <a:solidFill>
                  <a:srgbClr val="156082">
                    <a:lumMod val="75000"/>
                  </a:srgbClr>
                </a:solidFill>
                <a:latin typeface="David" panose="020E0502060401010101" pitchFamily="34" charset="-79"/>
                <a:cs typeface="David" panose="020E0502060401010101" pitchFamily="34" charset="-79"/>
              </a:rPr>
              <a:t>NN</a:t>
            </a:r>
            <a:r>
              <a:rPr lang="he-IL" b="1" cap="all" spc="200" dirty="0">
                <a:solidFill>
                  <a:srgbClr val="156082">
                    <a:lumMod val="75000"/>
                  </a:srgbClr>
                </a:solidFill>
                <a:latin typeface="David" panose="020E0502060401010101" pitchFamily="34" charset="-79"/>
                <a:cs typeface="David" panose="020E0502060401010101" pitchFamily="34" charset="-79"/>
              </a:rPr>
              <a:t> ו0.5 ב </a:t>
            </a:r>
            <a:r>
              <a:rPr lang="en-US" b="1" cap="all" spc="200" dirty="0">
                <a:solidFill>
                  <a:srgbClr val="156082">
                    <a:lumMod val="75000"/>
                  </a:srgbClr>
                </a:solidFill>
                <a:latin typeface="David" panose="020E0502060401010101" pitchFamily="34" charset="-79"/>
                <a:cs typeface="David" panose="020E0502060401010101" pitchFamily="34" charset="-79"/>
              </a:rPr>
              <a:t>REP</a:t>
            </a:r>
            <a:r>
              <a:rPr lang="he-IL" b="1" cap="all" spc="200" dirty="0">
                <a:solidFill>
                  <a:srgbClr val="156082">
                    <a:lumMod val="75000"/>
                  </a:srgbClr>
                </a:solidFill>
                <a:latin typeface="David" panose="020E0502060401010101" pitchFamily="34" charset="-79"/>
                <a:cs typeface="David" panose="020E0502060401010101" pitchFamily="34" charset="-79"/>
              </a:rPr>
              <a:t> </a:t>
            </a:r>
            <a:endPar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260473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927889" y="290119"/>
            <a:ext cx="7553588" cy="1754326"/>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ההרצה הטובה ביותר – שלב ג </a:t>
            </a: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 לאחר טיפול בקבוצת המיעוט ובמשתנה המתווך</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32</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3" name="תמונה 2">
            <a:extLst>
              <a:ext uri="{FF2B5EF4-FFF2-40B4-BE49-F238E27FC236}">
                <a16:creationId xmlns:a16="http://schemas.microsoft.com/office/drawing/2014/main" id="{C1D0BC32-832C-9022-66AF-6D45C55A5CFA}"/>
              </a:ext>
            </a:extLst>
          </p:cNvPr>
          <p:cNvPicPr>
            <a:picLocks noChangeAspect="1"/>
          </p:cNvPicPr>
          <p:nvPr/>
        </p:nvPicPr>
        <p:blipFill>
          <a:blip r:embed="rId4"/>
          <a:stretch>
            <a:fillRect/>
          </a:stretch>
        </p:blipFill>
        <p:spPr>
          <a:xfrm>
            <a:off x="762001" y="2064135"/>
            <a:ext cx="10670568" cy="4008467"/>
          </a:xfrm>
          <a:prstGeom prst="rect">
            <a:avLst/>
          </a:prstGeom>
        </p:spPr>
      </p:pic>
      <p:sp>
        <p:nvSpPr>
          <p:cNvPr id="8" name="תיבת טקסט 7">
            <a:extLst>
              <a:ext uri="{FF2B5EF4-FFF2-40B4-BE49-F238E27FC236}">
                <a16:creationId xmlns:a16="http://schemas.microsoft.com/office/drawing/2014/main" id="{DC845158-28BA-F8DE-D6DF-2EFFB94D06CC}"/>
              </a:ext>
            </a:extLst>
          </p:cNvPr>
          <p:cNvSpPr txBox="1"/>
          <p:nvPr/>
        </p:nvSpPr>
        <p:spPr>
          <a:xfrm>
            <a:off x="10362460" y="1486899"/>
            <a:ext cx="7905564" cy="830997"/>
          </a:xfrm>
          <a:prstGeom prst="rect">
            <a:avLst/>
          </a:prstGeom>
          <a:noFill/>
        </p:spPr>
        <p:txBody>
          <a:bodyPr wrap="square">
            <a:spAutoFit/>
          </a:bodyPr>
          <a:lstStyle/>
          <a:p>
            <a:r>
              <a:rPr kumimoji="0" lang="en-US" sz="48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Calibri" panose="020F0502020204030204"/>
                <a:ea typeface="+mn-ea"/>
                <a:cs typeface="+mn-cs"/>
              </a:rPr>
              <a:t>J-48</a:t>
            </a:r>
            <a:endParaRPr lang="he-IL" dirty="0"/>
          </a:p>
        </p:txBody>
      </p:sp>
    </p:spTree>
    <p:extLst>
      <p:ext uri="{BB962C8B-B14F-4D97-AF65-F5344CB8AC3E}">
        <p14:creationId xmlns:p14="http://schemas.microsoft.com/office/powerpoint/2010/main" val="996696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099388" y="344978"/>
            <a:ext cx="9172076"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ההרצה הטובה ביותר – שלב ג </a:t>
            </a: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 לאחר טיפול בקבוצת המיעוט ובמשתנה המתווך</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33</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8" name="תמונה 7">
            <a:extLst>
              <a:ext uri="{FF2B5EF4-FFF2-40B4-BE49-F238E27FC236}">
                <a16:creationId xmlns:a16="http://schemas.microsoft.com/office/drawing/2014/main" id="{9DCBCFEC-7B96-13D3-7F3E-CEEA143387B6}"/>
              </a:ext>
            </a:extLst>
          </p:cNvPr>
          <p:cNvPicPr>
            <a:picLocks noChangeAspect="1"/>
          </p:cNvPicPr>
          <p:nvPr/>
        </p:nvPicPr>
        <p:blipFill>
          <a:blip r:embed="rId4"/>
          <a:stretch>
            <a:fillRect/>
          </a:stretch>
        </p:blipFill>
        <p:spPr>
          <a:xfrm>
            <a:off x="435006" y="1606317"/>
            <a:ext cx="11168109" cy="4546306"/>
          </a:xfrm>
          <a:prstGeom prst="rect">
            <a:avLst/>
          </a:prstGeom>
        </p:spPr>
      </p:pic>
      <p:sp>
        <p:nvSpPr>
          <p:cNvPr id="11" name="תיבת טקסט 10">
            <a:extLst>
              <a:ext uri="{FF2B5EF4-FFF2-40B4-BE49-F238E27FC236}">
                <a16:creationId xmlns:a16="http://schemas.microsoft.com/office/drawing/2014/main" id="{ABFC25F7-2FF8-605E-75BD-153A66609BB1}"/>
              </a:ext>
            </a:extLst>
          </p:cNvPr>
          <p:cNvSpPr txBox="1"/>
          <p:nvPr/>
        </p:nvSpPr>
        <p:spPr>
          <a:xfrm>
            <a:off x="10362460" y="1486899"/>
            <a:ext cx="7905564" cy="830997"/>
          </a:xfrm>
          <a:prstGeom prst="rect">
            <a:avLst/>
          </a:prstGeom>
          <a:noFill/>
        </p:spPr>
        <p:txBody>
          <a:bodyPr wrap="square">
            <a:spAutoFit/>
          </a:bodyPr>
          <a:lstStyle/>
          <a:p>
            <a:r>
              <a:rPr kumimoji="0" lang="en-US" sz="48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Calibri" panose="020F0502020204030204"/>
                <a:ea typeface="+mn-ea"/>
                <a:cs typeface="+mn-cs"/>
              </a:rPr>
              <a:t>J-48</a:t>
            </a:r>
            <a:endParaRPr lang="he-IL" dirty="0"/>
          </a:p>
        </p:txBody>
      </p:sp>
    </p:spTree>
    <p:extLst>
      <p:ext uri="{BB962C8B-B14F-4D97-AF65-F5344CB8AC3E}">
        <p14:creationId xmlns:p14="http://schemas.microsoft.com/office/powerpoint/2010/main" val="3746925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099388" y="344978"/>
            <a:ext cx="9172076"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חשיבות המשתנים– שלב ג </a:t>
            </a: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 לאחר טיפול בקבוצת המיעוט ובמשתנה המתווך</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34</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graphicFrame>
        <p:nvGraphicFramePr>
          <p:cNvPr id="2" name="טבלה 1">
            <a:extLst>
              <a:ext uri="{FF2B5EF4-FFF2-40B4-BE49-F238E27FC236}">
                <a16:creationId xmlns:a16="http://schemas.microsoft.com/office/drawing/2014/main" id="{FD84305C-393B-6500-C2EB-1C869EE3AFA2}"/>
              </a:ext>
            </a:extLst>
          </p:cNvPr>
          <p:cNvGraphicFramePr>
            <a:graphicFrameLocks noGrp="1"/>
          </p:cNvGraphicFramePr>
          <p:nvPr>
            <p:extLst>
              <p:ext uri="{D42A27DB-BD31-4B8C-83A1-F6EECF244321}">
                <p14:modId xmlns:p14="http://schemas.microsoft.com/office/powerpoint/2010/main" val="3965797713"/>
              </p:ext>
            </p:extLst>
          </p:nvPr>
        </p:nvGraphicFramePr>
        <p:xfrm>
          <a:off x="381000" y="1998459"/>
          <a:ext cx="11346425" cy="3332480"/>
        </p:xfrm>
        <a:graphic>
          <a:graphicData uri="http://schemas.openxmlformats.org/drawingml/2006/table">
            <a:tbl>
              <a:tblPr rtl="1" firstRow="1" bandRow="1">
                <a:tableStyleId>{5C22544A-7EE6-4342-B048-85BDC9FD1C3A}</a:tableStyleId>
              </a:tblPr>
              <a:tblGrid>
                <a:gridCol w="2269285">
                  <a:extLst>
                    <a:ext uri="{9D8B030D-6E8A-4147-A177-3AD203B41FA5}">
                      <a16:colId xmlns:a16="http://schemas.microsoft.com/office/drawing/2014/main" val="3158292724"/>
                    </a:ext>
                  </a:extLst>
                </a:gridCol>
                <a:gridCol w="2269285">
                  <a:extLst>
                    <a:ext uri="{9D8B030D-6E8A-4147-A177-3AD203B41FA5}">
                      <a16:colId xmlns:a16="http://schemas.microsoft.com/office/drawing/2014/main" val="2813316141"/>
                    </a:ext>
                  </a:extLst>
                </a:gridCol>
                <a:gridCol w="2269285">
                  <a:extLst>
                    <a:ext uri="{9D8B030D-6E8A-4147-A177-3AD203B41FA5}">
                      <a16:colId xmlns:a16="http://schemas.microsoft.com/office/drawing/2014/main" val="2143511972"/>
                    </a:ext>
                  </a:extLst>
                </a:gridCol>
                <a:gridCol w="2269285">
                  <a:extLst>
                    <a:ext uri="{9D8B030D-6E8A-4147-A177-3AD203B41FA5}">
                      <a16:colId xmlns:a16="http://schemas.microsoft.com/office/drawing/2014/main" val="540154872"/>
                    </a:ext>
                  </a:extLst>
                </a:gridCol>
                <a:gridCol w="2269285">
                  <a:extLst>
                    <a:ext uri="{9D8B030D-6E8A-4147-A177-3AD203B41FA5}">
                      <a16:colId xmlns:a16="http://schemas.microsoft.com/office/drawing/2014/main" val="3555905055"/>
                    </a:ext>
                  </a:extLst>
                </a:gridCol>
              </a:tblGrid>
              <a:tr h="0">
                <a:tc>
                  <a:txBody>
                    <a:bodyPr/>
                    <a:lstStyle/>
                    <a:p>
                      <a:pPr rtl="1"/>
                      <a:r>
                        <a:rPr lang="en-US" dirty="0"/>
                        <a:t>Correlation</a:t>
                      </a:r>
                      <a:endParaRPr lang="he-IL" dirty="0"/>
                    </a:p>
                  </a:txBody>
                  <a:tcPr/>
                </a:tc>
                <a:tc>
                  <a:txBody>
                    <a:bodyPr/>
                    <a:lstStyle/>
                    <a:p>
                      <a:pPr rtl="1"/>
                      <a:r>
                        <a:rPr lang="en-US" dirty="0" err="1"/>
                        <a:t>GainRatio</a:t>
                      </a:r>
                      <a:endParaRPr lang="he-IL" dirty="0"/>
                    </a:p>
                  </a:txBody>
                  <a:tcPr/>
                </a:tc>
                <a:tc>
                  <a:txBody>
                    <a:bodyPr/>
                    <a:lstStyle/>
                    <a:p>
                      <a:pPr rtl="1"/>
                      <a:r>
                        <a:rPr lang="en-US" dirty="0" err="1"/>
                        <a:t>InfoGain</a:t>
                      </a:r>
                      <a:endParaRPr lang="he-IL" dirty="0"/>
                    </a:p>
                  </a:txBody>
                  <a:tcPr/>
                </a:tc>
                <a:tc>
                  <a:txBody>
                    <a:bodyPr/>
                    <a:lstStyle/>
                    <a:p>
                      <a:pPr rtl="1"/>
                      <a:r>
                        <a:rPr lang="en-US" dirty="0" err="1"/>
                        <a:t>OneR</a:t>
                      </a:r>
                      <a:endParaRPr lang="he-IL" dirty="0"/>
                    </a:p>
                  </a:txBody>
                  <a:tcPr/>
                </a:tc>
                <a:tc>
                  <a:txBody>
                    <a:bodyPr/>
                    <a:lstStyle/>
                    <a:p>
                      <a:pPr rtl="1"/>
                      <a:r>
                        <a:rPr lang="en-US" dirty="0"/>
                        <a:t>Evaluator</a:t>
                      </a:r>
                      <a:endParaRPr lang="he-IL" dirty="0"/>
                    </a:p>
                  </a:txBody>
                  <a:tcPr/>
                </a:tc>
                <a:extLst>
                  <a:ext uri="{0D108BD9-81ED-4DB2-BD59-A6C34878D82A}">
                    <a16:rowId xmlns:a16="http://schemas.microsoft.com/office/drawing/2014/main" val="169077153"/>
                  </a:ext>
                </a:extLst>
              </a:tr>
              <a:tr h="370840">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Ranker</a:t>
                      </a:r>
                      <a:endParaRPr lang="he-IL" dirty="0"/>
                    </a:p>
                  </a:txBody>
                  <a:tcPr/>
                </a:tc>
                <a:tc>
                  <a:txBody>
                    <a:bodyPr/>
                    <a:lstStyle/>
                    <a:p>
                      <a:pPr rtl="1"/>
                      <a:r>
                        <a:rPr lang="en-US" dirty="0"/>
                        <a:t>Search</a:t>
                      </a:r>
                      <a:endParaRPr lang="he-IL" dirty="0"/>
                    </a:p>
                  </a:txBody>
                  <a:tcPr/>
                </a:tc>
                <a:extLst>
                  <a:ext uri="{0D108BD9-81ED-4DB2-BD59-A6C34878D82A}">
                    <a16:rowId xmlns:a16="http://schemas.microsoft.com/office/drawing/2014/main" val="1354663920"/>
                  </a:ext>
                </a:extLst>
              </a:tr>
              <a:tr h="370840">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0.535</a:t>
                      </a:r>
                      <a:endParaRPr lang="en-US" sz="1800" b="1" kern="1200" dirty="0">
                        <a:solidFill>
                          <a:srgbClr val="FF000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0.18465</a:t>
                      </a:r>
                      <a:endParaRPr lang="en-US" sz="1800" b="1" kern="1200" dirty="0">
                        <a:solidFill>
                          <a:srgbClr val="FF000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0.38309</a:t>
                      </a:r>
                      <a:endParaRPr lang="en-US" sz="1800" b="1" kern="1200" dirty="0">
                        <a:solidFill>
                          <a:srgbClr val="FF000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69.718</a:t>
                      </a:r>
                      <a:endParaRPr lang="en-US" sz="1800" b="1" kern="1200" dirty="0">
                        <a:solidFill>
                          <a:srgbClr val="0070C0"/>
                        </a:solidFill>
                        <a:latin typeface="+mn-lt"/>
                        <a:ea typeface="+mn-ea"/>
                        <a:cs typeface="+mn-cs"/>
                      </a:endParaRPr>
                    </a:p>
                  </a:txBody>
                  <a:tcPr marL="68580" marR="68580" marT="0" marB="0"/>
                </a:tc>
                <a:tc>
                  <a:txBody>
                    <a:bodyPr/>
                    <a:lstStyle/>
                    <a:p>
                      <a:pPr rtl="1"/>
                      <a:r>
                        <a:rPr lang="en-US" dirty="0" err="1"/>
                        <a:t>Blood_glucose_level</a:t>
                      </a:r>
                      <a:endParaRPr lang="he-IL" dirty="0"/>
                    </a:p>
                  </a:txBody>
                  <a:tcPr/>
                </a:tc>
                <a:extLst>
                  <a:ext uri="{0D108BD9-81ED-4DB2-BD59-A6C34878D82A}">
                    <a16:rowId xmlns:a16="http://schemas.microsoft.com/office/drawing/2014/main" val="3755289271"/>
                  </a:ext>
                </a:extLst>
              </a:tr>
              <a:tr h="370840">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0.4784</a:t>
                      </a:r>
                      <a:endParaRPr lang="en-US" sz="1800" b="1" kern="1200" dirty="0">
                        <a:solidFill>
                          <a:srgbClr val="0070C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0" kern="1200" dirty="0">
                          <a:solidFill>
                            <a:schemeClr val="dk1"/>
                          </a:solidFill>
                          <a:latin typeface="+mn-lt"/>
                          <a:ea typeface="+mn-ea"/>
                          <a:cs typeface="+mn-cs"/>
                        </a:rPr>
                        <a:t>0.06245</a:t>
                      </a:r>
                      <a:endParaRPr lang="en-US" sz="1800" b="0" kern="1200" dirty="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0.19928</a:t>
                      </a:r>
                      <a:endParaRPr lang="en-US" sz="1800" b="1" kern="1200" dirty="0">
                        <a:solidFill>
                          <a:srgbClr val="0070C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FF0000"/>
                          </a:solidFill>
                          <a:latin typeface="+mn-lt"/>
                          <a:ea typeface="+mn-ea"/>
                          <a:cs typeface="+mn-cs"/>
                        </a:rPr>
                        <a:t>71.312</a:t>
                      </a:r>
                      <a:endParaRPr lang="en-US" sz="1800" b="1" kern="1200" dirty="0">
                        <a:solidFill>
                          <a:srgbClr val="FF0000"/>
                        </a:solidFill>
                        <a:latin typeface="+mn-lt"/>
                        <a:ea typeface="+mn-ea"/>
                        <a:cs typeface="+mn-cs"/>
                      </a:endParaRPr>
                    </a:p>
                  </a:txBody>
                  <a:tcPr marL="68580" marR="68580" marT="0" marB="0"/>
                </a:tc>
                <a:tc>
                  <a:txBody>
                    <a:bodyPr/>
                    <a:lstStyle/>
                    <a:p>
                      <a:pPr rtl="1"/>
                      <a:r>
                        <a:rPr lang="en-US" dirty="0"/>
                        <a:t>age</a:t>
                      </a:r>
                      <a:endParaRPr lang="he-IL" dirty="0"/>
                    </a:p>
                  </a:txBody>
                  <a:tcPr/>
                </a:tc>
                <a:extLst>
                  <a:ext uri="{0D108BD9-81ED-4DB2-BD59-A6C34878D82A}">
                    <a16:rowId xmlns:a16="http://schemas.microsoft.com/office/drawing/2014/main" val="1222166533"/>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0.2545</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b="1" kern="1200" dirty="0">
                          <a:solidFill>
                            <a:srgbClr val="0070C0"/>
                          </a:solidFill>
                          <a:latin typeface="+mn-lt"/>
                          <a:ea typeface="+mn-ea"/>
                          <a:cs typeface="+mn-cs"/>
                        </a:rPr>
                        <a:t>0.07994</a:t>
                      </a:r>
                      <a:endParaRPr lang="en-US" sz="1800" b="1" kern="1200" dirty="0">
                        <a:solidFill>
                          <a:srgbClr val="0070C0"/>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0.04951</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59.182</a:t>
                      </a:r>
                      <a:endParaRPr lang="en-US" sz="1800" kern="1200" dirty="0">
                        <a:solidFill>
                          <a:schemeClr val="dk1"/>
                        </a:solidFill>
                        <a:latin typeface="+mn-lt"/>
                        <a:ea typeface="+mn-ea"/>
                        <a:cs typeface="+mn-cs"/>
                      </a:endParaRPr>
                    </a:p>
                  </a:txBody>
                  <a:tcPr marL="68580" marR="68580" marT="0" marB="0"/>
                </a:tc>
                <a:tc>
                  <a:txBody>
                    <a:bodyPr/>
                    <a:lstStyle/>
                    <a:p>
                      <a:pPr rtl="1"/>
                      <a:r>
                        <a:rPr lang="en-US" dirty="0"/>
                        <a:t>hypertension</a:t>
                      </a:r>
                      <a:endParaRPr lang="he-IL" dirty="0"/>
                    </a:p>
                  </a:txBody>
                  <a:tcPr/>
                </a:tc>
                <a:extLst>
                  <a:ext uri="{0D108BD9-81ED-4DB2-BD59-A6C34878D82A}">
                    <a16:rowId xmlns:a16="http://schemas.microsoft.com/office/drawing/2014/main" val="1936848795"/>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0.2034</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0.07329</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0.03215</a:t>
                      </a:r>
                      <a:endParaRPr lang="en-US" sz="1800" kern="1200" dirty="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55.841</a:t>
                      </a:r>
                      <a:endParaRPr lang="en-US" sz="1800" kern="1200" dirty="0">
                        <a:solidFill>
                          <a:schemeClr val="dk1"/>
                        </a:solidFill>
                        <a:latin typeface="+mn-lt"/>
                        <a:ea typeface="+mn-ea"/>
                        <a:cs typeface="+mn-cs"/>
                      </a:endParaRPr>
                    </a:p>
                  </a:txBody>
                  <a:tcPr marL="68580" marR="68580" marT="0" marB="0"/>
                </a:tc>
                <a:tc>
                  <a:txBody>
                    <a:bodyPr/>
                    <a:lstStyle/>
                    <a:p>
                      <a:pPr rtl="1"/>
                      <a:r>
                        <a:rPr lang="en-US" dirty="0" err="1"/>
                        <a:t>heart_disease</a:t>
                      </a:r>
                      <a:endParaRPr lang="he-IL" dirty="0"/>
                    </a:p>
                  </a:txBody>
                  <a:tcPr/>
                </a:tc>
                <a:extLst>
                  <a:ext uri="{0D108BD9-81ED-4DB2-BD59-A6C34878D82A}">
                    <a16:rowId xmlns:a16="http://schemas.microsoft.com/office/drawing/2014/main" val="3907092043"/>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0.1143</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0.02147</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0.04828</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60.624</a:t>
                      </a:r>
                      <a:endParaRPr lang="en-US" sz="1800" kern="1200" dirty="0">
                        <a:solidFill>
                          <a:schemeClr val="dk1"/>
                        </a:solidFill>
                        <a:latin typeface="+mn-lt"/>
                        <a:ea typeface="+mn-ea"/>
                        <a:cs typeface="+mn-cs"/>
                      </a:endParaRPr>
                    </a:p>
                  </a:txBody>
                  <a:tcPr marL="68580" marR="68580" marT="0" marB="0"/>
                </a:tc>
                <a:tc>
                  <a:txBody>
                    <a:bodyPr/>
                    <a:lstStyle/>
                    <a:p>
                      <a:pPr rtl="1"/>
                      <a:r>
                        <a:rPr lang="en-US" dirty="0" err="1"/>
                        <a:t>smoking_history</a:t>
                      </a:r>
                      <a:endParaRPr lang="he-IL" dirty="0"/>
                    </a:p>
                  </a:txBody>
                  <a:tcPr/>
                </a:tc>
                <a:extLst>
                  <a:ext uri="{0D108BD9-81ED-4DB2-BD59-A6C34878D82A}">
                    <a16:rowId xmlns:a16="http://schemas.microsoft.com/office/drawing/2014/main" val="200485333"/>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0.0736</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0.00396</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0.00391</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53.653</a:t>
                      </a:r>
                      <a:endParaRPr lang="en-US" sz="1800" kern="1200" dirty="0">
                        <a:solidFill>
                          <a:schemeClr val="dk1"/>
                        </a:solidFill>
                        <a:latin typeface="+mn-lt"/>
                        <a:ea typeface="+mn-ea"/>
                        <a:cs typeface="+mn-cs"/>
                      </a:endParaRPr>
                    </a:p>
                  </a:txBody>
                  <a:tcPr marL="68580" marR="68580" marT="0" marB="0"/>
                </a:tc>
                <a:tc>
                  <a:txBody>
                    <a:bodyPr/>
                    <a:lstStyle/>
                    <a:p>
                      <a:pPr rtl="1"/>
                      <a:r>
                        <a:rPr lang="en-US" dirty="0"/>
                        <a:t>gender</a:t>
                      </a:r>
                      <a:endParaRPr lang="he-IL" dirty="0"/>
                    </a:p>
                  </a:txBody>
                  <a:tcPr/>
                </a:tc>
                <a:extLst>
                  <a:ext uri="{0D108BD9-81ED-4DB2-BD59-A6C34878D82A}">
                    <a16:rowId xmlns:a16="http://schemas.microsoft.com/office/drawing/2014/main" val="4115668265"/>
                  </a:ext>
                </a:extLst>
              </a:tr>
              <a:tr h="370840">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0.3439</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0.04109</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a:solidFill>
                            <a:schemeClr val="dk1"/>
                          </a:solidFill>
                          <a:latin typeface="+mn-lt"/>
                          <a:ea typeface="+mn-ea"/>
                          <a:cs typeface="+mn-cs"/>
                        </a:rPr>
                        <a:t>0.10938</a:t>
                      </a:r>
                      <a:endParaRPr lang="en-US" sz="1800" kern="1200">
                        <a:solidFill>
                          <a:schemeClr val="dk1"/>
                        </a:solidFill>
                        <a:latin typeface="+mn-lt"/>
                        <a:ea typeface="+mn-ea"/>
                        <a:cs typeface="+mn-cs"/>
                      </a:endParaRPr>
                    </a:p>
                  </a:txBody>
                  <a:tcPr marL="68580" marR="68580" marT="0" marB="0"/>
                </a:tc>
                <a:tc>
                  <a:txBody>
                    <a:bodyPr/>
                    <a:lstStyle/>
                    <a:p>
                      <a:pPr marL="0" algn="l" defTabSz="914400" rtl="1" eaLnBrk="1" latinLnBrk="0" hangingPunct="1">
                        <a:lnSpc>
                          <a:spcPct val="150000"/>
                        </a:lnSpc>
                        <a:spcAft>
                          <a:spcPts val="800"/>
                        </a:spcAft>
                      </a:pPr>
                      <a:r>
                        <a:rPr lang="he-IL" sz="1800" kern="1200" dirty="0">
                          <a:solidFill>
                            <a:schemeClr val="dk1"/>
                          </a:solidFill>
                          <a:latin typeface="+mn-lt"/>
                          <a:ea typeface="+mn-ea"/>
                          <a:cs typeface="+mn-cs"/>
                        </a:rPr>
                        <a:t>62.776</a:t>
                      </a:r>
                      <a:endParaRPr lang="en-US" sz="1800" kern="1200" dirty="0">
                        <a:solidFill>
                          <a:schemeClr val="dk1"/>
                        </a:solidFill>
                        <a:latin typeface="+mn-lt"/>
                        <a:ea typeface="+mn-ea"/>
                        <a:cs typeface="+mn-cs"/>
                      </a:endParaRPr>
                    </a:p>
                  </a:txBody>
                  <a:tcPr marL="68580" marR="68580" marT="0" marB="0"/>
                </a:tc>
                <a:tc>
                  <a:txBody>
                    <a:bodyPr/>
                    <a:lstStyle/>
                    <a:p>
                      <a:pPr rtl="1"/>
                      <a:r>
                        <a:rPr lang="en-US" dirty="0" err="1"/>
                        <a:t>bmi</a:t>
                      </a:r>
                      <a:endParaRPr lang="he-IL" dirty="0"/>
                    </a:p>
                  </a:txBody>
                  <a:tcPr/>
                </a:tc>
                <a:extLst>
                  <a:ext uri="{0D108BD9-81ED-4DB2-BD59-A6C34878D82A}">
                    <a16:rowId xmlns:a16="http://schemas.microsoft.com/office/drawing/2014/main" val="1227651502"/>
                  </a:ext>
                </a:extLst>
              </a:tr>
            </a:tbl>
          </a:graphicData>
        </a:graphic>
      </p:graphicFrame>
    </p:spTree>
    <p:extLst>
      <p:ext uri="{BB962C8B-B14F-4D97-AF65-F5344CB8AC3E}">
        <p14:creationId xmlns:p14="http://schemas.microsoft.com/office/powerpoint/2010/main" val="2732816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450329" y="185474"/>
            <a:ext cx="8170837"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בדיקת יציבות המודל – שלב ב  לאחר טיפול בקבוצת המיעוט ובמשתנה המתווך</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35</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2" name="תמונה 1">
            <a:extLst>
              <a:ext uri="{FF2B5EF4-FFF2-40B4-BE49-F238E27FC236}">
                <a16:creationId xmlns:a16="http://schemas.microsoft.com/office/drawing/2014/main" id="{65FB0A37-4931-4CF6-DFF0-B943FC108D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0329" y="1480650"/>
            <a:ext cx="9793673" cy="3218712"/>
          </a:xfrm>
          <a:prstGeom prst="rect">
            <a:avLst/>
          </a:prstGeom>
          <a:noFill/>
        </p:spPr>
      </p:pic>
      <p:sp>
        <p:nvSpPr>
          <p:cNvPr id="13" name="תיבת טקסט 12">
            <a:extLst>
              <a:ext uri="{FF2B5EF4-FFF2-40B4-BE49-F238E27FC236}">
                <a16:creationId xmlns:a16="http://schemas.microsoft.com/office/drawing/2014/main" id="{FDF8F44D-7E0E-3841-203F-F968E9505996}"/>
              </a:ext>
            </a:extLst>
          </p:cNvPr>
          <p:cNvSpPr txBox="1"/>
          <p:nvPr/>
        </p:nvSpPr>
        <p:spPr>
          <a:xfrm>
            <a:off x="1310640" y="4794209"/>
            <a:ext cx="9801983" cy="1200329"/>
          </a:xfrm>
          <a:prstGeom prst="rect">
            <a:avLst/>
          </a:prstGeom>
          <a:noFill/>
        </p:spPr>
        <p:txBody>
          <a:bodyPr wrap="square">
            <a:spAutoFit/>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המשתנה שהופעלה עליו הרעשה: </a:t>
            </a:r>
            <a:r>
              <a:rPr kumimoji="0" lang="en-US"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AGE</a:t>
            </a: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 </a:t>
            </a:r>
            <a:r>
              <a:rPr kumimoji="0" lang="en-US"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 </a:t>
            </a:r>
            <a:r>
              <a:rPr kumimoji="0" lang="en-US" sz="1800" b="1" i="0" u="none" strike="noStrike" kern="1200" cap="all" spc="200" normalizeH="0" baseline="0" noProof="0" dirty="0" err="1">
                <a:ln>
                  <a:noFill/>
                </a:ln>
                <a:solidFill>
                  <a:srgbClr val="156082">
                    <a:lumMod val="75000"/>
                  </a:srgbClr>
                </a:solidFill>
                <a:effectLst/>
                <a:uLnTx/>
                <a:uFillTx/>
                <a:latin typeface="David" panose="020E0502060401010101" pitchFamily="34" charset="-79"/>
                <a:ea typeface="+mn-ea"/>
                <a:cs typeface="David" panose="020E0502060401010101" pitchFamily="34" charset="-79"/>
              </a:rPr>
              <a:t>blood_glucose_level</a:t>
            </a:r>
            <a:endPar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מספר הרשומות מורעשות: 5,780</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טווח הרעשה: רעש בסטיית תקן בהתפלגות נורמלית של 0-0.2</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800" b="1" i="0" u="none" strike="noStrike" kern="1200" cap="all" spc="200" normalizeH="0" baseline="0" noProof="0" dirty="0">
                <a:ln>
                  <a:noFill/>
                </a:ln>
                <a:solidFill>
                  <a:srgbClr val="156082">
                    <a:lumMod val="75000"/>
                  </a:srgbClr>
                </a:solidFill>
                <a:effectLst/>
                <a:uLnTx/>
                <a:uFillTx/>
                <a:latin typeface="David" panose="020E0502060401010101" pitchFamily="34" charset="-79"/>
                <a:ea typeface="+mn-ea"/>
                <a:cs typeface="David" panose="020E0502060401010101" pitchFamily="34" charset="-79"/>
              </a:rPr>
              <a:t>מספר הרצות: 3 פעמים אותה עוצמת רעש עם מספרים שונים</a:t>
            </a:r>
          </a:p>
        </p:txBody>
      </p:sp>
    </p:spTree>
    <p:extLst>
      <p:ext uri="{BB962C8B-B14F-4D97-AF65-F5344CB8AC3E}">
        <p14:creationId xmlns:p14="http://schemas.microsoft.com/office/powerpoint/2010/main" val="131907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1252734" y="310554"/>
            <a:ext cx="8719477"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המודל לאחר ההרעשה – שלב ג </a:t>
            </a: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לאחר טיפול בקבוצת המיעוט ומשתנה המתווך</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36</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17" name="תמונה 16">
            <a:extLst>
              <a:ext uri="{FF2B5EF4-FFF2-40B4-BE49-F238E27FC236}">
                <a16:creationId xmlns:a16="http://schemas.microsoft.com/office/drawing/2014/main" id="{905052B4-7E74-23E9-38B4-895F7491701F}"/>
              </a:ext>
            </a:extLst>
          </p:cNvPr>
          <p:cNvPicPr>
            <a:picLocks noChangeAspect="1"/>
          </p:cNvPicPr>
          <p:nvPr/>
        </p:nvPicPr>
        <p:blipFill>
          <a:blip r:embed="rId4"/>
          <a:stretch>
            <a:fillRect/>
          </a:stretch>
        </p:blipFill>
        <p:spPr>
          <a:xfrm>
            <a:off x="568172" y="2240794"/>
            <a:ext cx="11370816" cy="3633424"/>
          </a:xfrm>
          <a:prstGeom prst="rect">
            <a:avLst/>
          </a:prstGeom>
        </p:spPr>
      </p:pic>
      <p:pic>
        <p:nvPicPr>
          <p:cNvPr id="13" name="תמונה 12">
            <a:extLst>
              <a:ext uri="{FF2B5EF4-FFF2-40B4-BE49-F238E27FC236}">
                <a16:creationId xmlns:a16="http://schemas.microsoft.com/office/drawing/2014/main" id="{5F044B01-185D-5DE7-82B2-5BB010CDDC81}"/>
              </a:ext>
            </a:extLst>
          </p:cNvPr>
          <p:cNvPicPr>
            <a:picLocks noChangeAspect="1"/>
          </p:cNvPicPr>
          <p:nvPr/>
        </p:nvPicPr>
        <p:blipFill>
          <a:blip r:embed="rId5"/>
          <a:stretch>
            <a:fillRect/>
          </a:stretch>
        </p:blipFill>
        <p:spPr>
          <a:xfrm>
            <a:off x="7659395" y="1428776"/>
            <a:ext cx="4596782" cy="1371719"/>
          </a:xfrm>
          <a:prstGeom prst="rect">
            <a:avLst/>
          </a:prstGeom>
        </p:spPr>
      </p:pic>
    </p:spTree>
    <p:extLst>
      <p:ext uri="{BB962C8B-B14F-4D97-AF65-F5344CB8AC3E}">
        <p14:creationId xmlns:p14="http://schemas.microsoft.com/office/powerpoint/2010/main" val="2227610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37</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12" name="מציין מיקום של תאריך 1">
            <a:extLst>
              <a:ext uri="{FF2B5EF4-FFF2-40B4-BE49-F238E27FC236}">
                <a16:creationId xmlns:a16="http://schemas.microsoft.com/office/drawing/2014/main" id="{7B85003E-E66A-4DB6-178C-A5739848BC8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3" name="תמונה 2">
            <a:extLst>
              <a:ext uri="{FF2B5EF4-FFF2-40B4-BE49-F238E27FC236}">
                <a16:creationId xmlns:a16="http://schemas.microsoft.com/office/drawing/2014/main" id="{F6A6E25A-F95E-26A8-4951-9F3364D0B739}"/>
              </a:ext>
            </a:extLst>
          </p:cNvPr>
          <p:cNvPicPr>
            <a:picLocks noChangeAspect="1"/>
          </p:cNvPicPr>
          <p:nvPr/>
        </p:nvPicPr>
        <p:blipFill>
          <a:blip r:embed="rId4"/>
          <a:stretch>
            <a:fillRect/>
          </a:stretch>
        </p:blipFill>
        <p:spPr>
          <a:xfrm>
            <a:off x="172721" y="1715912"/>
            <a:ext cx="11574766" cy="4580389"/>
          </a:xfrm>
          <a:prstGeom prst="rect">
            <a:avLst/>
          </a:prstGeom>
        </p:spPr>
      </p:pic>
      <p:pic>
        <p:nvPicPr>
          <p:cNvPr id="13" name="תמונה 12">
            <a:extLst>
              <a:ext uri="{FF2B5EF4-FFF2-40B4-BE49-F238E27FC236}">
                <a16:creationId xmlns:a16="http://schemas.microsoft.com/office/drawing/2014/main" id="{5F044B01-185D-5DE7-82B2-5BB010CDDC81}"/>
              </a:ext>
            </a:extLst>
          </p:cNvPr>
          <p:cNvPicPr>
            <a:picLocks noChangeAspect="1"/>
          </p:cNvPicPr>
          <p:nvPr/>
        </p:nvPicPr>
        <p:blipFill>
          <a:blip r:embed="rId5"/>
          <a:stretch>
            <a:fillRect/>
          </a:stretch>
        </p:blipFill>
        <p:spPr>
          <a:xfrm>
            <a:off x="8542346" y="1468171"/>
            <a:ext cx="3778002" cy="1371719"/>
          </a:xfrm>
          <a:prstGeom prst="rect">
            <a:avLst/>
          </a:prstGeom>
        </p:spPr>
      </p:pic>
      <p:sp>
        <p:nvSpPr>
          <p:cNvPr id="4" name="מלבן 3">
            <a:extLst>
              <a:ext uri="{FF2B5EF4-FFF2-40B4-BE49-F238E27FC236}">
                <a16:creationId xmlns:a16="http://schemas.microsoft.com/office/drawing/2014/main" id="{6581D2B9-6173-DD27-19E8-E237072C00F3}"/>
              </a:ext>
            </a:extLst>
          </p:cNvPr>
          <p:cNvSpPr/>
          <p:nvPr/>
        </p:nvSpPr>
        <p:spPr>
          <a:xfrm>
            <a:off x="1310640" y="228575"/>
            <a:ext cx="8815652" cy="1200329"/>
          </a:xfrm>
          <a:prstGeom prst="rect">
            <a:avLst/>
          </a:prstGeom>
          <a:noFill/>
        </p:spPr>
        <p:txBody>
          <a:bodyPr wrap="square" lIns="91440" tIns="45720" rIns="91440" bIns="45720">
            <a:spAutoFit/>
          </a:bodyPr>
          <a:lstStyle/>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המודל לאחר ההרעשה – שלב ג </a:t>
            </a:r>
          </a:p>
          <a:p>
            <a:pPr algn="ctr" defTabSz="457200" rtl="0"/>
            <a:r>
              <a:rPr lang="he-IL" sz="3600" b="1" dirty="0">
                <a:ln w="22225">
                  <a:solidFill>
                    <a:srgbClr val="009DD9"/>
                  </a:solidFill>
                  <a:prstDash val="solid"/>
                </a:ln>
                <a:solidFill>
                  <a:srgbClr val="009DD9">
                    <a:lumMod val="40000"/>
                    <a:lumOff val="60000"/>
                  </a:srgbClr>
                </a:solidFill>
                <a:latin typeface="Calibri" panose="020F0502020204030204"/>
              </a:rPr>
              <a:t>לאחר טיפול בקבוצת המיעוט ומשתנה המתווך</a:t>
            </a:r>
          </a:p>
        </p:txBody>
      </p:sp>
    </p:spTree>
    <p:extLst>
      <p:ext uri="{BB962C8B-B14F-4D97-AF65-F5344CB8AC3E}">
        <p14:creationId xmlns:p14="http://schemas.microsoft.com/office/powerpoint/2010/main" val="1364441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38</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CAF9DAD6-24C0-5DFE-99DB-2F5369BB06C9}"/>
              </a:ext>
            </a:extLst>
          </p:cNvPr>
          <p:cNvSpPr txBox="1"/>
          <p:nvPr/>
        </p:nvSpPr>
        <p:spPr>
          <a:xfrm>
            <a:off x="1491449" y="1029699"/>
            <a:ext cx="10463061" cy="2554545"/>
          </a:xfrm>
          <a:prstGeom prst="rect">
            <a:avLst/>
          </a:prstGeom>
          <a:noFill/>
        </p:spPr>
        <p:txBody>
          <a:bodyPr wrap="square">
            <a:spAutoFit/>
          </a:bodyPr>
          <a:lstStyle/>
          <a:p>
            <a:pPr algn="r" rtl="1"/>
            <a:r>
              <a:rPr lang="he-IL" sz="1600" b="1" dirty="0">
                <a:solidFill>
                  <a:schemeClr val="accent1">
                    <a:lumMod val="75000"/>
                  </a:schemeClr>
                </a:solidFill>
                <a:latin typeface="David" panose="020E0502060401010101" pitchFamily="34" charset="-79"/>
                <a:cs typeface="David" panose="020E0502060401010101" pitchFamily="34" charset="-79"/>
              </a:rPr>
              <a:t>דיון במודל ובאיכות התוצאה:</a:t>
            </a:r>
            <a:endParaRPr lang="en-US" sz="1600" b="1" dirty="0">
              <a:solidFill>
                <a:schemeClr val="accent1">
                  <a:lumMod val="75000"/>
                </a:schemeClr>
              </a:solidFill>
              <a:latin typeface="David" panose="020E0502060401010101" pitchFamily="34" charset="-79"/>
              <a:cs typeface="David" panose="020E0502060401010101" pitchFamily="34" charset="-79"/>
            </a:endParaRPr>
          </a:p>
          <a:p>
            <a:pPr algn="r" rtl="1"/>
            <a:br>
              <a:rPr lang="en-US" sz="1600" b="1" dirty="0">
                <a:solidFill>
                  <a:schemeClr val="accent1">
                    <a:lumMod val="75000"/>
                  </a:schemeClr>
                </a:solidFill>
                <a:latin typeface="David" panose="020E0502060401010101" pitchFamily="34" charset="-79"/>
                <a:cs typeface="David" panose="020E0502060401010101" pitchFamily="34" charset="-79"/>
              </a:rPr>
            </a:br>
            <a:r>
              <a:rPr lang="he-IL" sz="1600" dirty="0">
                <a:solidFill>
                  <a:schemeClr val="accent1">
                    <a:lumMod val="75000"/>
                  </a:schemeClr>
                </a:solidFill>
                <a:latin typeface="David" panose="020E0502060401010101" pitchFamily="34" charset="-79"/>
                <a:cs typeface="David" panose="020E0502060401010101" pitchFamily="34" charset="-79"/>
              </a:rPr>
              <a:t>מודל עץ החלטות </a:t>
            </a:r>
            <a:r>
              <a:rPr lang="en-US" sz="1600" dirty="0">
                <a:solidFill>
                  <a:schemeClr val="accent1">
                    <a:lumMod val="75000"/>
                  </a:schemeClr>
                </a:solidFill>
                <a:latin typeface="David" panose="020E0502060401010101" pitchFamily="34" charset="-79"/>
                <a:cs typeface="David" panose="020E0502060401010101" pitchFamily="34" charset="-79"/>
              </a:rPr>
              <a:t>J-48 </a:t>
            </a:r>
            <a:r>
              <a:rPr lang="he-IL" sz="1600" dirty="0">
                <a:solidFill>
                  <a:schemeClr val="accent1">
                    <a:lumMod val="75000"/>
                  </a:schemeClr>
                </a:solidFill>
                <a:latin typeface="David" panose="020E0502060401010101" pitchFamily="34" charset="-79"/>
                <a:cs typeface="David" panose="020E0502060401010101" pitchFamily="34" charset="-79"/>
              </a:rPr>
              <a:t>שהופעל באמצעות קרוס-ולידציה נמצא כמודל הטוב ביותר לחיזוי סוכרת. רשת הנוירונים </a:t>
            </a:r>
            <a:r>
              <a:rPr lang="en-US" sz="1600" dirty="0">
                <a:solidFill>
                  <a:schemeClr val="accent1">
                    <a:lumMod val="75000"/>
                  </a:schemeClr>
                </a:solidFill>
                <a:latin typeface="David" panose="020E0502060401010101" pitchFamily="34" charset="-79"/>
                <a:cs typeface="David" panose="020E0502060401010101" pitchFamily="34" charset="-79"/>
              </a:rPr>
              <a:t>(NN) </a:t>
            </a:r>
            <a:r>
              <a:rPr lang="he-IL" sz="1600" dirty="0">
                <a:solidFill>
                  <a:schemeClr val="accent1">
                    <a:lumMod val="75000"/>
                  </a:schemeClr>
                </a:solidFill>
                <a:latin typeface="David" panose="020E0502060401010101" pitchFamily="34" charset="-79"/>
                <a:cs typeface="David" panose="020E0502060401010101" pitchFamily="34" charset="-79"/>
              </a:rPr>
              <a:t>הציגה מדדי הערכה כמעט זהים, ולכן לא ניתן לשלול את יכולתה לחיזוי סוכרת. בבחינות המודל בשני השלבים הראשונים נמצא כי רמות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וגלוקוז בדם הם המשתנים המשמעותיים ביותר לחיזוי סוכרת, כאשר </a:t>
            </a:r>
            <a:r>
              <a:rPr lang="en-US" sz="1600" dirty="0">
                <a:solidFill>
                  <a:schemeClr val="accent1">
                    <a:lumMod val="75000"/>
                  </a:schemeClr>
                </a:solidFill>
                <a:latin typeface="David" panose="020E0502060401010101" pitchFamily="34" charset="-79"/>
                <a:cs typeface="David" panose="020E0502060401010101" pitchFamily="34" charset="-79"/>
              </a:rPr>
              <a:t>BMI </a:t>
            </a:r>
            <a:r>
              <a:rPr lang="he-IL" sz="1600" dirty="0">
                <a:solidFill>
                  <a:schemeClr val="accent1">
                    <a:lumMod val="75000"/>
                  </a:schemeClr>
                </a:solidFill>
                <a:latin typeface="David" panose="020E0502060401010101" pitchFamily="34" charset="-79"/>
                <a:cs typeface="David" panose="020E0502060401010101" pitchFamily="34" charset="-79"/>
              </a:rPr>
              <a:t>ורמות הסוכר בדם משפיעים על רמת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בעוד שרמת הגלוקוז בדם נותרה בלתי מושפעת ממשתנים אחרים. השפעתם המשותפת של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ורמות הסוכר בדם, המייצגים מצבים פיזיולוגיים הקשורים לניהול רמות הגלוקוז, הכרחית לאבחון סוכרת, אך לא מספיקה לבדה לאבחון מדויק. ייתכן שקיים קשר סיבתי ישיר בין רמת הגלוקוז בדם ורמת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לבין אבחון סוכרת, כאשר </a:t>
            </a:r>
            <a:r>
              <a:rPr lang="en-US" sz="1600" dirty="0">
                <a:solidFill>
                  <a:schemeClr val="accent1">
                    <a:lumMod val="75000"/>
                  </a:schemeClr>
                </a:solidFill>
                <a:latin typeface="David" panose="020E0502060401010101" pitchFamily="34" charset="-79"/>
                <a:cs typeface="David" panose="020E0502060401010101" pitchFamily="34" charset="-79"/>
              </a:rPr>
              <a:t>HbA1c </a:t>
            </a:r>
            <a:r>
              <a:rPr lang="he-IL" sz="1600" dirty="0">
                <a:solidFill>
                  <a:schemeClr val="accent1">
                    <a:lumMod val="75000"/>
                  </a:schemeClr>
                </a:solidFill>
                <a:latin typeface="David" panose="020E0502060401010101" pitchFamily="34" charset="-79"/>
                <a:cs typeface="David" panose="020E0502060401010101" pitchFamily="34" charset="-79"/>
              </a:rPr>
              <a:t>עשוי לשמש כמתווך חלקי בין הגלוקוז בדם לאבחון. לבסוף, לאחר הסרת משתנה המתווך וטיפול בקבוצת המיעוט, נמצא כי גיל ורמת הגלוקוז הם המשתנים החשובים ביותר, ובכך המודל </a:t>
            </a:r>
            <a:r>
              <a:rPr lang="en-US" sz="1600" dirty="0">
                <a:solidFill>
                  <a:schemeClr val="accent1">
                    <a:lumMod val="75000"/>
                  </a:schemeClr>
                </a:solidFill>
                <a:latin typeface="David" panose="020E0502060401010101" pitchFamily="34" charset="-79"/>
                <a:cs typeface="David" panose="020E0502060401010101" pitchFamily="34" charset="-79"/>
              </a:rPr>
              <a:t>J-48 </a:t>
            </a:r>
            <a:r>
              <a:rPr lang="he-IL" sz="1600" dirty="0">
                <a:solidFill>
                  <a:schemeClr val="accent1">
                    <a:lumMod val="75000"/>
                  </a:schemeClr>
                </a:solidFill>
                <a:latin typeface="David" panose="020E0502060401010101" pitchFamily="34" charset="-79"/>
                <a:cs typeface="David" panose="020E0502060401010101" pitchFamily="34" charset="-79"/>
              </a:rPr>
              <a:t>התגלה כמדויק ביותר לאורך שלושת השלבים</a:t>
            </a: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p:txBody>
      </p:sp>
      <p:sp>
        <p:nvSpPr>
          <p:cNvPr id="8" name="מציין מיקום של תאריך 1">
            <a:extLst>
              <a:ext uri="{FF2B5EF4-FFF2-40B4-BE49-F238E27FC236}">
                <a16:creationId xmlns:a16="http://schemas.microsoft.com/office/drawing/2014/main" id="{2C8F4707-72E5-A337-C0DA-07BE871D75F3}"/>
              </a:ext>
            </a:extLst>
          </p:cNvPr>
          <p:cNvSpPr>
            <a:spLocks noGrp="1"/>
          </p:cNvSpPr>
          <p:nvPr>
            <p:ph type="dt" sz="half" idx="10"/>
          </p:nvPr>
        </p:nvSpPr>
        <p:spPr>
          <a:xfrm>
            <a:off x="5394638" y="6440180"/>
            <a:ext cx="2743200" cy="365125"/>
          </a:xfrm>
        </p:spPr>
        <p:txBody>
          <a:bodyPr/>
          <a:lstStyle/>
          <a:p>
            <a:pPr>
              <a:defRPr/>
            </a:pPr>
            <a:r>
              <a:rPr lang="he-IL" b="1" dirty="0"/>
              <a:t>01.09.2024</a:t>
            </a:r>
          </a:p>
        </p:txBody>
      </p:sp>
      <p:pic>
        <p:nvPicPr>
          <p:cNvPr id="2" name="תמונה 1">
            <a:extLst>
              <a:ext uri="{FF2B5EF4-FFF2-40B4-BE49-F238E27FC236}">
                <a16:creationId xmlns:a16="http://schemas.microsoft.com/office/drawing/2014/main" id="{FA968BFA-F98E-8476-28C0-A4718446E0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6885" y="4266201"/>
            <a:ext cx="3790950" cy="1562100"/>
          </a:xfrm>
          <a:prstGeom prst="rect">
            <a:avLst/>
          </a:prstGeom>
          <a:noFill/>
        </p:spPr>
      </p:pic>
    </p:spTree>
    <p:extLst>
      <p:ext uri="{BB962C8B-B14F-4D97-AF65-F5344CB8AC3E}">
        <p14:creationId xmlns:p14="http://schemas.microsoft.com/office/powerpoint/2010/main" val="579435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39</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CAF9DAD6-24C0-5DFE-99DB-2F5369BB06C9}"/>
              </a:ext>
            </a:extLst>
          </p:cNvPr>
          <p:cNvSpPr txBox="1"/>
          <p:nvPr/>
        </p:nvSpPr>
        <p:spPr>
          <a:xfrm>
            <a:off x="938463" y="1203605"/>
            <a:ext cx="10555922" cy="2769989"/>
          </a:xfrm>
          <a:prstGeom prst="rect">
            <a:avLst/>
          </a:prstGeom>
          <a:noFill/>
        </p:spPr>
        <p:txBody>
          <a:bodyPr wrap="square">
            <a:spAutoFit/>
          </a:bodyPr>
          <a:lstStyle/>
          <a:p>
            <a:pPr algn="r" rtl="1"/>
            <a:r>
              <a:rPr lang="he-IL" sz="1600" b="1" dirty="0">
                <a:solidFill>
                  <a:schemeClr val="accent1">
                    <a:lumMod val="75000"/>
                  </a:schemeClr>
                </a:solidFill>
                <a:latin typeface="David" panose="020E0502060401010101" pitchFamily="34" charset="-79"/>
                <a:cs typeface="David" panose="020E0502060401010101" pitchFamily="34" charset="-79"/>
              </a:rPr>
              <a:t>המודל בהשוואה לספרות- מאמר 1:</a:t>
            </a:r>
            <a:br>
              <a:rPr lang="en-US" sz="1600" b="1" dirty="0">
                <a:solidFill>
                  <a:schemeClr val="accent1">
                    <a:lumMod val="75000"/>
                  </a:schemeClr>
                </a:solidFill>
                <a:latin typeface="David" panose="020E0502060401010101" pitchFamily="34" charset="-79"/>
                <a:cs typeface="David" panose="020E0502060401010101" pitchFamily="34" charset="-79"/>
              </a:rPr>
            </a:br>
            <a:endParaRPr lang="he-IL" sz="1600" b="1"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במאמר 1 ניתן לראות כי למשתנה </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יש משקל רב בחיזוי סכרת ואילו תוצאות המודל כמעט ולא השתנו ברגע שהורדנו את המשתנה </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מסט הנתונים. מה שמלמד אותנו ש</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אינו בעל השפעה גבוהה לפי המחקר שלנו. </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בספרות נבדק כצמוד להיקף המותנים, שככל הנראה משפיע על חשיבות המשתנה, מה שאצלנו לא קיים במחקר.</a:t>
            </a:r>
          </a:p>
          <a:p>
            <a:pPr algn="r" rtl="1"/>
            <a:endParaRPr lang="he-IL"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רמת הגלוקוז בדם נמצא כמשתנה בעל השפעה במחקר שלנו, הדבר תואם למה שמלמדת הספרות במאמר 1. </a:t>
            </a:r>
          </a:p>
          <a:p>
            <a:pPr algn="r" rtl="1"/>
            <a:endParaRPr lang="he-IL"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בספרות ניתן היה לראות כי חשיבות המשתנים שונה בין המגדרים השונים, בדקנו את חשיבות המשתנים כאשר המדגם מכיל רק נשים או רק גברים והתוצאות היו כמעט זהות בין שניהם. גם בספרות וגם במחקר שלנו החלוקה בין המגדרים כמעט ושווה (נספח6.2.1) ולכן לא ניתן להסביר את ההבדלים באמצעות גודל המדגם או קבוצת מיעוט, ואילו מה שיכול להסביר את הפערים זה השונות בין המשתנים הנוספים שככל הנראה אינם שונים בהרבה בין המינים.</a:t>
            </a: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p:txBody>
      </p:sp>
      <p:sp>
        <p:nvSpPr>
          <p:cNvPr id="8" name="מציין מיקום של תאריך 1">
            <a:extLst>
              <a:ext uri="{FF2B5EF4-FFF2-40B4-BE49-F238E27FC236}">
                <a16:creationId xmlns:a16="http://schemas.microsoft.com/office/drawing/2014/main" id="{2C8F4707-72E5-A337-C0DA-07BE871D75F3}"/>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296132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F8A1CC8E-7469-BC6F-D50C-C257CC99EAC2}"/>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4" name="Picture 2" descr="האגודה הישראלית לסוכרת – ויקיפדיה">
            <a:extLst>
              <a:ext uri="{FF2B5EF4-FFF2-40B4-BE49-F238E27FC236}">
                <a16:creationId xmlns:a16="http://schemas.microsoft.com/office/drawing/2014/main" id="{11D3BB69-E3E8-7966-F9E3-69BE2CF2E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30370F-FE47-499C-ABFD-2255FCD13B0D}"/>
              </a:ext>
            </a:extLst>
          </p:cNvPr>
          <p:cNvSpPr txBox="1"/>
          <p:nvPr/>
        </p:nvSpPr>
        <p:spPr>
          <a:xfrm>
            <a:off x="217778" y="1817065"/>
            <a:ext cx="8782633" cy="3108543"/>
          </a:xfrm>
          <a:prstGeom prst="rect">
            <a:avLst/>
          </a:prstGeom>
          <a:noFill/>
        </p:spPr>
        <p:txBody>
          <a:bodyPr wrap="square" rtlCol="0">
            <a:spAutoFit/>
          </a:bodyPr>
          <a:lstStyle/>
          <a:p>
            <a:pPr marL="285750" indent="-285750" algn="l">
              <a:buFont typeface="Arial" panose="020B0604020202020204" pitchFamily="34" charset="0"/>
              <a:buChar char="•"/>
            </a:pPr>
            <a:r>
              <a:rPr lang="en-US" sz="1400" b="1" dirty="0" err="1">
                <a:solidFill>
                  <a:schemeClr val="accent1">
                    <a:lumMod val="75000"/>
                  </a:schemeClr>
                </a:solidFill>
                <a:latin typeface="David" panose="020E0502060401010101" pitchFamily="34" charset="-79"/>
                <a:cs typeface="David" panose="020E0502060401010101" pitchFamily="34" charset="-79"/>
              </a:rPr>
              <a:t>Balkau</a:t>
            </a:r>
            <a:r>
              <a:rPr lang="en-US" sz="1400" b="1" dirty="0">
                <a:solidFill>
                  <a:schemeClr val="accent1">
                    <a:lumMod val="75000"/>
                  </a:schemeClr>
                </a:solidFill>
                <a:latin typeface="David" panose="020E0502060401010101" pitchFamily="34" charset="-79"/>
                <a:cs typeface="David" panose="020E0502060401010101" pitchFamily="34" charset="-79"/>
              </a:rPr>
              <a:t>, B., Lange, C., </a:t>
            </a:r>
            <a:r>
              <a:rPr lang="en-US" sz="1400" b="1" dirty="0" err="1">
                <a:solidFill>
                  <a:schemeClr val="accent1">
                    <a:lumMod val="75000"/>
                  </a:schemeClr>
                </a:solidFill>
                <a:latin typeface="David" panose="020E0502060401010101" pitchFamily="34" charset="-79"/>
                <a:cs typeface="David" panose="020E0502060401010101" pitchFamily="34" charset="-79"/>
              </a:rPr>
              <a:t>Fezeu</a:t>
            </a:r>
            <a:r>
              <a:rPr lang="en-US" sz="1400" b="1" dirty="0">
                <a:solidFill>
                  <a:schemeClr val="accent1">
                    <a:lumMod val="75000"/>
                  </a:schemeClr>
                </a:solidFill>
                <a:latin typeface="David" panose="020E0502060401010101" pitchFamily="34" charset="-79"/>
                <a:cs typeface="David" panose="020E0502060401010101" pitchFamily="34" charset="-79"/>
              </a:rPr>
              <a:t>, L., </a:t>
            </a:r>
            <a:r>
              <a:rPr lang="en-US" sz="1400" b="1" dirty="0" err="1">
                <a:solidFill>
                  <a:schemeClr val="accent1">
                    <a:lumMod val="75000"/>
                  </a:schemeClr>
                </a:solidFill>
                <a:latin typeface="David" panose="020E0502060401010101" pitchFamily="34" charset="-79"/>
                <a:cs typeface="David" panose="020E0502060401010101" pitchFamily="34" charset="-79"/>
              </a:rPr>
              <a:t>Tichet</a:t>
            </a:r>
            <a:r>
              <a:rPr lang="en-US" sz="1400" b="1" dirty="0">
                <a:solidFill>
                  <a:schemeClr val="accent1">
                    <a:lumMod val="75000"/>
                  </a:schemeClr>
                </a:solidFill>
                <a:latin typeface="David" panose="020E0502060401010101" pitchFamily="34" charset="-79"/>
                <a:cs typeface="David" panose="020E0502060401010101" pitchFamily="34" charset="-79"/>
              </a:rPr>
              <a:t>, J., de Lauzon-Guillain, B., </a:t>
            </a:r>
            <a:r>
              <a:rPr lang="en-US" sz="1400" b="1" dirty="0" err="1">
                <a:solidFill>
                  <a:schemeClr val="accent1">
                    <a:lumMod val="75000"/>
                  </a:schemeClr>
                </a:solidFill>
                <a:latin typeface="David" panose="020E0502060401010101" pitchFamily="34" charset="-79"/>
                <a:cs typeface="David" panose="020E0502060401010101" pitchFamily="34" charset="-79"/>
              </a:rPr>
              <a:t>Czernichow</a:t>
            </a:r>
            <a:r>
              <a:rPr lang="en-US" sz="1400" b="1" dirty="0">
                <a:solidFill>
                  <a:schemeClr val="accent1">
                    <a:lumMod val="75000"/>
                  </a:schemeClr>
                </a:solidFill>
                <a:latin typeface="David" panose="020E0502060401010101" pitchFamily="34" charset="-79"/>
                <a:cs typeface="David" panose="020E0502060401010101" pitchFamily="34" charset="-79"/>
              </a:rPr>
              <a:t>, S., ... &amp; </a:t>
            </a:r>
            <a:r>
              <a:rPr lang="en-US" sz="1400" b="1" dirty="0" err="1">
                <a:solidFill>
                  <a:schemeClr val="accent1">
                    <a:lumMod val="75000"/>
                  </a:schemeClr>
                </a:solidFill>
                <a:latin typeface="David" panose="020E0502060401010101" pitchFamily="34" charset="-79"/>
                <a:cs typeface="David" panose="020E0502060401010101" pitchFamily="34" charset="-79"/>
              </a:rPr>
              <a:t>Eschwège</a:t>
            </a:r>
            <a:r>
              <a:rPr lang="en-US" sz="1400" b="1" dirty="0">
                <a:solidFill>
                  <a:schemeClr val="accent1">
                    <a:lumMod val="75000"/>
                  </a:schemeClr>
                </a:solidFill>
                <a:latin typeface="David" panose="020E0502060401010101" pitchFamily="34" charset="-79"/>
                <a:cs typeface="David" panose="020E0502060401010101" pitchFamily="34" charset="-79"/>
              </a:rPr>
              <a:t>, E. (2008). Predicting diabetes: clinical, biological, and genetic approaches: data from the Epidemiological Study on the Insulin Resistance Syndrome (DESIR). Diabetes care, 31(10), 2056-2061</a:t>
            </a:r>
            <a:r>
              <a:rPr lang="en-US" sz="1400" dirty="0">
                <a:solidFill>
                  <a:srgbClr val="002060"/>
                </a:solidFill>
                <a:highlight>
                  <a:srgbClr val="FFFFFF"/>
                </a:highlight>
                <a:latin typeface="David" panose="020E0502060401010101" pitchFamily="34" charset="-79"/>
                <a:cs typeface="David" panose="020E0502060401010101" pitchFamily="34" charset="-79"/>
              </a:rPr>
              <a:t>:</a:t>
            </a:r>
            <a:br>
              <a:rPr lang="en-US" sz="1400" dirty="0">
                <a:solidFill>
                  <a:srgbClr val="002060"/>
                </a:solidFill>
                <a:highlight>
                  <a:srgbClr val="FFFFFF"/>
                </a:highlight>
                <a:latin typeface="David" panose="020E0502060401010101" pitchFamily="34" charset="-79"/>
                <a:cs typeface="David" panose="020E0502060401010101" pitchFamily="34" charset="-79"/>
              </a:rPr>
            </a:br>
            <a:endParaRPr lang="en-US" sz="1400" dirty="0">
              <a:solidFill>
                <a:srgbClr val="002060"/>
              </a:solidFill>
              <a:highlight>
                <a:srgbClr val="FFFFFF"/>
              </a:highlight>
              <a:latin typeface="David" panose="020E0502060401010101" pitchFamily="34" charset="-79"/>
              <a:cs typeface="David" panose="020E0502060401010101" pitchFamily="34" charset="-79"/>
            </a:endParaRPr>
          </a:p>
          <a:p>
            <a:pPr algn="r" rtl="1"/>
            <a:r>
              <a:rPr lang="he-IL" sz="1400" dirty="0">
                <a:solidFill>
                  <a:schemeClr val="accent1">
                    <a:lumMod val="75000"/>
                  </a:schemeClr>
                </a:solidFill>
                <a:latin typeface="David" panose="020E0502060401010101" pitchFamily="34" charset="-79"/>
                <a:cs typeface="David" panose="020E0502060401010101" pitchFamily="34" charset="-79"/>
              </a:rPr>
              <a:t>המאמר מבחין בין משתנים קליניים, ביולוגיים וגנטיים כמנבאים לסוכרת. במסגרת המחקר, שמטרתו הייתה לפתח מדד סיכון קליני פשוט לסוכרת ולזהות מנבאים לסוכרת עתידית,  נבחנו המשתנים הבאים כמנבאים אפשריים למחלה: היקף מותניים, יתר לחץ דם, עישון, היסטוריה משפחתית של סוכרת, גלוקוז בצום, </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 טריגליצרידים </a:t>
            </a:r>
            <a:r>
              <a:rPr lang="he-IL" sz="1400" dirty="0" err="1">
                <a:solidFill>
                  <a:schemeClr val="accent1">
                    <a:lumMod val="75000"/>
                  </a:schemeClr>
                </a:solidFill>
                <a:latin typeface="David" panose="020E0502060401010101" pitchFamily="34" charset="-79"/>
                <a:cs typeface="David" panose="020E0502060401010101" pitchFamily="34" charset="-79"/>
              </a:rPr>
              <a:t>ופולימורפיזמים</a:t>
            </a:r>
            <a:r>
              <a:rPr lang="he-IL" sz="1400" dirty="0">
                <a:solidFill>
                  <a:schemeClr val="accent1">
                    <a:lumMod val="75000"/>
                  </a:schemeClr>
                </a:solidFill>
                <a:latin typeface="David" panose="020E0502060401010101" pitchFamily="34" charset="-79"/>
                <a:cs typeface="David" panose="020E0502060401010101" pitchFamily="34" charset="-79"/>
              </a:rPr>
              <a:t> גנטיים. המחקר כלל גברים ונשים בגילאים 30-65 שנים, שנבדקו במשך תשע שנים, כאשר אבחנת הסוכרת הוגדרה לפי טיפול או רמות גלוקוז בצום. דיוק החיזוי, נמדד ע"י השטח מתחת לעקומות מקובלות (</a:t>
            </a:r>
            <a:r>
              <a:rPr lang="en-US" sz="1400" dirty="0">
                <a:solidFill>
                  <a:schemeClr val="accent1">
                    <a:lumMod val="75000"/>
                  </a:schemeClr>
                </a:solidFill>
                <a:latin typeface="David" panose="020E0502060401010101" pitchFamily="34" charset="-79"/>
                <a:cs typeface="David" panose="020E0502060401010101" pitchFamily="34" charset="-79"/>
              </a:rPr>
              <a:t>AROCs</a:t>
            </a:r>
            <a:r>
              <a:rPr lang="he-IL" sz="1400" dirty="0">
                <a:solidFill>
                  <a:schemeClr val="accent1">
                    <a:lumMod val="75000"/>
                  </a:schemeClr>
                </a:solidFill>
                <a:latin typeface="David" panose="020E0502060401010101" pitchFamily="34" charset="-79"/>
                <a:cs typeface="David" panose="020E0502060401010101" pitchFamily="34" charset="-79"/>
              </a:rPr>
              <a:t>) והיה 0.713 אצל גברים ו0.827 אצל נשים, ועבר את מדד הסיכון ה-</a:t>
            </a:r>
            <a:r>
              <a:rPr lang="en-US" sz="1400" dirty="0">
                <a:solidFill>
                  <a:schemeClr val="accent1">
                    <a:lumMod val="75000"/>
                  </a:schemeClr>
                </a:solidFill>
                <a:latin typeface="David" panose="020E0502060401010101" pitchFamily="34" charset="-79"/>
                <a:cs typeface="David" panose="020E0502060401010101" pitchFamily="34" charset="-79"/>
              </a:rPr>
              <a:t>FINDRIEC</a:t>
            </a:r>
            <a:r>
              <a:rPr lang="he-IL" sz="1400" dirty="0">
                <a:solidFill>
                  <a:schemeClr val="accent1">
                    <a:lumMod val="75000"/>
                  </a:schemeClr>
                </a:solidFill>
                <a:latin typeface="David" panose="020E0502060401010101" pitchFamily="34" charset="-79"/>
                <a:cs typeface="David" panose="020E0502060401010101" pitchFamily="34" charset="-79"/>
              </a:rPr>
              <a:t> לסוכרת.</a:t>
            </a:r>
            <a:br>
              <a:rPr lang="en-US" sz="1400" dirty="0">
                <a:solidFill>
                  <a:schemeClr val="accent1">
                    <a:lumMod val="75000"/>
                  </a:schemeClr>
                </a:solidFill>
                <a:latin typeface="David" panose="020E0502060401010101" pitchFamily="34" charset="-79"/>
                <a:cs typeface="David" panose="020E0502060401010101" pitchFamily="34" charset="-79"/>
              </a:rPr>
            </a:br>
            <a:r>
              <a:rPr lang="he-IL" sz="1400" dirty="0">
                <a:solidFill>
                  <a:schemeClr val="accent1">
                    <a:lumMod val="75000"/>
                  </a:schemeClr>
                </a:solidFill>
                <a:latin typeface="David" panose="020E0502060401010101" pitchFamily="34" charset="-79"/>
                <a:cs typeface="David" panose="020E0502060401010101" pitchFamily="34" charset="-79"/>
              </a:rPr>
              <a:t>ממצאי המחקר מלמדים שהמנבאים שונים בין המינים, וכי המשתנים הביולוגיים הטובים ביותר לניבוי סוכרת הם השמנת יתר (היקף מותניים+ </a:t>
            </a:r>
            <a:r>
              <a:rPr lang="en-US" sz="1400" dirty="0">
                <a:solidFill>
                  <a:schemeClr val="accent1">
                    <a:lumMod val="75000"/>
                  </a:schemeClr>
                </a:solidFill>
                <a:latin typeface="David" panose="020E0502060401010101" pitchFamily="34" charset="-79"/>
                <a:cs typeface="David" panose="020E0502060401010101" pitchFamily="34" charset="-79"/>
              </a:rPr>
              <a:t>BMI</a:t>
            </a:r>
            <a:r>
              <a:rPr lang="he-IL" sz="1400" dirty="0">
                <a:solidFill>
                  <a:schemeClr val="accent1">
                    <a:lumMod val="75000"/>
                  </a:schemeClr>
                </a:solidFill>
                <a:latin typeface="David" panose="020E0502060401010101" pitchFamily="34" charset="-79"/>
                <a:cs typeface="David" panose="020E0502060401010101" pitchFamily="34" charset="-79"/>
              </a:rPr>
              <a:t>) ורמת הגלוקוז בדם במצב צום. המחקר מדגיש את החשיבות של שילוב נתונים קליניים וביולוגיים לחיזוי הסיכון לסוכרת, בעוד שנתונים גנטיים שנבדקו בעלי ערך חיזוי נוסף מוגבל כאשר כבר נלקחים בחשבון גורמים קליניים וביולוגים, ולכן אינם משפיעים באופן משמעותי על היכולת לנבא סוכרת.</a:t>
            </a:r>
            <a:endParaRPr lang="en-US" sz="1400" dirty="0">
              <a:solidFill>
                <a:schemeClr val="accent1">
                  <a:lumMod val="75000"/>
                </a:schemeClr>
              </a:solidFill>
              <a:latin typeface="David" panose="020E0502060401010101" pitchFamily="34" charset="-79"/>
              <a:cs typeface="David" panose="020E0502060401010101" pitchFamily="34" charset="-79"/>
            </a:endParaRPr>
          </a:p>
        </p:txBody>
      </p:sp>
      <p:sp>
        <p:nvSpPr>
          <p:cNvPr id="10" name="מלבן 9">
            <a:extLst>
              <a:ext uri="{FF2B5EF4-FFF2-40B4-BE49-F238E27FC236}">
                <a16:creationId xmlns:a16="http://schemas.microsoft.com/office/drawing/2014/main" id="{4DE0D4F9-B2F0-D3F1-E7C4-0AB23C635FA0}"/>
              </a:ext>
            </a:extLst>
          </p:cNvPr>
          <p:cNvSpPr/>
          <p:nvPr/>
        </p:nvSpPr>
        <p:spPr>
          <a:xfrm>
            <a:off x="2747166" y="354110"/>
            <a:ext cx="6697667"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סקר ספרות ראשוני - 1 </a:t>
            </a:r>
          </a:p>
        </p:txBody>
      </p:sp>
      <p:sp>
        <p:nvSpPr>
          <p:cNvPr id="11" name="משולש ישר-זווית 10">
            <a:extLst>
              <a:ext uri="{FF2B5EF4-FFF2-40B4-BE49-F238E27FC236}">
                <a16:creationId xmlns:a16="http://schemas.microsoft.com/office/drawing/2014/main" id="{D1F16637-FADB-C86C-E283-E444439B6499}"/>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4</a:t>
            </a:r>
          </a:p>
        </p:txBody>
      </p:sp>
      <p:sp>
        <p:nvSpPr>
          <p:cNvPr id="15" name="מציין מיקום של כותרת תחתונה 2">
            <a:extLst>
              <a:ext uri="{FF2B5EF4-FFF2-40B4-BE49-F238E27FC236}">
                <a16:creationId xmlns:a16="http://schemas.microsoft.com/office/drawing/2014/main" id="{6B3D2E09-4B10-BC77-10FB-46CF9425CEF4}"/>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80BD5F08-B99F-27B6-C2D5-EBA9C4696B89}"/>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12" name="TextBox 11">
            <a:extLst>
              <a:ext uri="{FF2B5EF4-FFF2-40B4-BE49-F238E27FC236}">
                <a16:creationId xmlns:a16="http://schemas.microsoft.com/office/drawing/2014/main" id="{683E5958-2D35-404B-89C4-865CC56FCB93}"/>
              </a:ext>
            </a:extLst>
          </p:cNvPr>
          <p:cNvSpPr txBox="1"/>
          <p:nvPr/>
        </p:nvSpPr>
        <p:spPr>
          <a:xfrm>
            <a:off x="3042368" y="4439017"/>
            <a:ext cx="6100638" cy="369332"/>
          </a:xfrm>
          <a:prstGeom prst="rect">
            <a:avLst/>
          </a:prstGeom>
          <a:noFill/>
        </p:spPr>
        <p:txBody>
          <a:bodyPr wrap="square">
            <a:spAutoFit/>
          </a:bodyPr>
          <a:lstStyle/>
          <a:p>
            <a:r>
              <a:rPr lang="he-IL" b="0" i="0" dirty="0">
                <a:solidFill>
                  <a:srgbClr val="FFFFFF"/>
                </a:solidFill>
                <a:effectLst/>
                <a:latin typeface="Segoe UI" panose="020B0502040204020203" pitchFamily="34" charset="0"/>
              </a:rPr>
              <a:t>מצגת של </a:t>
            </a:r>
            <a:r>
              <a:rPr lang="en-US" b="0" i="0" dirty="0">
                <a:solidFill>
                  <a:srgbClr val="FFFFFF"/>
                </a:solidFill>
                <a:effectLst/>
                <a:latin typeface="Segoe UI" panose="020B0502040204020203" pitchFamily="34" charset="0"/>
              </a:rPr>
              <a:t>PowerPoint</a:t>
            </a:r>
            <a:endParaRPr lang="en-IL" dirty="0"/>
          </a:p>
        </p:txBody>
      </p:sp>
      <p:pic>
        <p:nvPicPr>
          <p:cNvPr id="8" name="Picture 7">
            <a:extLst>
              <a:ext uri="{FF2B5EF4-FFF2-40B4-BE49-F238E27FC236}">
                <a16:creationId xmlns:a16="http://schemas.microsoft.com/office/drawing/2014/main" id="{CA4AE810-31D4-42A5-9345-B88263838CEA}"/>
              </a:ext>
            </a:extLst>
          </p:cNvPr>
          <p:cNvPicPr>
            <a:picLocks noChangeAspect="1"/>
          </p:cNvPicPr>
          <p:nvPr/>
        </p:nvPicPr>
        <p:blipFill>
          <a:blip r:embed="rId4"/>
          <a:stretch>
            <a:fillRect/>
          </a:stretch>
        </p:blipFill>
        <p:spPr>
          <a:xfrm>
            <a:off x="9270605" y="1817065"/>
            <a:ext cx="2426602" cy="4439017"/>
          </a:xfrm>
          <a:prstGeom prst="rect">
            <a:avLst/>
          </a:prstGeom>
        </p:spPr>
      </p:pic>
      <p:sp>
        <p:nvSpPr>
          <p:cNvPr id="2" name="מציין מיקום של תאריך 1">
            <a:extLst>
              <a:ext uri="{FF2B5EF4-FFF2-40B4-BE49-F238E27FC236}">
                <a16:creationId xmlns:a16="http://schemas.microsoft.com/office/drawing/2014/main" id="{A30F1B5C-72D8-893E-1A99-FE72A5783728}"/>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969275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40</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CAF9DAD6-24C0-5DFE-99DB-2F5369BB06C9}"/>
              </a:ext>
            </a:extLst>
          </p:cNvPr>
          <p:cNvSpPr txBox="1"/>
          <p:nvPr/>
        </p:nvSpPr>
        <p:spPr>
          <a:xfrm>
            <a:off x="938463" y="1203605"/>
            <a:ext cx="10555922" cy="3200876"/>
          </a:xfrm>
          <a:prstGeom prst="rect">
            <a:avLst/>
          </a:prstGeom>
          <a:noFill/>
        </p:spPr>
        <p:txBody>
          <a:bodyPr wrap="square">
            <a:spAutoFit/>
          </a:bodyPr>
          <a:lstStyle/>
          <a:p>
            <a:pPr algn="r" rtl="1"/>
            <a:r>
              <a:rPr lang="he-IL" sz="1600" b="1" dirty="0">
                <a:solidFill>
                  <a:schemeClr val="accent1">
                    <a:lumMod val="75000"/>
                  </a:schemeClr>
                </a:solidFill>
                <a:latin typeface="David" panose="020E0502060401010101" pitchFamily="34" charset="-79"/>
                <a:cs typeface="David" panose="020E0502060401010101" pitchFamily="34" charset="-79"/>
              </a:rPr>
              <a:t>המודל בהשוואה לספרות- מאמר 2:</a:t>
            </a:r>
            <a:br>
              <a:rPr lang="en-US" sz="1600" b="1" dirty="0">
                <a:solidFill>
                  <a:schemeClr val="accent1">
                    <a:lumMod val="75000"/>
                  </a:schemeClr>
                </a:solidFill>
                <a:latin typeface="David" panose="020E0502060401010101" pitchFamily="34" charset="-79"/>
                <a:cs typeface="David" panose="020E0502060401010101" pitchFamily="34" charset="-79"/>
              </a:rPr>
            </a:br>
            <a:endParaRPr lang="he-IL" sz="1600" b="1"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המאמר קבע כי עץ החלטות הינו המודל הטוב ביותר לחיזוי סכרת, בדיוק כפי שעולה מתוצאות המחקר שלנו. אך עדיין מדדי הערכה של המודל בספרות ובמחקר שלנו שונים, רמת הדיוק אצלנו במחקר היא  83.3% ואילו בספרות 77.87% . ניתן להסביר זאת בגלל שסט הנתונים שלנו שונה הן מבחינת גודל והן מבחינת משתנים נבדקים, נוסיף לזה שבמאמר לא מפורט האלגוריתם הנבדק בספרות. </a:t>
            </a:r>
          </a:p>
          <a:p>
            <a:pPr algn="r" rtl="1"/>
            <a:endParaRPr lang="he-IL"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בבדיקת חשיבות המשתנים על מודלים שונים במאמר 2, משתנה </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היה בין המשתנים עם הכי פחות השפעה- מה שמתאים למה שיצא לנו במודל. במהלך המחקר בדקנו את התוצאות כאשר מנטרלים את המשתנה </a:t>
            </a:r>
            <a:r>
              <a:rPr lang="en-US" sz="1400" dirty="0">
                <a:solidFill>
                  <a:schemeClr val="accent1">
                    <a:lumMod val="75000"/>
                  </a:schemeClr>
                </a:solidFill>
                <a:latin typeface="David" panose="020E0502060401010101" pitchFamily="34" charset="-79"/>
                <a:cs typeface="David" panose="020E0502060401010101" pitchFamily="34" charset="-79"/>
              </a:rPr>
              <a:t>BMI, </a:t>
            </a:r>
            <a:r>
              <a:rPr lang="he-IL" sz="1400" dirty="0">
                <a:solidFill>
                  <a:schemeClr val="accent1">
                    <a:lumMod val="75000"/>
                  </a:schemeClr>
                </a:solidFill>
                <a:latin typeface="David" panose="020E0502060401010101" pitchFamily="34" charset="-79"/>
                <a:cs typeface="David" panose="020E0502060401010101" pitchFamily="34" charset="-79"/>
              </a:rPr>
              <a:t>אין שינוי מהותי בתוצאות ולכן ניתן לקבוע שאין למשתנה השפעה גדולה.</a:t>
            </a:r>
          </a:p>
          <a:p>
            <a:pPr algn="r" rtl="1"/>
            <a:endParaRPr lang="he-IL"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לעומת זאת, מאמר 2 מלמד אותנו שגיל הוא משתנה הכי חשוב במודל, וכן שלב השלישי שלנו גיל הוא היה משתנה חשוב יחד עם רמת הגלוקוז בדם. </a:t>
            </a:r>
          </a:p>
          <a:p>
            <a:pPr algn="r" rtl="1"/>
            <a:endParaRPr lang="he-IL"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בספרות ה</a:t>
            </a:r>
            <a:r>
              <a:rPr lang="en-US" sz="1400" dirty="0">
                <a:solidFill>
                  <a:schemeClr val="accent1">
                    <a:lumMod val="75000"/>
                  </a:schemeClr>
                </a:solidFill>
                <a:latin typeface="David" panose="020E0502060401010101" pitchFamily="34" charset="-79"/>
                <a:cs typeface="David" panose="020E0502060401010101" pitchFamily="34" charset="-79"/>
              </a:rPr>
              <a:t>confusion matrix  </a:t>
            </a:r>
            <a:r>
              <a:rPr lang="he-IL" sz="1400" dirty="0">
                <a:solidFill>
                  <a:schemeClr val="accent1">
                    <a:lumMod val="75000"/>
                  </a:schemeClr>
                </a:solidFill>
                <a:latin typeface="David" panose="020E0502060401010101" pitchFamily="34" charset="-79"/>
                <a:cs typeface="David" panose="020E0502060401010101" pitchFamily="34" charset="-79"/>
              </a:rPr>
              <a:t>מלמד כי אין קבוצת מיעוט, ואילו אצלנו היה צורך לטפל בקבוצת המיעוט וכתוצאה מכך מדדי הערכה שלנו נפגעו. ניתן להסביר את הפער באמצעות גודל המדגם והרכב המשתנים במחקר. </a:t>
            </a: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p:txBody>
      </p:sp>
      <p:sp>
        <p:nvSpPr>
          <p:cNvPr id="8" name="מציין מיקום של תאריך 1">
            <a:extLst>
              <a:ext uri="{FF2B5EF4-FFF2-40B4-BE49-F238E27FC236}">
                <a16:creationId xmlns:a16="http://schemas.microsoft.com/office/drawing/2014/main" id="{2C8F4707-72E5-A337-C0DA-07BE871D75F3}"/>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761591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41</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CAF9DAD6-24C0-5DFE-99DB-2F5369BB06C9}"/>
              </a:ext>
            </a:extLst>
          </p:cNvPr>
          <p:cNvSpPr txBox="1"/>
          <p:nvPr/>
        </p:nvSpPr>
        <p:spPr>
          <a:xfrm>
            <a:off x="938463" y="1203605"/>
            <a:ext cx="10555922" cy="4042132"/>
          </a:xfrm>
          <a:prstGeom prst="rect">
            <a:avLst/>
          </a:prstGeom>
          <a:noFill/>
        </p:spPr>
        <p:txBody>
          <a:bodyPr wrap="square">
            <a:spAutoFit/>
          </a:bodyPr>
          <a:lstStyle/>
          <a:p>
            <a:pPr marL="285750" marR="914400" lvl="0" indent="-285750" algn="r" rtl="1">
              <a:lnSpc>
                <a:spcPct val="150000"/>
              </a:lnSpc>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סיכום 3 המאמרים:</a:t>
            </a:r>
          </a:p>
          <a:p>
            <a:pPr marR="914400" lvl="0" algn="r" rtl="1">
              <a:lnSpc>
                <a:spcPct val="150000"/>
              </a:lnSpc>
            </a:pPr>
            <a:endParaRPr lang="en-US" sz="1400" dirty="0">
              <a:solidFill>
                <a:schemeClr val="accent1">
                  <a:lumMod val="75000"/>
                </a:schemeClr>
              </a:solidFill>
              <a:latin typeface="David" panose="020E0502060401010101" pitchFamily="34" charset="-79"/>
              <a:cs typeface="David" panose="020E0502060401010101" pitchFamily="34" charset="-79"/>
            </a:endParaRPr>
          </a:p>
          <a:p>
            <a:pPr marR="1371600" lvl="0" algn="r" rtl="1">
              <a:lnSpc>
                <a:spcPct val="150000"/>
              </a:lnSpc>
            </a:pPr>
            <a:r>
              <a:rPr lang="he-IL" sz="1400" dirty="0">
                <a:solidFill>
                  <a:schemeClr val="accent1">
                    <a:lumMod val="75000"/>
                  </a:schemeClr>
                </a:solidFill>
                <a:latin typeface="David" panose="020E0502060401010101" pitchFamily="34" charset="-79"/>
                <a:cs typeface="David" panose="020E0502060401010101" pitchFamily="34" charset="-79"/>
              </a:rPr>
              <a:t>לפי הספרות טווח הערכים הרצוי הוא :</a:t>
            </a: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lnSpc>
                <a:spcPct val="150000"/>
              </a:lnSpc>
              <a:buFont typeface="Arial" panose="020B0604020202020204" pitchFamily="34" charset="0"/>
              <a:buChar char="•"/>
            </a:pPr>
            <a:r>
              <a:rPr lang="en-US" sz="1400" dirty="0">
                <a:solidFill>
                  <a:schemeClr val="accent1">
                    <a:lumMod val="75000"/>
                  </a:schemeClr>
                </a:solidFill>
                <a:latin typeface="David" panose="020E0502060401010101" pitchFamily="34" charset="-79"/>
                <a:cs typeface="David" panose="020E0502060401010101" pitchFamily="34" charset="-79"/>
              </a:rPr>
              <a:t>: Accuracy</a:t>
            </a:r>
            <a:r>
              <a:rPr lang="he-IL" sz="1400" dirty="0">
                <a:solidFill>
                  <a:schemeClr val="accent1">
                    <a:lumMod val="75000"/>
                  </a:schemeClr>
                </a:solidFill>
                <a:latin typeface="David" panose="020E0502060401010101" pitchFamily="34" charset="-79"/>
                <a:cs typeface="David" panose="020E0502060401010101" pitchFamily="34" charset="-79"/>
              </a:rPr>
              <a:t> מכיוון שבמאמר 2 הערך היה 77.87% ובמאמר 3 הערך היה 74% וגם 98.7% - בחרנו במקרה שלנו ב 83.5%.</a:t>
            </a: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lnSpc>
                <a:spcPct val="150000"/>
              </a:lnSpc>
              <a:buFont typeface="Arial" panose="020B0604020202020204" pitchFamily="34" charset="0"/>
              <a:buChar char="•"/>
            </a:pPr>
            <a:r>
              <a:rPr lang="en-US" sz="1400" dirty="0">
                <a:solidFill>
                  <a:schemeClr val="accent1">
                    <a:lumMod val="75000"/>
                  </a:schemeClr>
                </a:solidFill>
                <a:latin typeface="David" panose="020E0502060401010101" pitchFamily="34" charset="-79"/>
                <a:cs typeface="David" panose="020E0502060401010101" pitchFamily="34" charset="-79"/>
              </a:rPr>
              <a:t>Recall</a:t>
            </a:r>
            <a:r>
              <a:rPr lang="he-IL" sz="1400" dirty="0">
                <a:solidFill>
                  <a:schemeClr val="accent1">
                    <a:lumMod val="75000"/>
                  </a:schemeClr>
                </a:solidFill>
                <a:latin typeface="David" panose="020E0502060401010101" pitchFamily="34" charset="-79"/>
                <a:cs typeface="David" panose="020E0502060401010101" pitchFamily="34" charset="-79"/>
              </a:rPr>
              <a:t>: מכיוון שבמאמר 2 הערך היה 80.68% ובמאמר 3 הערך היה 74% וגם 98% - בחרנו במקרה שלנו ב 84.2%.</a:t>
            </a: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lnSpc>
                <a:spcPct val="150000"/>
              </a:lnSpc>
              <a:buFont typeface="Arial" panose="020B0604020202020204" pitchFamily="34" charset="0"/>
              <a:buChar char="•"/>
            </a:pPr>
            <a:r>
              <a:rPr lang="en-US" sz="1400" dirty="0">
                <a:solidFill>
                  <a:schemeClr val="accent1">
                    <a:lumMod val="75000"/>
                  </a:schemeClr>
                </a:solidFill>
                <a:latin typeface="David" panose="020E0502060401010101" pitchFamily="34" charset="-79"/>
                <a:cs typeface="David" panose="020E0502060401010101" pitchFamily="34" charset="-79"/>
              </a:rPr>
              <a:t>Precision</a:t>
            </a:r>
            <a:r>
              <a:rPr lang="he-IL" sz="1400" dirty="0">
                <a:solidFill>
                  <a:schemeClr val="accent1">
                    <a:lumMod val="75000"/>
                  </a:schemeClr>
                </a:solidFill>
                <a:latin typeface="David" panose="020E0502060401010101" pitchFamily="34" charset="-79"/>
                <a:cs typeface="David" panose="020E0502060401010101" pitchFamily="34" charset="-79"/>
              </a:rPr>
              <a:t>: מכיוון שבמאמר 2 הערך היה 80.75% ובמאמר 3 הערך היה 74% וגם 98.7% - בחרנו במקרה שלנו ב 84.5%.</a:t>
            </a: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lnSpc>
                <a:spcPct val="150000"/>
              </a:lnSpc>
              <a:buFont typeface="Arial" panose="020B0604020202020204" pitchFamily="34" charset="0"/>
              <a:buChar char="•"/>
            </a:pPr>
            <a:r>
              <a:rPr lang="en-US" sz="1400" dirty="0">
                <a:solidFill>
                  <a:schemeClr val="accent1">
                    <a:lumMod val="75000"/>
                  </a:schemeClr>
                </a:solidFill>
                <a:latin typeface="David" panose="020E0502060401010101" pitchFamily="34" charset="-79"/>
                <a:cs typeface="David" panose="020E0502060401010101" pitchFamily="34" charset="-79"/>
              </a:rPr>
              <a:t>Kappa</a:t>
            </a:r>
            <a:r>
              <a:rPr lang="he-IL" sz="1400" dirty="0">
                <a:solidFill>
                  <a:schemeClr val="accent1">
                    <a:lumMod val="75000"/>
                  </a:schemeClr>
                </a:solidFill>
                <a:latin typeface="David" panose="020E0502060401010101" pitchFamily="34" charset="-79"/>
                <a:cs typeface="David" panose="020E0502060401010101" pitchFamily="34" charset="-79"/>
              </a:rPr>
              <a:t>: מכיוון שבמאמר 2 הערך היה 55% ובמאמר 3 הערך היה 48% וגם 97% וגם 98% - בחרנו במקרה שלנו ב 74.5%.</a:t>
            </a:r>
          </a:p>
          <a:p>
            <a:pPr algn="r" rtl="1">
              <a:lnSpc>
                <a:spcPct val="150000"/>
              </a:lnSpc>
            </a:pP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marR="1371600" lvl="0" indent="-285750" algn="r" rtl="1">
              <a:lnSpc>
                <a:spcPct val="150000"/>
              </a:lnSpc>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לפי המודל המתקבל שלנו קיבלנו:</a:t>
            </a: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lnSpc>
                <a:spcPct val="150000"/>
              </a:lnSpc>
              <a:buFont typeface="Arial" panose="020B0604020202020204" pitchFamily="34" charset="0"/>
              <a:buChar char="•"/>
            </a:pPr>
            <a:r>
              <a:rPr lang="en-US" sz="1400" dirty="0">
                <a:solidFill>
                  <a:schemeClr val="accent1">
                    <a:lumMod val="75000"/>
                  </a:schemeClr>
                </a:solidFill>
                <a:latin typeface="David" panose="020E0502060401010101" pitchFamily="34" charset="-79"/>
                <a:cs typeface="David" panose="020E0502060401010101" pitchFamily="34" charset="-79"/>
              </a:rPr>
              <a:t>Accuracy</a:t>
            </a:r>
            <a:r>
              <a:rPr lang="he-IL" sz="1400" dirty="0">
                <a:solidFill>
                  <a:schemeClr val="accent1">
                    <a:lumMod val="75000"/>
                  </a:schemeClr>
                </a:solidFill>
                <a:latin typeface="David" panose="020E0502060401010101" pitchFamily="34" charset="-79"/>
                <a:cs typeface="David" panose="020E0502060401010101" pitchFamily="34" charset="-79"/>
              </a:rPr>
              <a:t> של 83.3%, </a:t>
            </a:r>
            <a:r>
              <a:rPr lang="en-US" sz="1400" dirty="0">
                <a:solidFill>
                  <a:schemeClr val="accent1">
                    <a:lumMod val="75000"/>
                  </a:schemeClr>
                </a:solidFill>
                <a:latin typeface="David" panose="020E0502060401010101" pitchFamily="34" charset="-79"/>
                <a:cs typeface="David" panose="020E0502060401010101" pitchFamily="34" charset="-79"/>
              </a:rPr>
              <a:t>Recall</a:t>
            </a:r>
            <a:r>
              <a:rPr lang="he-IL" sz="1400" dirty="0">
                <a:solidFill>
                  <a:schemeClr val="accent1">
                    <a:lumMod val="75000"/>
                  </a:schemeClr>
                </a:solidFill>
                <a:latin typeface="David" panose="020E0502060401010101" pitchFamily="34" charset="-79"/>
                <a:cs typeface="David" panose="020E0502060401010101" pitchFamily="34" charset="-79"/>
              </a:rPr>
              <a:t> של 83.3, </a:t>
            </a:r>
            <a:r>
              <a:rPr lang="en-US" sz="1400" dirty="0">
                <a:solidFill>
                  <a:schemeClr val="accent1">
                    <a:lumMod val="75000"/>
                  </a:schemeClr>
                </a:solidFill>
                <a:latin typeface="David" panose="020E0502060401010101" pitchFamily="34" charset="-79"/>
                <a:cs typeface="David" panose="020E0502060401010101" pitchFamily="34" charset="-79"/>
              </a:rPr>
              <a:t>Precision</a:t>
            </a:r>
            <a:r>
              <a:rPr lang="he-IL" sz="1400" dirty="0">
                <a:solidFill>
                  <a:schemeClr val="accent1">
                    <a:lumMod val="75000"/>
                  </a:schemeClr>
                </a:solidFill>
                <a:latin typeface="David" panose="020E0502060401010101" pitchFamily="34" charset="-79"/>
                <a:cs typeface="David" panose="020E0502060401010101" pitchFamily="34" charset="-79"/>
              </a:rPr>
              <a:t> של 83.4%ו-</a:t>
            </a:r>
            <a:r>
              <a:rPr lang="en-US" sz="1400" dirty="0">
                <a:solidFill>
                  <a:schemeClr val="accent1">
                    <a:lumMod val="75000"/>
                  </a:schemeClr>
                </a:solidFill>
                <a:latin typeface="David" panose="020E0502060401010101" pitchFamily="34" charset="-79"/>
                <a:cs typeface="David" panose="020E0502060401010101" pitchFamily="34" charset="-79"/>
              </a:rPr>
              <a:t>Kappa</a:t>
            </a:r>
            <a:r>
              <a:rPr lang="he-IL" sz="1400" dirty="0">
                <a:solidFill>
                  <a:schemeClr val="accent1">
                    <a:lumMod val="75000"/>
                  </a:schemeClr>
                </a:solidFill>
                <a:latin typeface="David" panose="020E0502060401010101" pitchFamily="34" charset="-79"/>
                <a:cs typeface="David" panose="020E0502060401010101" pitchFamily="34" charset="-79"/>
              </a:rPr>
              <a:t> של 66.67%</a:t>
            </a:r>
            <a:endParaRPr lang="en-US" sz="1400" dirty="0">
              <a:solidFill>
                <a:schemeClr val="accent1">
                  <a:lumMod val="75000"/>
                </a:schemeClr>
              </a:solidFill>
              <a:latin typeface="David" panose="020E0502060401010101" pitchFamily="34" charset="-79"/>
              <a:cs typeface="David" panose="020E0502060401010101" pitchFamily="34" charset="-79"/>
            </a:endParaRPr>
          </a:p>
          <a:p>
            <a:pPr marL="285750" marR="1371600" lvl="0" indent="-285750" algn="r" rtl="1">
              <a:lnSpc>
                <a:spcPct val="150000"/>
              </a:lnSpc>
              <a:spcAft>
                <a:spcPts val="800"/>
              </a:spcAft>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כלומר </a:t>
            </a:r>
            <a:r>
              <a:rPr lang="en-US" sz="1400" dirty="0">
                <a:solidFill>
                  <a:schemeClr val="accent1">
                    <a:lumMod val="75000"/>
                  </a:schemeClr>
                </a:solidFill>
                <a:latin typeface="David" panose="020E0502060401010101" pitchFamily="34" charset="-79"/>
                <a:cs typeface="David" panose="020E0502060401010101" pitchFamily="34" charset="-79"/>
              </a:rPr>
              <a:t>Accuracy Recall Precision</a:t>
            </a:r>
            <a:r>
              <a:rPr lang="he-IL" sz="1400" dirty="0">
                <a:solidFill>
                  <a:schemeClr val="accent1">
                    <a:lumMod val="75000"/>
                  </a:schemeClr>
                </a:solidFill>
                <a:latin typeface="David" panose="020E0502060401010101" pitchFamily="34" charset="-79"/>
                <a:cs typeface="David" panose="020E0502060401010101" pitchFamily="34" charset="-79"/>
              </a:rPr>
              <a:t> קבלנו כמעט כמו בספרות, ואילו </a:t>
            </a:r>
            <a:r>
              <a:rPr lang="en-US" sz="1400" dirty="0">
                <a:solidFill>
                  <a:schemeClr val="accent1">
                    <a:lumMod val="75000"/>
                  </a:schemeClr>
                </a:solidFill>
                <a:latin typeface="David" panose="020E0502060401010101" pitchFamily="34" charset="-79"/>
                <a:cs typeface="David" panose="020E0502060401010101" pitchFamily="34" charset="-79"/>
              </a:rPr>
              <a:t>Kappa</a:t>
            </a:r>
            <a:r>
              <a:rPr lang="he-IL" sz="1400" dirty="0">
                <a:solidFill>
                  <a:schemeClr val="accent1">
                    <a:lumMod val="75000"/>
                  </a:schemeClr>
                </a:solidFill>
                <a:latin typeface="David" panose="020E0502060401010101" pitchFamily="34" charset="-79"/>
                <a:cs typeface="David" panose="020E0502060401010101" pitchFamily="34" charset="-79"/>
              </a:rPr>
              <a:t> קיבלנו הרבה פחות מהספרות</a:t>
            </a:r>
            <a:r>
              <a:rPr lang="he-IL" sz="1600" dirty="0">
                <a:effectLst/>
                <a:latin typeface="Aptos" panose="020B0004020202020204" pitchFamily="34" charset="0"/>
                <a:ea typeface="Aptos" panose="020B0004020202020204" pitchFamily="34" charset="0"/>
                <a:cs typeface="David" panose="020E0502060401010101" pitchFamily="34" charset="-79"/>
              </a:rPr>
              <a:t>.</a:t>
            </a:r>
            <a:endParaRPr lang="en-US" sz="1600" dirty="0">
              <a:effectLst/>
              <a:latin typeface="Aptos" panose="020B0004020202020204" pitchFamily="34" charset="0"/>
              <a:ea typeface="Aptos" panose="020B0004020202020204" pitchFamily="34" charset="0"/>
              <a:cs typeface="Arial" panose="020B0604020202020204" pitchFamily="34" charset="0"/>
            </a:endParaRP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p:txBody>
      </p:sp>
      <p:sp>
        <p:nvSpPr>
          <p:cNvPr id="8" name="מציין מיקום של תאריך 1">
            <a:extLst>
              <a:ext uri="{FF2B5EF4-FFF2-40B4-BE49-F238E27FC236}">
                <a16:creationId xmlns:a16="http://schemas.microsoft.com/office/drawing/2014/main" id="{2C8F4707-72E5-A337-C0DA-07BE871D75F3}"/>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478437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42</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CAF9DAD6-24C0-5DFE-99DB-2F5369BB06C9}"/>
              </a:ext>
            </a:extLst>
          </p:cNvPr>
          <p:cNvSpPr txBox="1"/>
          <p:nvPr/>
        </p:nvSpPr>
        <p:spPr>
          <a:xfrm>
            <a:off x="938463" y="1203605"/>
            <a:ext cx="10555922" cy="5447966"/>
          </a:xfrm>
          <a:prstGeom prst="rect">
            <a:avLst/>
          </a:prstGeom>
          <a:noFill/>
        </p:spPr>
        <p:txBody>
          <a:bodyPr wrap="square">
            <a:spAutoFit/>
          </a:bodyPr>
          <a:lstStyle/>
          <a:p>
            <a:pPr algn="r" rtl="1"/>
            <a:r>
              <a:rPr lang="he-IL" sz="1600" b="1" dirty="0">
                <a:solidFill>
                  <a:schemeClr val="accent1">
                    <a:lumMod val="75000"/>
                  </a:schemeClr>
                </a:solidFill>
                <a:latin typeface="David" panose="020E0502060401010101" pitchFamily="34" charset="-79"/>
                <a:cs typeface="David" panose="020E0502060401010101" pitchFamily="34" charset="-79"/>
              </a:rPr>
              <a:t>המודל בהשוואה לספרות- מאמר 3:</a:t>
            </a:r>
            <a:br>
              <a:rPr lang="en-US" sz="1600" b="1" dirty="0">
                <a:solidFill>
                  <a:schemeClr val="accent1">
                    <a:lumMod val="75000"/>
                  </a:schemeClr>
                </a:solidFill>
                <a:latin typeface="David" panose="020E0502060401010101" pitchFamily="34" charset="-79"/>
                <a:cs typeface="David" panose="020E0502060401010101" pitchFamily="34" charset="-79"/>
              </a:rPr>
            </a:br>
            <a:endParaRPr lang="he-IL" sz="1600" b="1" dirty="0">
              <a:solidFill>
                <a:schemeClr val="accent1">
                  <a:lumMod val="75000"/>
                </a:schemeClr>
              </a:solidFill>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he-IL" sz="1400" dirty="0">
                <a:effectLst/>
                <a:latin typeface="David" panose="020E0502060401010101" pitchFamily="34" charset="-79"/>
                <a:ea typeface="Calibri" panose="020F0502020204030204" pitchFamily="34" charset="0"/>
                <a:cs typeface="David" panose="020E0502060401010101" pitchFamily="34" charset="-79"/>
              </a:rPr>
              <a:t> </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המאמר בחן אלגוריתמים שונים בכריית נתונים, כאשר המסקנה הייתה שהמודלים הטובים ביותר לחיזוי סכרת הם </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SVM</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KNN</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ו</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RF </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הרצה של מודלים אלו במסגרת המחקר שלנו על סט הנתונים שלנו, קיבלו </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RMSE</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נמוכים מעץ החלטות </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Rep-Tree CV</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ולכן תוצאות המחקר שלנו לא משתנות, ועץ החלטות נשאר הדרך הטובה ביותר לחיזוי המחלה במודל שלנו. ניתן להסביר את הפער בשוני בהרכב המשתנים בין המחקרים.</a:t>
            </a:r>
          </a:p>
          <a:p>
            <a:pPr marL="285750" indent="-285750" algn="r" rtl="1">
              <a:lnSpc>
                <a:spcPct val="107000"/>
              </a:lnSpc>
              <a:spcAft>
                <a:spcPts val="800"/>
              </a:spcAft>
              <a:buFont typeface="Arial" panose="020B0604020202020204" pitchFamily="34" charset="0"/>
              <a:buChar char="•"/>
            </a:pP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מאמר 3 מציג 2 סטים עם משתנים זהים אך במדינות שונות, כאשר באף אחד מהם עץ החלטות הוא לא האלגוריתם עם רמת הדיוק הגבוהה ביותר. אולם בסט הנתונים של גרמניה ניתן לראות ה</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Accuracy</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שקיבלו מאוד קרוב למה שהמודל שלנו השיג, אבל עם </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Kappa </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הרבה יותר גבוהה, כלומר המשתנים שנבחנו במאמר יותר יעילים בניבוי סכרת. </a:t>
            </a:r>
          </a:p>
          <a:p>
            <a:pPr marL="285750" indent="-285750" algn="r" rtl="1">
              <a:lnSpc>
                <a:spcPct val="107000"/>
              </a:lnSpc>
              <a:spcAft>
                <a:spcPts val="800"/>
              </a:spcAft>
              <a:buFont typeface="Arial" panose="020B0604020202020204" pitchFamily="34" charset="0"/>
              <a:buChar char="•"/>
            </a:pP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הרצנו את סט הנתונים בתוכנת ה</a:t>
            </a:r>
            <a:r>
              <a:rPr lang="en-US" sz="1400" dirty="0" err="1">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weka</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באותם האלגוריתמים שביצענו על סט הנתונים שלנו, קיבלנו תוצאות שונות ממה שהספרות מציגה ולכן ניתן להניח שהריצו את האלגוריתמים עם פרמטרים שונים ממה שאנחנו הרצנו בתוכנה. כאשר הרצנו את סט הנתונים מתוך הספרות, מצאנו שהמודל הטוב ביותר לחיזוי סכרת הוא עץ החלטות</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J-48 </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בדיוק כפי שעולה מהמחקר שלנו- מה שמדגיש את יציבות המודל שלנו. לצורך הדיון חישבנו באופן ידני את ה</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f-score</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בשביל לוודא שאנו מסוגלים להגיע להסביר את התוצאה שהתקבלה בתוכנת ה</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Weka</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a:t>
            </a:r>
          </a:p>
          <a:p>
            <a:pPr marL="285750" indent="-285750" algn="r" rtl="1">
              <a:lnSpc>
                <a:spcPct val="107000"/>
              </a:lnSpc>
              <a:spcAft>
                <a:spcPts val="800"/>
              </a:spcAft>
              <a:buFont typeface="Arial" panose="020B0604020202020204" pitchFamily="34" charset="0"/>
              <a:buChar char="•"/>
            </a:pP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הרצה של סט הנתונים בספרות לימד אותנו שסט נתונים שונה עם אותם משתנים בדיוק, מקבל מדדי הערכה שונים. מה שיכול להעיד על יציבות המודל, שהוא רגיש לשינויים בערכי המשתנים וכמות הרשומות. ההרצות בוצעו פעם אחת בצורה של ערבוב בין 2 הסטים של הנתונים (</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(Dataset Pima/ hospital Frankfurt </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ופעם אחת סט נתונים אחד אחרי השני, ניתן לראות שמדדי הערכה השתנו בין ההרצות מה שמעיד על כך שיש משמעות לדיוק במודל בסדר הנתונים בקלט. </a:t>
            </a:r>
          </a:p>
          <a:p>
            <a:pPr marL="285750" indent="-285750" algn="r" rtl="1">
              <a:lnSpc>
                <a:spcPct val="107000"/>
              </a:lnSpc>
              <a:spcAft>
                <a:spcPts val="800"/>
              </a:spcAft>
              <a:buFont typeface="Arial" panose="020B0604020202020204" pitchFamily="34" charset="0"/>
              <a:buChar char="•"/>
            </a:pP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בהרצה של סט הנתונים מתוך הספרות, ניתן להבחין בקבוצת מיעוט, כפי שיצא לנו במחקר. לא ניתן למצוא לכך אזכור במאמר, ולכן ישנה האפשרות שהתוצאות שהמאמר מציג הן לאחר טיפול בקבוצת המיעוט.</a:t>
            </a:r>
          </a:p>
          <a:p>
            <a:pPr marL="285750" indent="-285750" algn="r" rtl="1">
              <a:lnSpc>
                <a:spcPct val="107000"/>
              </a:lnSpc>
              <a:spcAft>
                <a:spcPts val="800"/>
              </a:spcAft>
              <a:buFont typeface="Arial" panose="020B0604020202020204" pitchFamily="34" charset="0"/>
              <a:buChar char="•"/>
            </a:pP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במאמר עץ ההחלטות קיבל תוצאות שונות בשני הסטים של הנתונים, כאשר הסט של ההודים הציג רמת דיוק ו</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kappa</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נמוכים מאוד, ואילו הסט של בית החולים הגרמני הציג רמת דיוק ו</a:t>
            </a:r>
            <a:r>
              <a:rPr lang="en-US"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kappa</a:t>
            </a:r>
            <a:r>
              <a:rPr lang="he-IL" sz="1400" dirty="0">
                <a:solidFill>
                  <a:schemeClr val="accent1">
                    <a:lumMod val="75000"/>
                  </a:schemeClr>
                </a:solidFill>
                <a:effectLst/>
                <a:latin typeface="David" panose="020E0502060401010101" pitchFamily="34" charset="-79"/>
                <a:ea typeface="Calibri" panose="020F0502020204030204" pitchFamily="34" charset="0"/>
                <a:cs typeface="David" panose="020E0502060401010101" pitchFamily="34" charset="-79"/>
              </a:rPr>
              <a:t> גבוהים מהמודל שלנו. עדיין הפערים בין האלגוריתמים האחרים היו מהותיים וקבעו שעץ ההחלטות אינו המודל הטוב ביותר לחיזוי. </a:t>
            </a:r>
            <a:endParaRPr lang="he-IL" sz="1400" dirty="0">
              <a:solidFill>
                <a:schemeClr val="accent1">
                  <a:lumMod val="75000"/>
                </a:schemeClr>
              </a:solidFill>
              <a:latin typeface="David" panose="020E0502060401010101" pitchFamily="34" charset="-79"/>
              <a:cs typeface="David" panose="020E0502060401010101" pitchFamily="34" charset="-79"/>
            </a:endParaRP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p:txBody>
      </p:sp>
      <p:sp>
        <p:nvSpPr>
          <p:cNvPr id="8" name="מציין מיקום של תאריך 1">
            <a:extLst>
              <a:ext uri="{FF2B5EF4-FFF2-40B4-BE49-F238E27FC236}">
                <a16:creationId xmlns:a16="http://schemas.microsoft.com/office/drawing/2014/main" id="{2C8F4707-72E5-A337-C0DA-07BE871D75F3}"/>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2506686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43</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A6E0A119-EB6B-F2A0-2E15-2388CD9AFB7F}"/>
              </a:ext>
            </a:extLst>
          </p:cNvPr>
          <p:cNvSpPr txBox="1"/>
          <p:nvPr/>
        </p:nvSpPr>
        <p:spPr>
          <a:xfrm>
            <a:off x="3094148" y="1184178"/>
            <a:ext cx="8862174" cy="4555093"/>
          </a:xfrm>
          <a:prstGeom prst="rect">
            <a:avLst/>
          </a:prstGeom>
          <a:noFill/>
        </p:spPr>
        <p:txBody>
          <a:bodyPr wrap="square" rtlCol="1">
            <a:spAutoFit/>
          </a:bodyPr>
          <a:lstStyle/>
          <a:p>
            <a:pPr algn="r" rtl="1"/>
            <a:r>
              <a:rPr lang="he-IL" sz="1600" b="1" dirty="0">
                <a:solidFill>
                  <a:schemeClr val="accent1">
                    <a:lumMod val="75000"/>
                  </a:schemeClr>
                </a:solidFill>
                <a:latin typeface="David" panose="020E0502060401010101" pitchFamily="34" charset="-79"/>
                <a:cs typeface="David" panose="020E0502060401010101" pitchFamily="34" charset="-79"/>
              </a:rPr>
              <a:t>הצגת החידוש והתרומה של המודל שהתקבל ביחס לספרות:</a:t>
            </a:r>
          </a:p>
          <a:p>
            <a:pPr algn="r" rtl="1"/>
            <a:r>
              <a:rPr lang="he-IL" sz="1400" dirty="0">
                <a:solidFill>
                  <a:schemeClr val="accent1">
                    <a:lumMod val="75000"/>
                  </a:schemeClr>
                </a:solidFill>
                <a:latin typeface="David" panose="020E0502060401010101" pitchFamily="34" charset="-79"/>
                <a:cs typeface="David" panose="020E0502060401010101" pitchFamily="34" charset="-79"/>
              </a:rPr>
              <a:t>המודל שלנו מציג מספר חידושים ותרומות משמעותיות ביחס לספרות הקיימת בתחום סיווג חולי סוכרת:</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המודל שלנו השיג תוצאות מרשימות לאחר טיפול בקבוצת המיעוט ובמשתנה המתווך, עם </a:t>
            </a:r>
            <a:r>
              <a:rPr lang="en-US" sz="1400" dirty="0">
                <a:solidFill>
                  <a:schemeClr val="accent1">
                    <a:lumMod val="75000"/>
                  </a:schemeClr>
                </a:solidFill>
                <a:latin typeface="David" panose="020E0502060401010101" pitchFamily="34" charset="-79"/>
                <a:cs typeface="David" panose="020E0502060401010101" pitchFamily="34" charset="-79"/>
              </a:rPr>
              <a:t>-Accuracy </a:t>
            </a:r>
            <a:r>
              <a:rPr lang="he-IL" sz="1400" dirty="0">
                <a:solidFill>
                  <a:schemeClr val="accent1">
                    <a:lumMod val="75000"/>
                  </a:schemeClr>
                </a:solidFill>
                <a:latin typeface="David" panose="020E0502060401010101" pitchFamily="34" charset="-79"/>
                <a:cs typeface="David" panose="020E0502060401010101" pitchFamily="34" charset="-79"/>
              </a:rPr>
              <a:t>של 83.3%, </a:t>
            </a:r>
            <a:r>
              <a:rPr lang="en-US" sz="1400" dirty="0">
                <a:solidFill>
                  <a:schemeClr val="accent1">
                    <a:lumMod val="75000"/>
                  </a:schemeClr>
                </a:solidFill>
                <a:latin typeface="David" panose="020E0502060401010101" pitchFamily="34" charset="-79"/>
                <a:cs typeface="David" panose="020E0502060401010101" pitchFamily="34" charset="-79"/>
              </a:rPr>
              <a:t>Recall </a:t>
            </a:r>
            <a:r>
              <a:rPr lang="he-IL" sz="1400" dirty="0">
                <a:solidFill>
                  <a:schemeClr val="accent1">
                    <a:lumMod val="75000"/>
                  </a:schemeClr>
                </a:solidFill>
                <a:latin typeface="David" panose="020E0502060401010101" pitchFamily="34" charset="-79"/>
                <a:cs typeface="David" panose="020E0502060401010101" pitchFamily="34" charset="-79"/>
              </a:rPr>
              <a:t>של 83.3, </a:t>
            </a:r>
            <a:r>
              <a:rPr lang="en-US" sz="1400" dirty="0">
                <a:solidFill>
                  <a:schemeClr val="accent1">
                    <a:lumMod val="75000"/>
                  </a:schemeClr>
                </a:solidFill>
                <a:latin typeface="David" panose="020E0502060401010101" pitchFamily="34" charset="-79"/>
                <a:cs typeface="David" panose="020E0502060401010101" pitchFamily="34" charset="-79"/>
              </a:rPr>
              <a:t>Precision </a:t>
            </a:r>
            <a:r>
              <a:rPr lang="he-IL" sz="1400" dirty="0">
                <a:solidFill>
                  <a:schemeClr val="accent1">
                    <a:lumMod val="75000"/>
                  </a:schemeClr>
                </a:solidFill>
                <a:latin typeface="David" panose="020E0502060401010101" pitchFamily="34" charset="-79"/>
                <a:cs typeface="David" panose="020E0502060401010101" pitchFamily="34" charset="-79"/>
              </a:rPr>
              <a:t>של 83.4%ו-</a:t>
            </a:r>
            <a:r>
              <a:rPr lang="en-US" sz="1400" dirty="0">
                <a:solidFill>
                  <a:schemeClr val="accent1">
                    <a:lumMod val="75000"/>
                  </a:schemeClr>
                </a:solidFill>
                <a:latin typeface="David" panose="020E0502060401010101" pitchFamily="34" charset="-79"/>
                <a:cs typeface="David" panose="020E0502060401010101" pitchFamily="34" charset="-79"/>
              </a:rPr>
              <a:t>Kappa </a:t>
            </a:r>
            <a:r>
              <a:rPr lang="he-IL" sz="1400" dirty="0">
                <a:solidFill>
                  <a:schemeClr val="accent1">
                    <a:lumMod val="75000"/>
                  </a:schemeClr>
                </a:solidFill>
                <a:latin typeface="David" panose="020E0502060401010101" pitchFamily="34" charset="-79"/>
                <a:cs typeface="David" panose="020E0502060401010101" pitchFamily="34" charset="-79"/>
              </a:rPr>
              <a:t>של 66.67%</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התמודדות עם חוסר ודאות במתודולוגיה: חקר הספרות לא פירט באילו סוגי עצי החלטות השתמשו, ולכן נאלצנו לבצע ניסויים עם מספר סוגי עצי החלטות כדי לבחון את הביצועים.</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בחינת משתנים משמעותיים: המודל שלנו בחן את החשיבות של משתנים שונים כמו רמת </a:t>
            </a:r>
            <a:r>
              <a:rPr lang="en-US" sz="1400" dirty="0">
                <a:solidFill>
                  <a:schemeClr val="accent1">
                    <a:lumMod val="75000"/>
                  </a:schemeClr>
                </a:solidFill>
                <a:latin typeface="David" panose="020E0502060401010101" pitchFamily="34" charset="-79"/>
                <a:cs typeface="David" panose="020E0502060401010101" pitchFamily="34" charset="-79"/>
              </a:rPr>
              <a:t>HbA1c </a:t>
            </a:r>
            <a:r>
              <a:rPr lang="he-IL" sz="1400" dirty="0">
                <a:solidFill>
                  <a:schemeClr val="accent1">
                    <a:lumMod val="75000"/>
                  </a:schemeClr>
                </a:solidFill>
                <a:latin typeface="David" panose="020E0502060401010101" pitchFamily="34" charset="-79"/>
                <a:cs typeface="David" panose="020E0502060401010101" pitchFamily="34" charset="-79"/>
              </a:rPr>
              <a:t>ורמת הגלוקוז בדם, כדי לבדוק את השפעתו על הביצועים. </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שימוש במאגר נתונים נרחב: בניגוד למחקרים רבים שהשתמשו במאגרים קטנים יותר, המודל שלנו נבנה על בסיס מאגר נתונים רחב ומקיף של 100,000 רשומות שלאחר מכן צומצם ל 17,000 עקב קבוצת המיעוט</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גישה חדשנית לנורמליזציה ותקנון הנתונים: ניתוח הנתונים בוצע הן על מאגרי נתונים מנורמלים </a:t>
            </a:r>
            <a:r>
              <a:rPr lang="he-IL" sz="1400" dirty="0" err="1">
                <a:solidFill>
                  <a:schemeClr val="accent1">
                    <a:lumMod val="75000"/>
                  </a:schemeClr>
                </a:solidFill>
                <a:latin typeface="David" panose="020E0502060401010101" pitchFamily="34" charset="-79"/>
                <a:cs typeface="David" panose="020E0502060401010101" pitchFamily="34" charset="-79"/>
              </a:rPr>
              <a:t>ומתקננים</a:t>
            </a:r>
            <a:r>
              <a:rPr lang="he-IL" sz="1400" dirty="0">
                <a:solidFill>
                  <a:schemeClr val="accent1">
                    <a:lumMod val="75000"/>
                  </a:schemeClr>
                </a:solidFill>
                <a:latin typeface="David" panose="020E0502060401010101" pitchFamily="34" charset="-79"/>
                <a:cs typeface="David" panose="020E0502060401010101" pitchFamily="34" charset="-79"/>
              </a:rPr>
              <a:t> והן על מאגרי נתונים רגילים, מה שהביא לשיפור הביצועים של המודל</a:t>
            </a:r>
          </a:p>
          <a:p>
            <a:pPr algn="r" rtl="1"/>
            <a:endParaRPr lang="he-IL" sz="1600" dirty="0">
              <a:solidFill>
                <a:schemeClr val="accent1">
                  <a:lumMod val="75000"/>
                </a:schemeClr>
              </a:solidFill>
              <a:latin typeface="David" panose="020E0502060401010101" pitchFamily="34" charset="-79"/>
              <a:cs typeface="David" panose="020E0502060401010101" pitchFamily="34" charset="-79"/>
            </a:endParaRPr>
          </a:p>
          <a:p>
            <a:pPr algn="r" rtl="1"/>
            <a:r>
              <a:rPr lang="he-IL" sz="1600" b="1" dirty="0">
                <a:solidFill>
                  <a:schemeClr val="accent1">
                    <a:lumMod val="75000"/>
                  </a:schemeClr>
                </a:solidFill>
                <a:latin typeface="David" panose="020E0502060401010101" pitchFamily="34" charset="-79"/>
                <a:cs typeface="David" panose="020E0502060401010101" pitchFamily="34" charset="-79"/>
              </a:rPr>
              <a:t>שימושים אפשריים:</a:t>
            </a:r>
          </a:p>
          <a:p>
            <a:pPr algn="r" rtl="1"/>
            <a:r>
              <a:rPr lang="he-IL" sz="1400" dirty="0">
                <a:solidFill>
                  <a:schemeClr val="accent1">
                    <a:lumMod val="75000"/>
                  </a:schemeClr>
                </a:solidFill>
                <a:latin typeface="David" panose="020E0502060401010101" pitchFamily="34" charset="-79"/>
                <a:cs typeface="David" panose="020E0502060401010101" pitchFamily="34" charset="-79"/>
              </a:rPr>
              <a:t>לאור התובנות החדשות שהתקבלו מהמודל שלנו, ניתן להציע מספר שימושים אפשריים:</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מערכות זיהוי מוקדם: שימוש במודל לזיהוי מוקדם של חולי סוכרת במערכות בריאות.</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תמיכה בהחלטות רפואיות: שילוב המודל במערכות תומכות החלטות לצורך אבחון וטיפול בסוכרת.</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מחקר רפואי: שימוש במודל במחקרים רפואיים נוספים להבנת הקשרים בין משתנים שונים לסיכון לחלות בסוכרת.</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חינוך והסברה: שימוש בתוצאות המודל לצורך חינוך והסברה על גורמי הסיכון לסוכרת.</a:t>
            </a:r>
          </a:p>
          <a:p>
            <a:pPr algn="r" defTabSz="914400" rtl="1"/>
            <a:endParaRPr lang="he-IL" dirty="0">
              <a:solidFill>
                <a:prstClr val="black"/>
              </a:solidFill>
              <a:latin typeface="David" panose="020E0502060401010101" pitchFamily="34" charset="-79"/>
              <a:cs typeface="David" panose="020E0502060401010101" pitchFamily="34" charset="-79"/>
            </a:endParaRPr>
          </a:p>
        </p:txBody>
      </p:sp>
      <p:sp>
        <p:nvSpPr>
          <p:cNvPr id="8" name="מציין מיקום של תאריך 1">
            <a:extLst>
              <a:ext uri="{FF2B5EF4-FFF2-40B4-BE49-F238E27FC236}">
                <a16:creationId xmlns:a16="http://schemas.microsoft.com/office/drawing/2014/main" id="{382CF07C-F20A-55A0-F236-431B7A94C2F7}"/>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3783165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581D2B9-6173-DD27-19E8-E237072C00F3}"/>
              </a:ext>
            </a:extLst>
          </p:cNvPr>
          <p:cNvSpPr/>
          <p:nvPr/>
        </p:nvSpPr>
        <p:spPr>
          <a:xfrm>
            <a:off x="2347244" y="19581"/>
            <a:ext cx="7553588" cy="923330"/>
          </a:xfrm>
          <a:prstGeom prst="rect">
            <a:avLst/>
          </a:prstGeom>
          <a:noFill/>
        </p:spPr>
        <p:txBody>
          <a:bodyPr wrap="square" lIns="91440" tIns="45720" rIns="91440" bIns="45720">
            <a:spAutoFit/>
          </a:bodyPr>
          <a:lstStyle/>
          <a:p>
            <a:pPr algn="ctr" defTabSz="457200" rtl="0"/>
            <a:r>
              <a:rPr lang="he-IL" sz="5400" b="1" dirty="0">
                <a:ln w="22225">
                  <a:solidFill>
                    <a:srgbClr val="009DD9"/>
                  </a:solidFill>
                  <a:prstDash val="solid"/>
                </a:ln>
                <a:solidFill>
                  <a:srgbClr val="009DD9">
                    <a:lumMod val="40000"/>
                    <a:lumOff val="60000"/>
                  </a:srgbClr>
                </a:solidFill>
                <a:latin typeface="Calibri" panose="020F0502020204030204"/>
              </a:rPr>
              <a:t>דיון ותוצאות</a:t>
            </a:r>
          </a:p>
        </p:txBody>
      </p:sp>
      <p:pic>
        <p:nvPicPr>
          <p:cNvPr id="5" name="תמונה 4">
            <a:extLst>
              <a:ext uri="{FF2B5EF4-FFF2-40B4-BE49-F238E27FC236}">
                <a16:creationId xmlns:a16="http://schemas.microsoft.com/office/drawing/2014/main" id="{3F01A56F-D1B6-4BE5-3A49-CCF866962FA6}"/>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2353BFFB-16E5-D96D-4BB7-390D8FAE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7" name="משולש ישר-זווית 6">
            <a:extLst>
              <a:ext uri="{FF2B5EF4-FFF2-40B4-BE49-F238E27FC236}">
                <a16:creationId xmlns:a16="http://schemas.microsoft.com/office/drawing/2014/main" id="{204D42CE-87D7-C596-A472-688BD8681B65}"/>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400" b="1" dirty="0">
                <a:solidFill>
                  <a:srgbClr val="0070C0"/>
                </a:solidFill>
              </a:rPr>
              <a:t>44</a:t>
            </a:r>
          </a:p>
        </p:txBody>
      </p:sp>
      <p:sp>
        <p:nvSpPr>
          <p:cNvPr id="15" name="מציין מיקום של כותרת תחתונה 2">
            <a:extLst>
              <a:ext uri="{FF2B5EF4-FFF2-40B4-BE49-F238E27FC236}">
                <a16:creationId xmlns:a16="http://schemas.microsoft.com/office/drawing/2014/main" id="{C1BF41F1-0810-17D7-799E-70F0924BA437}"/>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FD47ABDD-D1CC-F1EE-9EC2-8AE61BEF65F8}"/>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9" name="Rectangle 2">
            <a:extLst>
              <a:ext uri="{FF2B5EF4-FFF2-40B4-BE49-F238E27FC236}">
                <a16:creationId xmlns:a16="http://schemas.microsoft.com/office/drawing/2014/main" id="{89333CB8-0FBC-4BAC-A088-6618AF7599C9}"/>
              </a:ext>
            </a:extLst>
          </p:cNvPr>
          <p:cNvSpPr>
            <a:spLocks noChangeArrowheads="1"/>
          </p:cNvSpPr>
          <p:nvPr/>
        </p:nvSpPr>
        <p:spPr bwMode="auto">
          <a:xfrm>
            <a:off x="3608388" y="13167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3" name="תיבת טקסט 2">
            <a:extLst>
              <a:ext uri="{FF2B5EF4-FFF2-40B4-BE49-F238E27FC236}">
                <a16:creationId xmlns:a16="http://schemas.microsoft.com/office/drawing/2014/main" id="{8658C513-3919-DC10-5FE4-C41CE0AF171C}"/>
              </a:ext>
            </a:extLst>
          </p:cNvPr>
          <p:cNvSpPr txBox="1"/>
          <p:nvPr/>
        </p:nvSpPr>
        <p:spPr>
          <a:xfrm>
            <a:off x="3457074" y="1416781"/>
            <a:ext cx="8078366" cy="3200876"/>
          </a:xfrm>
          <a:prstGeom prst="rect">
            <a:avLst/>
          </a:prstGeom>
          <a:noFill/>
        </p:spPr>
        <p:txBody>
          <a:bodyPr wrap="square" rtlCol="1">
            <a:spAutoFit/>
          </a:bodyPr>
          <a:lstStyle/>
          <a:p>
            <a:pPr algn="r" rtl="1"/>
            <a:r>
              <a:rPr lang="he-IL" sz="1600" b="1" dirty="0">
                <a:solidFill>
                  <a:schemeClr val="accent1">
                    <a:lumMod val="75000"/>
                  </a:schemeClr>
                </a:solidFill>
                <a:latin typeface="David" panose="020E0502060401010101" pitchFamily="34" charset="-79"/>
                <a:cs typeface="David" panose="020E0502060401010101" pitchFamily="34" charset="-79"/>
              </a:rPr>
              <a:t>מגבלות:</a:t>
            </a:r>
          </a:p>
          <a:p>
            <a:pPr algn="r" rtl="1"/>
            <a:r>
              <a:rPr lang="he-IL" sz="1400" dirty="0">
                <a:solidFill>
                  <a:schemeClr val="accent1">
                    <a:lumMod val="75000"/>
                  </a:schemeClr>
                </a:solidFill>
                <a:latin typeface="David" panose="020E0502060401010101" pitchFamily="34" charset="-79"/>
                <a:cs typeface="David" panose="020E0502060401010101" pitchFamily="34" charset="-79"/>
              </a:rPr>
              <a:t>למרות ההצלחה המרשימה של המודל, ישנם מספר מגבלות שיש לקחת בחשבון:</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מגבלות המודל: המודל עשוי להיות מותאם יתר על המידה לנתונים עליהם הוא אומן, ולכן ייתכן שלא יפעל באותה רמת דיוק על נתונים חדשים.</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מגבלות העבודה: חוסר פירוט בספרות בנוגע לשיטות הספציפיות בהם נעשה שימוש הקשה על השוואה ישירה.</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מגבלות הנתונים: למרות היקפו הגדול של מאגר הנתונים, ייתכן שישנם משתנים חשובים נוספים שלא נכללו במאגר.</a:t>
            </a:r>
          </a:p>
          <a:p>
            <a:pPr indent="-285750" algn="r" rtl="1">
              <a:buFont typeface="Arial" panose="020B0604020202020204" pitchFamily="34" charset="0"/>
              <a:buChar char="•"/>
            </a:pPr>
            <a:r>
              <a:rPr lang="he-IL" sz="1400" dirty="0">
                <a:solidFill>
                  <a:schemeClr val="accent1">
                    <a:lumMod val="75000"/>
                  </a:schemeClr>
                </a:solidFill>
                <a:latin typeface="David" panose="020E0502060401010101" pitchFamily="34" charset="-79"/>
                <a:cs typeface="David" panose="020E0502060401010101" pitchFamily="34" charset="-79"/>
              </a:rPr>
              <a:t>מגבלות הבעיה: סיווג חולי סוכרת הינה בעיה מורכבת ומגוונת, וייתכן שישנם גורמים נוספים המשפיעים על הסיכון לחלות בסוכרת שלא נבחנו במחקר זה.</a:t>
            </a:r>
          </a:p>
          <a:p>
            <a:pPr indent="-285750" algn="r" rtl="1">
              <a:buFont typeface="Arial" panose="020B0604020202020204" pitchFamily="34" charset="0"/>
              <a:buChar char="•"/>
            </a:pPr>
            <a:endParaRPr lang="he-IL" sz="1600" dirty="0">
              <a:solidFill>
                <a:schemeClr val="accent1">
                  <a:lumMod val="75000"/>
                </a:schemeClr>
              </a:solidFill>
              <a:latin typeface="David" panose="020E0502060401010101" pitchFamily="34" charset="-79"/>
              <a:cs typeface="David" panose="020E0502060401010101" pitchFamily="34" charset="-79"/>
            </a:endParaRPr>
          </a:p>
          <a:p>
            <a:pPr algn="r" rtl="1"/>
            <a:r>
              <a:rPr lang="he-IL" sz="1600" b="1" dirty="0">
                <a:solidFill>
                  <a:schemeClr val="accent1">
                    <a:lumMod val="75000"/>
                  </a:schemeClr>
                </a:solidFill>
                <a:latin typeface="David" panose="020E0502060401010101" pitchFamily="34" charset="-79"/>
                <a:cs typeface="David" panose="020E0502060401010101" pitchFamily="34" charset="-79"/>
              </a:rPr>
              <a:t>דיון במהותם של הפערים:</a:t>
            </a:r>
          </a:p>
          <a:p>
            <a:pPr algn="r" rtl="1"/>
            <a:r>
              <a:rPr lang="he-IL" sz="1400" dirty="0">
                <a:solidFill>
                  <a:schemeClr val="accent1">
                    <a:lumMod val="75000"/>
                  </a:schemeClr>
                </a:solidFill>
                <a:latin typeface="David" panose="020E0502060401010101" pitchFamily="34" charset="-79"/>
                <a:cs typeface="David" panose="020E0502060401010101" pitchFamily="34" charset="-79"/>
              </a:rPr>
              <a:t>למרות שהספרות לא פירטה באילו סוגי עצי החלטות השתמשו, מה שהקשה עלינו לבצע השוואה מדויקת, הצלחנו להשיג תוצאות מרשימות באמצעות ניסויים עם מספר סוגי עצי החלטות. הפערים המשמעותיים בתוצאות מעידים על כך שהמודלים בהם השתמשנו הצליחו לספק ביצועים מעולים בהשוואה למחקרים קודמים. השיפור במדדים עשוי לנבוע מהשימוש במאגר נתונים רחב יותר ושיטות נורמליזציה ותקנון מתקדמות.</a:t>
            </a:r>
          </a:p>
        </p:txBody>
      </p:sp>
      <p:sp>
        <p:nvSpPr>
          <p:cNvPr id="8" name="מציין מיקום של תאריך 1">
            <a:extLst>
              <a:ext uri="{FF2B5EF4-FFF2-40B4-BE49-F238E27FC236}">
                <a16:creationId xmlns:a16="http://schemas.microsoft.com/office/drawing/2014/main" id="{91C2645A-9D88-B064-30F1-4544F12F5A4D}"/>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123474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F8A1CC8E-7469-BC6F-D50C-C257CC99EAC2}"/>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4" name="Picture 2" descr="האגודה הישראלית לסוכרת – ויקיפדיה">
            <a:extLst>
              <a:ext uri="{FF2B5EF4-FFF2-40B4-BE49-F238E27FC236}">
                <a16:creationId xmlns:a16="http://schemas.microsoft.com/office/drawing/2014/main" id="{11D3BB69-E3E8-7966-F9E3-69BE2CF2E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30370F-FE47-499C-ABFD-2255FCD13B0D}"/>
              </a:ext>
            </a:extLst>
          </p:cNvPr>
          <p:cNvSpPr txBox="1"/>
          <p:nvPr/>
        </p:nvSpPr>
        <p:spPr>
          <a:xfrm>
            <a:off x="172721" y="1277440"/>
            <a:ext cx="11771415" cy="2809552"/>
          </a:xfrm>
          <a:prstGeom prst="rect">
            <a:avLst/>
          </a:prstGeom>
          <a:noFill/>
        </p:spPr>
        <p:txBody>
          <a:bodyPr wrap="square" rtlCol="0">
            <a:spAutoFit/>
          </a:bodyPr>
          <a:lstStyle/>
          <a:p>
            <a:pPr algn="r" rtl="1"/>
            <a:endParaRPr lang="he-IL" sz="1400" b="1" i="0" dirty="0">
              <a:solidFill>
                <a:schemeClr val="accent1">
                  <a:lumMod val="75000"/>
                </a:schemeClr>
              </a:solidFill>
              <a:effectLst/>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r>
              <a:rPr lang="en-US" sz="1400" b="1" i="0" dirty="0">
                <a:solidFill>
                  <a:srgbClr val="222222"/>
                </a:solidFill>
                <a:effectLst/>
                <a:latin typeface="David" panose="020E0502060401010101" pitchFamily="34" charset="-79"/>
                <a:cs typeface="David" panose="020E0502060401010101" pitchFamily="34" charset="-79"/>
              </a:rPr>
              <a:t> </a:t>
            </a:r>
            <a:r>
              <a:rPr lang="en-US" sz="1400" b="1" dirty="0">
                <a:solidFill>
                  <a:schemeClr val="accent1">
                    <a:lumMod val="75000"/>
                  </a:schemeClr>
                </a:solidFill>
                <a:latin typeface="David" panose="020E0502060401010101" pitchFamily="34" charset="-79"/>
                <a:cs typeface="David" panose="020E0502060401010101" pitchFamily="34" charset="-79"/>
              </a:rPr>
              <a:t>Meng, X. H., Huang, Y. X., Rao, D. P., Zhang, Q., &amp; Liu, Q. (2013). Comparison of three data mining models for predicting diabetes or prediabetes by risk factors. The Kaohsiung journal of medical sciences, 29(2), 93-99:</a:t>
            </a:r>
          </a:p>
          <a:p>
            <a:pPr algn="r" rtl="1">
              <a:lnSpc>
                <a:spcPct val="107000"/>
              </a:lnSpc>
              <a:spcAft>
                <a:spcPts val="800"/>
              </a:spcAft>
            </a:pPr>
            <a:r>
              <a:rPr lang="he-IL" sz="1400" dirty="0">
                <a:solidFill>
                  <a:schemeClr val="accent1">
                    <a:lumMod val="75000"/>
                  </a:schemeClr>
                </a:solidFill>
                <a:latin typeface="David" panose="020E0502060401010101" pitchFamily="34" charset="-79"/>
                <a:cs typeface="David" panose="020E0502060401010101" pitchFamily="34" charset="-79"/>
              </a:rPr>
              <a:t>המחקר בחן את השימוש בטכניקות כריית נתונים לצורך פיתוח מודלים חיזויים לזיהוי סוכרת או טרום-סוכרת. המחקר התבסס על נתונים שנאספו משתי קבוצות מדגם: 735 אנשים עם סוכרת או טרום סוכרת ו-752 אנשים ללא מחלה. שתי הקבוצות מילאו שאלון אחיד בנוגע לאורח חייהן ונתונים אלה שימשו כקלט עבור שלושת המודלים.  במסגרת המחקר, פותחו שלושה מודלים חיזויים אשר הוערכו במונחים של דיוק (</a:t>
            </a:r>
            <a:r>
              <a:rPr lang="en-US" sz="1400" dirty="0">
                <a:solidFill>
                  <a:schemeClr val="accent1">
                    <a:lumMod val="75000"/>
                  </a:schemeClr>
                </a:solidFill>
                <a:latin typeface="David" panose="020E0502060401010101" pitchFamily="34" charset="-79"/>
                <a:cs typeface="David" panose="020E0502060401010101" pitchFamily="34" charset="-79"/>
              </a:rPr>
              <a:t>Accuracy</a:t>
            </a:r>
            <a:r>
              <a:rPr lang="he-IL" sz="1400" dirty="0">
                <a:solidFill>
                  <a:schemeClr val="accent1">
                    <a:lumMod val="75000"/>
                  </a:schemeClr>
                </a:solidFill>
                <a:latin typeface="David" panose="020E0502060401010101" pitchFamily="34" charset="-79"/>
                <a:cs typeface="David" panose="020E0502060401010101" pitchFamily="34" charset="-79"/>
              </a:rPr>
              <a:t>), רגישות (</a:t>
            </a:r>
            <a:r>
              <a:rPr lang="en-US" sz="1400" dirty="0">
                <a:solidFill>
                  <a:schemeClr val="accent1">
                    <a:lumMod val="75000"/>
                  </a:schemeClr>
                </a:solidFill>
                <a:latin typeface="David" panose="020E0502060401010101" pitchFamily="34" charset="-79"/>
                <a:cs typeface="David" panose="020E0502060401010101" pitchFamily="34" charset="-79"/>
              </a:rPr>
              <a:t>Sensitivity</a:t>
            </a:r>
            <a:r>
              <a:rPr lang="he-IL" sz="1400" dirty="0">
                <a:solidFill>
                  <a:schemeClr val="accent1">
                    <a:lumMod val="75000"/>
                  </a:schemeClr>
                </a:solidFill>
                <a:latin typeface="David" panose="020E0502060401010101" pitchFamily="34" charset="-79"/>
                <a:cs typeface="David" panose="020E0502060401010101" pitchFamily="34" charset="-79"/>
              </a:rPr>
              <a:t>) וספציפיות (</a:t>
            </a:r>
            <a:r>
              <a:rPr lang="en-US" sz="1400" dirty="0">
                <a:solidFill>
                  <a:schemeClr val="accent1">
                    <a:lumMod val="75000"/>
                  </a:schemeClr>
                </a:solidFill>
                <a:latin typeface="David" panose="020E0502060401010101" pitchFamily="34" charset="-79"/>
                <a:cs typeface="David" panose="020E0502060401010101" pitchFamily="34" charset="-79"/>
              </a:rPr>
              <a:t>Specificity</a:t>
            </a:r>
            <a:r>
              <a:rPr lang="he-IL" sz="1400" dirty="0">
                <a:solidFill>
                  <a:schemeClr val="accent1">
                    <a:lumMod val="75000"/>
                  </a:schemeClr>
                </a:solidFill>
                <a:latin typeface="David" panose="020E0502060401010101" pitchFamily="34" charset="-79"/>
                <a:cs typeface="David" panose="020E0502060401010101" pitchFamily="34" charset="-79"/>
              </a:rPr>
              <a:t>). שאלת המחקר המרכזית הייתה: איזה מודל כריית נתונים - רגרסיה לוגיסטית, רשתות עצביות מלאכותיות (</a:t>
            </a:r>
            <a:r>
              <a:rPr lang="en-US" sz="1400" dirty="0">
                <a:solidFill>
                  <a:schemeClr val="accent1">
                    <a:lumMod val="75000"/>
                  </a:schemeClr>
                </a:solidFill>
                <a:latin typeface="David" panose="020E0502060401010101" pitchFamily="34" charset="-79"/>
                <a:cs typeface="David" panose="020E0502060401010101" pitchFamily="34" charset="-79"/>
              </a:rPr>
              <a:t>ANN</a:t>
            </a:r>
            <a:r>
              <a:rPr lang="he-IL" sz="1400" dirty="0">
                <a:solidFill>
                  <a:schemeClr val="accent1">
                    <a:lumMod val="75000"/>
                  </a:schemeClr>
                </a:solidFill>
                <a:latin typeface="David" panose="020E0502060401010101" pitchFamily="34" charset="-79"/>
                <a:cs typeface="David" panose="020E0502060401010101" pitchFamily="34" charset="-79"/>
              </a:rPr>
              <a:t>) או עץ החלטות - הוא המדויק ביותר בניבוי סוכרת או טרום-סוכרת בהתבסס על 12 גורמי סיכון נפוצים, כגון גיל, היסטוריה משפחתית, מצב משפחתי, רמת השכלה, לחץ בעבודה, משך שינה, פעילות גופנית, העדפה לאוכל מלוח, מגדר, אכילת דגים, שתיית קפה ומדד מסת גוף (</a:t>
            </a:r>
            <a:r>
              <a:rPr lang="en-US" sz="1400" dirty="0">
                <a:solidFill>
                  <a:schemeClr val="accent1">
                    <a:lumMod val="75000"/>
                  </a:schemeClr>
                </a:solidFill>
                <a:latin typeface="David" panose="020E0502060401010101" pitchFamily="34" charset="-79"/>
                <a:cs typeface="David" panose="020E0502060401010101" pitchFamily="34" charset="-79"/>
              </a:rPr>
              <a:t>BMI</a:t>
            </a:r>
            <a:r>
              <a:rPr lang="he-IL" sz="1400" dirty="0">
                <a:solidFill>
                  <a:schemeClr val="accent1">
                    <a:lumMod val="75000"/>
                  </a:schemeClr>
                </a:solidFill>
                <a:latin typeface="David" panose="020E0502060401010101" pitchFamily="34" charset="-79"/>
                <a:cs typeface="David" panose="020E0502060401010101" pitchFamily="34" charset="-79"/>
              </a:rPr>
              <a:t>).תוצאות המחקר הראו כי מודל עץ ההחלטה הציג את דיוק הסיווג הגבוה ביותר (77.87%), בעוד שרגרסיה לוגיסטית הגיעה לדיוק של 76.13% ורשתות עצביות מלאכותיות (</a:t>
            </a:r>
            <a:r>
              <a:rPr lang="en-US" sz="1400" dirty="0">
                <a:solidFill>
                  <a:schemeClr val="accent1">
                    <a:lumMod val="75000"/>
                  </a:schemeClr>
                </a:solidFill>
                <a:latin typeface="David" panose="020E0502060401010101" pitchFamily="34" charset="-79"/>
                <a:cs typeface="David" panose="020E0502060401010101" pitchFamily="34" charset="-79"/>
              </a:rPr>
              <a:t>ANN</a:t>
            </a:r>
            <a:r>
              <a:rPr lang="he-IL" sz="1400" dirty="0">
                <a:solidFill>
                  <a:schemeClr val="accent1">
                    <a:lumMod val="75000"/>
                  </a:schemeClr>
                </a:solidFill>
                <a:latin typeface="David" panose="020E0502060401010101" pitchFamily="34" charset="-79"/>
                <a:cs typeface="David" panose="020E0502060401010101" pitchFamily="34" charset="-79"/>
              </a:rPr>
              <a:t>) הגיעו לדיוק של 73.23%. בנוסף, מודל עץ ההחלטה הציג את הרגישות הגבוהה ביותר (80.68%) וכן את הספציפיות הגבוהה ביותר (75.13%) בהשוואה לשני המודלים האחרים. עוד נמצא כי מטריצת הבלבול (</a:t>
            </a:r>
            <a:r>
              <a:rPr lang="en-US" sz="1400" dirty="0">
                <a:solidFill>
                  <a:schemeClr val="accent1">
                    <a:lumMod val="75000"/>
                  </a:schemeClr>
                </a:solidFill>
                <a:latin typeface="David" panose="020E0502060401010101" pitchFamily="34" charset="-79"/>
                <a:cs typeface="David" panose="020E0502060401010101" pitchFamily="34" charset="-79"/>
              </a:rPr>
              <a:t>Confusion Matrix</a:t>
            </a:r>
            <a:r>
              <a:rPr lang="he-IL" sz="1400" dirty="0">
                <a:solidFill>
                  <a:schemeClr val="accent1">
                    <a:lumMod val="75000"/>
                  </a:schemeClr>
                </a:solidFill>
                <a:latin typeface="David" panose="020E0502060401010101" pitchFamily="34" charset="-79"/>
                <a:cs typeface="David" panose="020E0502060401010101" pitchFamily="34" charset="-79"/>
              </a:rPr>
              <a:t>) של מודל עץ ההחלטה היא כדלקמן: חיובי אמיתי </a:t>
            </a:r>
            <a:r>
              <a:rPr lang="en-US" sz="1400" dirty="0">
                <a:solidFill>
                  <a:schemeClr val="accent1">
                    <a:lumMod val="75000"/>
                  </a:schemeClr>
                </a:solidFill>
                <a:latin typeface="David" panose="020E0502060401010101" pitchFamily="34" charset="-79"/>
                <a:cs typeface="David" panose="020E0502060401010101" pitchFamily="34" charset="-79"/>
              </a:rPr>
              <a:t>(TP) = 593</a:t>
            </a:r>
            <a:r>
              <a:rPr lang="he-IL" sz="1400" dirty="0">
                <a:solidFill>
                  <a:schemeClr val="accent1">
                    <a:lumMod val="75000"/>
                  </a:schemeClr>
                </a:solidFill>
                <a:latin typeface="David" panose="020E0502060401010101" pitchFamily="34" charset="-79"/>
                <a:cs typeface="David" panose="020E0502060401010101" pitchFamily="34" charset="-79"/>
              </a:rPr>
              <a:t>, חיובי שגוי </a:t>
            </a:r>
            <a:r>
              <a:rPr lang="en-US" sz="1400" dirty="0">
                <a:solidFill>
                  <a:schemeClr val="accent1">
                    <a:lumMod val="75000"/>
                  </a:schemeClr>
                </a:solidFill>
                <a:latin typeface="David" panose="020E0502060401010101" pitchFamily="34" charset="-79"/>
                <a:cs typeface="David" panose="020E0502060401010101" pitchFamily="34" charset="-79"/>
              </a:rPr>
              <a:t>(FP) = 142</a:t>
            </a:r>
            <a:r>
              <a:rPr lang="he-IL" sz="1400" dirty="0">
                <a:solidFill>
                  <a:schemeClr val="accent1">
                    <a:lumMod val="75000"/>
                  </a:schemeClr>
                </a:solidFill>
                <a:latin typeface="David" panose="020E0502060401010101" pitchFamily="34" charset="-79"/>
                <a:cs typeface="David" panose="020E0502060401010101" pitchFamily="34" charset="-79"/>
              </a:rPr>
              <a:t>, שלילי שגוי </a:t>
            </a:r>
            <a:r>
              <a:rPr lang="en-US" sz="1400" dirty="0">
                <a:solidFill>
                  <a:schemeClr val="accent1">
                    <a:lumMod val="75000"/>
                  </a:schemeClr>
                </a:solidFill>
                <a:latin typeface="David" panose="020E0502060401010101" pitchFamily="34" charset="-79"/>
                <a:cs typeface="David" panose="020E0502060401010101" pitchFamily="34" charset="-79"/>
              </a:rPr>
              <a:t>(FN) = 187</a:t>
            </a:r>
            <a:r>
              <a:rPr lang="he-IL" sz="1400" dirty="0">
                <a:solidFill>
                  <a:schemeClr val="accent1">
                    <a:lumMod val="75000"/>
                  </a:schemeClr>
                </a:solidFill>
                <a:latin typeface="David" panose="020E0502060401010101" pitchFamily="34" charset="-79"/>
                <a:cs typeface="David" panose="020E0502060401010101" pitchFamily="34" charset="-79"/>
              </a:rPr>
              <a:t>, ושלילי אמיתי </a:t>
            </a:r>
            <a:r>
              <a:rPr lang="en-US" sz="1400" dirty="0">
                <a:solidFill>
                  <a:schemeClr val="accent1">
                    <a:lumMod val="75000"/>
                  </a:schemeClr>
                </a:solidFill>
                <a:latin typeface="David" panose="020E0502060401010101" pitchFamily="34" charset="-79"/>
                <a:cs typeface="David" panose="020E0502060401010101" pitchFamily="34" charset="-79"/>
              </a:rPr>
              <a:t>(TN) = 565</a:t>
            </a:r>
            <a:r>
              <a:rPr lang="he-IL" sz="1400" dirty="0">
                <a:solidFill>
                  <a:schemeClr val="accent1">
                    <a:lumMod val="75000"/>
                  </a:schemeClr>
                </a:solidFill>
                <a:latin typeface="David" panose="020E0502060401010101" pitchFamily="34" charset="-79"/>
                <a:cs typeface="David" panose="020E0502060401010101" pitchFamily="34" charset="-79"/>
              </a:rPr>
              <a:t>.</a:t>
            </a:r>
            <a:br>
              <a:rPr lang="en-US" sz="1400" dirty="0">
                <a:latin typeface="David" panose="020E0502060401010101" pitchFamily="34" charset="-79"/>
                <a:cs typeface="David" panose="020E0502060401010101" pitchFamily="34" charset="-79"/>
              </a:rPr>
            </a:br>
            <a:endParaRPr lang="en-IL" sz="1400" cap="all" spc="200" dirty="0">
              <a:solidFill>
                <a:schemeClr val="tx2"/>
              </a:solidFill>
              <a:latin typeface="David" panose="020E0502060401010101" pitchFamily="34" charset="-79"/>
              <a:cs typeface="David" panose="020E0502060401010101" pitchFamily="34" charset="-79"/>
            </a:endParaRPr>
          </a:p>
        </p:txBody>
      </p:sp>
      <p:sp>
        <p:nvSpPr>
          <p:cNvPr id="10" name="מלבן 9">
            <a:extLst>
              <a:ext uri="{FF2B5EF4-FFF2-40B4-BE49-F238E27FC236}">
                <a16:creationId xmlns:a16="http://schemas.microsoft.com/office/drawing/2014/main" id="{4DE0D4F9-B2F0-D3F1-E7C4-0AB23C635FA0}"/>
              </a:ext>
            </a:extLst>
          </p:cNvPr>
          <p:cNvSpPr/>
          <p:nvPr/>
        </p:nvSpPr>
        <p:spPr>
          <a:xfrm>
            <a:off x="3005907" y="354110"/>
            <a:ext cx="6505307"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סקר ספרות ראשוני - 2</a:t>
            </a:r>
          </a:p>
        </p:txBody>
      </p:sp>
      <p:pic>
        <p:nvPicPr>
          <p:cNvPr id="2" name="תמונה 1">
            <a:extLst>
              <a:ext uri="{FF2B5EF4-FFF2-40B4-BE49-F238E27FC236}">
                <a16:creationId xmlns:a16="http://schemas.microsoft.com/office/drawing/2014/main" id="{6B131149-480C-9DEE-3496-2E0F5B19A809}"/>
              </a:ext>
            </a:extLst>
          </p:cNvPr>
          <p:cNvPicPr>
            <a:picLocks noChangeAspect="1"/>
          </p:cNvPicPr>
          <p:nvPr/>
        </p:nvPicPr>
        <p:blipFill>
          <a:blip r:embed="rId4"/>
          <a:stretch>
            <a:fillRect/>
          </a:stretch>
        </p:blipFill>
        <p:spPr>
          <a:xfrm>
            <a:off x="2204720" y="3963842"/>
            <a:ext cx="7447280" cy="2296160"/>
          </a:xfrm>
          <a:prstGeom prst="rect">
            <a:avLst/>
          </a:prstGeom>
          <a:ln>
            <a:noFill/>
          </a:ln>
          <a:effectLst>
            <a:outerShdw blurRad="292100" dist="139700" dir="2700000" algn="tl" rotWithShape="0">
              <a:srgbClr val="333333">
                <a:alpha val="65000"/>
              </a:srgbClr>
            </a:outerShdw>
          </a:effectLst>
        </p:spPr>
      </p:pic>
      <p:sp>
        <p:nvSpPr>
          <p:cNvPr id="3" name="משולש ישר-זווית 2">
            <a:extLst>
              <a:ext uri="{FF2B5EF4-FFF2-40B4-BE49-F238E27FC236}">
                <a16:creationId xmlns:a16="http://schemas.microsoft.com/office/drawing/2014/main" id="{7E96D8A9-6588-CC69-B586-42E6E177D799}"/>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5</a:t>
            </a:r>
          </a:p>
        </p:txBody>
      </p:sp>
      <p:sp>
        <p:nvSpPr>
          <p:cNvPr id="8" name="מציין מיקום של כותרת תחתונה 2">
            <a:extLst>
              <a:ext uri="{FF2B5EF4-FFF2-40B4-BE49-F238E27FC236}">
                <a16:creationId xmlns:a16="http://schemas.microsoft.com/office/drawing/2014/main" id="{CDEFFF26-1AB6-9CFF-D4C6-2370C7A9C29C}"/>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9" name="מציין מיקום של כותרת תחתונה 2">
            <a:extLst>
              <a:ext uri="{FF2B5EF4-FFF2-40B4-BE49-F238E27FC236}">
                <a16:creationId xmlns:a16="http://schemas.microsoft.com/office/drawing/2014/main" id="{D3C1B112-DFA9-379A-189A-A774EBD80969}"/>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11" name="מציין מיקום של תאריך 1">
            <a:extLst>
              <a:ext uri="{FF2B5EF4-FFF2-40B4-BE49-F238E27FC236}">
                <a16:creationId xmlns:a16="http://schemas.microsoft.com/office/drawing/2014/main" id="{1642EBAF-D2EA-A4C9-A4A7-98AC9989C15B}"/>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268613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F8A1CC8E-7469-BC6F-D50C-C257CC99EAC2}"/>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4" name="Picture 2" descr="האגודה הישראלית לסוכרת – ויקיפדיה">
            <a:extLst>
              <a:ext uri="{FF2B5EF4-FFF2-40B4-BE49-F238E27FC236}">
                <a16:creationId xmlns:a16="http://schemas.microsoft.com/office/drawing/2014/main" id="{11D3BB69-E3E8-7966-F9E3-69BE2CF2E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30370F-FE47-499C-ABFD-2255FCD13B0D}"/>
              </a:ext>
            </a:extLst>
          </p:cNvPr>
          <p:cNvSpPr txBox="1"/>
          <p:nvPr/>
        </p:nvSpPr>
        <p:spPr>
          <a:xfrm>
            <a:off x="342371" y="1586070"/>
            <a:ext cx="11771415" cy="2133918"/>
          </a:xfrm>
          <a:prstGeom prst="rect">
            <a:avLst/>
          </a:prstGeom>
          <a:noFill/>
        </p:spPr>
        <p:txBody>
          <a:bodyPr wrap="square" rtlCol="0">
            <a:spAutoFit/>
          </a:bodyPr>
          <a:lstStyle/>
          <a:p>
            <a:pPr marL="285750" indent="-285750" algn="l">
              <a:spcAft>
                <a:spcPts val="800"/>
              </a:spcAft>
              <a:buFont typeface="Arial" panose="020B0604020202020204" pitchFamily="34" charset="0"/>
              <a:buChar char="•"/>
            </a:pPr>
            <a:r>
              <a:rPr lang="en-US" sz="1400" b="1" dirty="0" err="1">
                <a:solidFill>
                  <a:schemeClr val="accent1">
                    <a:lumMod val="75000"/>
                  </a:schemeClr>
                </a:solidFill>
                <a:latin typeface="David" panose="020E0502060401010101" pitchFamily="34" charset="-79"/>
                <a:cs typeface="David" panose="020E0502060401010101" pitchFamily="34" charset="-79"/>
              </a:rPr>
              <a:t>Kangra</a:t>
            </a:r>
            <a:r>
              <a:rPr lang="en-US" sz="1400" b="1" dirty="0">
                <a:solidFill>
                  <a:schemeClr val="accent1">
                    <a:lumMod val="75000"/>
                  </a:schemeClr>
                </a:solidFill>
                <a:latin typeface="David" panose="020E0502060401010101" pitchFamily="34" charset="-79"/>
                <a:cs typeface="David" panose="020E0502060401010101" pitchFamily="34" charset="-79"/>
              </a:rPr>
              <a:t>, K., &amp; Singh, J. (2023). Comparative analysis of predictive machine learning algorithms for diabetes mellitus. Bulletin of Electrical Engineering and Informatics, 12(3), 1728-1737:</a:t>
            </a:r>
            <a:endParaRPr lang="he-IL" sz="1400" b="1" dirty="0">
              <a:solidFill>
                <a:schemeClr val="accent1">
                  <a:lumMod val="75000"/>
                </a:schemeClr>
              </a:solidFill>
              <a:latin typeface="David" panose="020E0502060401010101" pitchFamily="34" charset="-79"/>
              <a:cs typeface="David" panose="020E0502060401010101" pitchFamily="34" charset="-79"/>
            </a:endParaRPr>
          </a:p>
          <a:p>
            <a:pPr algn="r" rtl="1">
              <a:spcAft>
                <a:spcPts val="800"/>
              </a:spcAft>
            </a:pPr>
            <a:r>
              <a:rPr lang="he-IL" sz="1400" dirty="0">
                <a:solidFill>
                  <a:schemeClr val="accent1">
                    <a:lumMod val="75000"/>
                  </a:schemeClr>
                </a:solidFill>
                <a:latin typeface="David" panose="020E0502060401010101" pitchFamily="34" charset="-79"/>
                <a:cs typeface="David" panose="020E0502060401010101" pitchFamily="34" charset="-79"/>
              </a:rPr>
              <a:t>מאמר זה בחן אלגוריתמים שונים בלמידת מכונה (</a:t>
            </a:r>
            <a:r>
              <a:rPr lang="en-US" sz="1400" dirty="0">
                <a:solidFill>
                  <a:schemeClr val="accent1">
                    <a:lumMod val="75000"/>
                  </a:schemeClr>
                </a:solidFill>
                <a:latin typeface="David" panose="020E0502060401010101" pitchFamily="34" charset="-79"/>
                <a:cs typeface="David" panose="020E0502060401010101" pitchFamily="34" charset="-79"/>
              </a:rPr>
              <a:t>(ML </a:t>
            </a:r>
            <a:r>
              <a:rPr lang="he-IL" sz="1400" dirty="0">
                <a:solidFill>
                  <a:schemeClr val="accent1">
                    <a:lumMod val="75000"/>
                  </a:schemeClr>
                </a:solidFill>
                <a:latin typeface="David" panose="020E0502060401010101" pitchFamily="34" charset="-79"/>
                <a:cs typeface="David" panose="020E0502060401010101" pitchFamily="34" charset="-79"/>
              </a:rPr>
              <a:t> לזיהוי גורמי סיכון מרכזיים להתפתחות סוכרת. במסגרת המחקר, החוקרים השוו את ביצועיהם של מספר אלגוריתמים מוכרים, ביניהם </a:t>
            </a:r>
            <a:r>
              <a:rPr lang="en-US" sz="1400" dirty="0">
                <a:solidFill>
                  <a:schemeClr val="accent1">
                    <a:lumMod val="75000"/>
                  </a:schemeClr>
                </a:solidFill>
                <a:latin typeface="David" panose="020E0502060401010101" pitchFamily="34" charset="-79"/>
                <a:cs typeface="David" panose="020E0502060401010101" pitchFamily="34" charset="-79"/>
              </a:rPr>
              <a:t>SVM, Naive Bayes, KNN, </a:t>
            </a:r>
            <a:r>
              <a:rPr lang="he-IL" sz="1400" dirty="0">
                <a:solidFill>
                  <a:schemeClr val="accent1">
                    <a:lumMod val="75000"/>
                  </a:schemeClr>
                </a:solidFill>
                <a:latin typeface="David" panose="020E0502060401010101" pitchFamily="34" charset="-79"/>
                <a:cs typeface="David" panose="020E0502060401010101" pitchFamily="34" charset="-79"/>
              </a:rPr>
              <a:t> יער אקראי, רגרסיה לוגיסטית ועץ החלטות. הנתונים למחקר נאספו משני מקורות באתר </a:t>
            </a:r>
            <a:r>
              <a:rPr lang="en-US" sz="1400" dirty="0">
                <a:solidFill>
                  <a:schemeClr val="accent1">
                    <a:lumMod val="75000"/>
                  </a:schemeClr>
                </a:solidFill>
                <a:latin typeface="David" panose="020E0502060401010101" pitchFamily="34" charset="-79"/>
                <a:cs typeface="David" panose="020E0502060401010101" pitchFamily="34" charset="-79"/>
              </a:rPr>
              <a:t>Kaggle.com: </a:t>
            </a:r>
            <a:r>
              <a:rPr lang="he-IL" sz="1400" dirty="0">
                <a:solidFill>
                  <a:schemeClr val="accent1">
                    <a:lumMod val="75000"/>
                  </a:schemeClr>
                </a:solidFill>
                <a:latin typeface="David" panose="020E0502060401010101" pitchFamily="34" charset="-79"/>
                <a:cs typeface="David" panose="020E0502060401010101" pitchFamily="34" charset="-79"/>
              </a:rPr>
              <a:t> מאגר הנתונים של </a:t>
            </a:r>
            <a:r>
              <a:rPr lang="en-US" sz="1400" dirty="0">
                <a:solidFill>
                  <a:schemeClr val="accent1">
                    <a:lumMod val="75000"/>
                  </a:schemeClr>
                </a:solidFill>
                <a:latin typeface="David" panose="020E0502060401010101" pitchFamily="34" charset="-79"/>
                <a:cs typeface="David" panose="020E0502060401010101" pitchFamily="34" charset="-79"/>
              </a:rPr>
              <a:t> </a:t>
            </a:r>
            <a:r>
              <a:rPr lang="en-US" sz="1400" dirty="0">
                <a:solidFill>
                  <a:schemeClr val="accent1">
                    <a:lumMod val="75000"/>
                  </a:schemeClr>
                </a:solidFill>
                <a:latin typeface="David" panose="020E0502060401010101" pitchFamily="34" charset="-79"/>
                <a:cs typeface="David" panose="020E0502060401010101" pitchFamily="34" charset="-79"/>
                <a:hlinkClick r:id="rId4"/>
              </a:rPr>
              <a:t>Pima Indian Diabetes </a:t>
            </a:r>
            <a:r>
              <a:rPr lang="he-IL" sz="1400" dirty="0">
                <a:solidFill>
                  <a:schemeClr val="accent1">
                    <a:lumMod val="75000"/>
                  </a:schemeClr>
                </a:solidFill>
                <a:latin typeface="David" panose="020E0502060401010101" pitchFamily="34" charset="-79"/>
                <a:cs typeface="David" panose="020E0502060401010101" pitchFamily="34" charset="-79"/>
              </a:rPr>
              <a:t>ומאגר הנתונים של </a:t>
            </a:r>
            <a:r>
              <a:rPr lang="he-IL" sz="1400" dirty="0">
                <a:solidFill>
                  <a:schemeClr val="accent1">
                    <a:lumMod val="75000"/>
                  </a:schemeClr>
                </a:solidFill>
                <a:latin typeface="David" panose="020E0502060401010101" pitchFamily="34" charset="-79"/>
                <a:cs typeface="David" panose="020E0502060401010101" pitchFamily="34" charset="-79"/>
                <a:hlinkClick r:id="rId5"/>
              </a:rPr>
              <a:t>בית החולים פרנקפורט בגרמניה</a:t>
            </a:r>
            <a:r>
              <a:rPr lang="he-IL" sz="1400" dirty="0">
                <a:solidFill>
                  <a:schemeClr val="accent1">
                    <a:lumMod val="75000"/>
                  </a:schemeClr>
                </a:solidFill>
                <a:latin typeface="David" panose="020E0502060401010101" pitchFamily="34" charset="-79"/>
                <a:cs typeface="David" panose="020E0502060401010101" pitchFamily="34" charset="-79"/>
              </a:rPr>
              <a:t>. ממצאי המחקר מצביעים על הבדלים משמעותיים ביעילות האלגוריתמים בהתאם למאגר הנתונים.</a:t>
            </a:r>
            <a:r>
              <a:rPr lang="en-US" sz="1400" dirty="0">
                <a:solidFill>
                  <a:schemeClr val="accent1">
                    <a:lumMod val="75000"/>
                  </a:schemeClr>
                </a:solidFill>
                <a:latin typeface="David" panose="020E0502060401010101" pitchFamily="34" charset="-79"/>
                <a:cs typeface="David" panose="020E0502060401010101" pitchFamily="34" charset="-79"/>
              </a:rPr>
              <a:t> </a:t>
            </a:r>
            <a:r>
              <a:rPr lang="he-IL" sz="1400" dirty="0">
                <a:solidFill>
                  <a:schemeClr val="accent1">
                    <a:lumMod val="75000"/>
                  </a:schemeClr>
                </a:solidFill>
                <a:latin typeface="David" panose="020E0502060401010101" pitchFamily="34" charset="-79"/>
                <a:cs typeface="David" panose="020E0502060401010101" pitchFamily="34" charset="-79"/>
              </a:rPr>
              <a:t>עבור מאגר הנתונים ההודי, אלגוריתם </a:t>
            </a:r>
            <a:r>
              <a:rPr lang="en-US" sz="1400" dirty="0">
                <a:solidFill>
                  <a:schemeClr val="accent1">
                    <a:lumMod val="75000"/>
                  </a:schemeClr>
                </a:solidFill>
                <a:latin typeface="David" panose="020E0502060401010101" pitchFamily="34" charset="-79"/>
                <a:cs typeface="David" panose="020E0502060401010101" pitchFamily="34" charset="-79"/>
              </a:rPr>
              <a:t>SVM </a:t>
            </a:r>
            <a:r>
              <a:rPr lang="he-IL" sz="1400" dirty="0">
                <a:solidFill>
                  <a:schemeClr val="accent1">
                    <a:lumMod val="75000"/>
                  </a:schemeClr>
                </a:solidFill>
                <a:latin typeface="David" panose="020E0502060401010101" pitchFamily="34" charset="-79"/>
                <a:cs typeface="David" panose="020E0502060401010101" pitchFamily="34" charset="-79"/>
              </a:rPr>
              <a:t>השיג את הדיוק הגבוה ביותר עם 74.3%, והציג תוצאות של </a:t>
            </a:r>
            <a:r>
              <a:rPr lang="en-US" sz="1400" dirty="0">
                <a:solidFill>
                  <a:schemeClr val="accent1">
                    <a:lumMod val="75000"/>
                  </a:schemeClr>
                </a:solidFill>
                <a:latin typeface="David" panose="020E0502060401010101" pitchFamily="34" charset="-79"/>
                <a:cs typeface="David" panose="020E0502060401010101" pitchFamily="34" charset="-79"/>
              </a:rPr>
              <a:t>Precision, Recall </a:t>
            </a:r>
            <a:r>
              <a:rPr lang="he-IL" sz="1400" dirty="0">
                <a:solidFill>
                  <a:schemeClr val="accent1">
                    <a:lumMod val="75000"/>
                  </a:schemeClr>
                </a:solidFill>
                <a:latin typeface="David" panose="020E0502060401010101" pitchFamily="34" charset="-79"/>
                <a:cs typeface="David" panose="020E0502060401010101" pitchFamily="34" charset="-79"/>
              </a:rPr>
              <a:t>ו-</a:t>
            </a:r>
            <a:r>
              <a:rPr lang="en-US" sz="1400" dirty="0">
                <a:solidFill>
                  <a:schemeClr val="accent1">
                    <a:lumMod val="75000"/>
                  </a:schemeClr>
                </a:solidFill>
                <a:latin typeface="David" panose="020E0502060401010101" pitchFamily="34" charset="-79"/>
                <a:cs typeface="David" panose="020E0502060401010101" pitchFamily="34" charset="-79"/>
              </a:rPr>
              <a:t>ROC area </a:t>
            </a:r>
            <a:r>
              <a:rPr lang="he-IL" sz="1400" dirty="0">
                <a:solidFill>
                  <a:schemeClr val="accent1">
                    <a:lumMod val="75000"/>
                  </a:schemeClr>
                </a:solidFill>
                <a:latin typeface="David" panose="020E0502060401010101" pitchFamily="34" charset="-79"/>
                <a:cs typeface="David" panose="020E0502060401010101" pitchFamily="34" charset="-79"/>
              </a:rPr>
              <a:t>בשיעור של 74%, וערכים של </a:t>
            </a:r>
            <a:r>
              <a:rPr lang="en-US" sz="1400" dirty="0">
                <a:solidFill>
                  <a:schemeClr val="accent1">
                    <a:lumMod val="75000"/>
                  </a:schemeClr>
                </a:solidFill>
                <a:latin typeface="David" panose="020E0502060401010101" pitchFamily="34" charset="-79"/>
                <a:cs typeface="David" panose="020E0502060401010101" pitchFamily="34" charset="-79"/>
              </a:rPr>
              <a:t>MCC </a:t>
            </a:r>
            <a:r>
              <a:rPr lang="he-IL" sz="1400" dirty="0">
                <a:solidFill>
                  <a:schemeClr val="accent1">
                    <a:lumMod val="75000"/>
                  </a:schemeClr>
                </a:solidFill>
                <a:latin typeface="David" panose="020E0502060401010101" pitchFamily="34" charset="-79"/>
                <a:cs typeface="David" panose="020E0502060401010101" pitchFamily="34" charset="-79"/>
              </a:rPr>
              <a:t>ו-</a:t>
            </a:r>
            <a:r>
              <a:rPr lang="en-US" sz="1400" dirty="0">
                <a:solidFill>
                  <a:schemeClr val="accent1">
                    <a:lumMod val="75000"/>
                  </a:schemeClr>
                </a:solidFill>
                <a:latin typeface="David" panose="020E0502060401010101" pitchFamily="34" charset="-79"/>
                <a:cs typeface="David" panose="020E0502060401010101" pitchFamily="34" charset="-79"/>
              </a:rPr>
              <a:t>Kappa </a:t>
            </a:r>
            <a:r>
              <a:rPr lang="he-IL" sz="1400" dirty="0">
                <a:solidFill>
                  <a:schemeClr val="accent1">
                    <a:lumMod val="75000"/>
                  </a:schemeClr>
                </a:solidFill>
                <a:latin typeface="David" panose="020E0502060401010101" pitchFamily="34" charset="-79"/>
                <a:cs typeface="David" panose="020E0502060401010101" pitchFamily="34" charset="-79"/>
              </a:rPr>
              <a:t>בשיעור של 48%. לעומת זאת, במאגר הנתונים הגרמני, אלגוריתמי </a:t>
            </a:r>
            <a:r>
              <a:rPr lang="en-US" sz="1400" dirty="0">
                <a:solidFill>
                  <a:schemeClr val="accent1">
                    <a:lumMod val="75000"/>
                  </a:schemeClr>
                </a:solidFill>
                <a:latin typeface="David" panose="020E0502060401010101" pitchFamily="34" charset="-79"/>
                <a:cs typeface="David" panose="020E0502060401010101" pitchFamily="34" charset="-79"/>
              </a:rPr>
              <a:t>KNN </a:t>
            </a:r>
            <a:r>
              <a:rPr lang="he-IL" sz="1400" dirty="0">
                <a:solidFill>
                  <a:schemeClr val="accent1">
                    <a:lumMod val="75000"/>
                  </a:schemeClr>
                </a:solidFill>
                <a:latin typeface="David" panose="020E0502060401010101" pitchFamily="34" charset="-79"/>
                <a:cs typeface="David" panose="020E0502060401010101" pitchFamily="34" charset="-79"/>
              </a:rPr>
              <a:t>ו-</a:t>
            </a:r>
            <a:r>
              <a:rPr lang="en-US" sz="1400" dirty="0">
                <a:solidFill>
                  <a:schemeClr val="accent1">
                    <a:lumMod val="75000"/>
                  </a:schemeClr>
                </a:solidFill>
                <a:latin typeface="David" panose="020E0502060401010101" pitchFamily="34" charset="-79"/>
                <a:cs typeface="David" panose="020E0502060401010101" pitchFamily="34" charset="-79"/>
              </a:rPr>
              <a:t> RF </a:t>
            </a:r>
            <a:r>
              <a:rPr lang="he-IL" sz="1400" dirty="0">
                <a:solidFill>
                  <a:schemeClr val="accent1">
                    <a:lumMod val="75000"/>
                  </a:schemeClr>
                </a:solidFill>
                <a:latin typeface="David" panose="020E0502060401010101" pitchFamily="34" charset="-79"/>
                <a:cs typeface="David" panose="020E0502060401010101" pitchFamily="34" charset="-79"/>
              </a:rPr>
              <a:t>הצטיינו במיוחד, והשיגו דיוק מרשים של 98.7%. עבור אלגוריתמים אלו נמדדו </a:t>
            </a:r>
            <a:r>
              <a:rPr lang="en-US" sz="1400" dirty="0">
                <a:solidFill>
                  <a:schemeClr val="accent1">
                    <a:lumMod val="75000"/>
                  </a:schemeClr>
                </a:solidFill>
                <a:latin typeface="David" panose="020E0502060401010101" pitchFamily="34" charset="-79"/>
                <a:cs typeface="David" panose="020E0502060401010101" pitchFamily="34" charset="-79"/>
              </a:rPr>
              <a:t>Precision </a:t>
            </a:r>
            <a:r>
              <a:rPr lang="he-IL" sz="1400" dirty="0">
                <a:solidFill>
                  <a:schemeClr val="accent1">
                    <a:lumMod val="75000"/>
                  </a:schemeClr>
                </a:solidFill>
                <a:latin typeface="David" panose="020E0502060401010101" pitchFamily="34" charset="-79"/>
                <a:cs typeface="David" panose="020E0502060401010101" pitchFamily="34" charset="-79"/>
              </a:rPr>
              <a:t>ו-</a:t>
            </a:r>
            <a:r>
              <a:rPr lang="en-US" sz="1400" dirty="0">
                <a:solidFill>
                  <a:schemeClr val="accent1">
                    <a:lumMod val="75000"/>
                  </a:schemeClr>
                </a:solidFill>
                <a:latin typeface="David" panose="020E0502060401010101" pitchFamily="34" charset="-79"/>
                <a:cs typeface="David" panose="020E0502060401010101" pitchFamily="34" charset="-79"/>
              </a:rPr>
              <a:t>Recall </a:t>
            </a:r>
            <a:r>
              <a:rPr lang="he-IL" sz="1400" dirty="0">
                <a:solidFill>
                  <a:schemeClr val="accent1">
                    <a:lumMod val="75000"/>
                  </a:schemeClr>
                </a:solidFill>
                <a:latin typeface="David" panose="020E0502060401010101" pitchFamily="34" charset="-79"/>
                <a:cs typeface="David" panose="020E0502060401010101" pitchFamily="34" charset="-79"/>
              </a:rPr>
              <a:t>של 98%, </a:t>
            </a:r>
            <a:r>
              <a:rPr lang="en-US" sz="1400" dirty="0">
                <a:solidFill>
                  <a:schemeClr val="accent1">
                    <a:lumMod val="75000"/>
                  </a:schemeClr>
                </a:solidFill>
                <a:latin typeface="David" panose="020E0502060401010101" pitchFamily="34" charset="-79"/>
                <a:cs typeface="David" panose="020E0502060401010101" pitchFamily="34" charset="-79"/>
              </a:rPr>
              <a:t>ROC area </a:t>
            </a:r>
            <a:r>
              <a:rPr lang="he-IL" sz="1400" dirty="0">
                <a:solidFill>
                  <a:schemeClr val="accent1">
                    <a:lumMod val="75000"/>
                  </a:schemeClr>
                </a:solidFill>
                <a:latin typeface="David" panose="020E0502060401010101" pitchFamily="34" charset="-79"/>
                <a:cs typeface="David" panose="020E0502060401010101" pitchFamily="34" charset="-79"/>
              </a:rPr>
              <a:t>של 97% עבור </a:t>
            </a:r>
            <a:r>
              <a:rPr lang="en-US" sz="1400" dirty="0">
                <a:solidFill>
                  <a:schemeClr val="accent1">
                    <a:lumMod val="75000"/>
                  </a:schemeClr>
                </a:solidFill>
                <a:latin typeface="David" panose="020E0502060401010101" pitchFamily="34" charset="-79"/>
                <a:cs typeface="David" panose="020E0502060401010101" pitchFamily="34" charset="-79"/>
              </a:rPr>
              <a:t>KNN </a:t>
            </a:r>
            <a:r>
              <a:rPr lang="he-IL" sz="1400" dirty="0">
                <a:solidFill>
                  <a:schemeClr val="accent1">
                    <a:lumMod val="75000"/>
                  </a:schemeClr>
                </a:solidFill>
                <a:latin typeface="David" panose="020E0502060401010101" pitchFamily="34" charset="-79"/>
                <a:cs typeface="David" panose="020E0502060401010101" pitchFamily="34" charset="-79"/>
              </a:rPr>
              <a:t>ו-99% עבור </a:t>
            </a:r>
            <a:r>
              <a:rPr lang="en-US" sz="1400" dirty="0">
                <a:solidFill>
                  <a:schemeClr val="accent1">
                    <a:lumMod val="75000"/>
                  </a:schemeClr>
                </a:solidFill>
                <a:latin typeface="David" panose="020E0502060401010101" pitchFamily="34" charset="-79"/>
                <a:cs typeface="David" panose="020E0502060401010101" pitchFamily="34" charset="-79"/>
              </a:rPr>
              <a:t> RF, </a:t>
            </a:r>
            <a:r>
              <a:rPr lang="he-IL" sz="1400" dirty="0">
                <a:solidFill>
                  <a:schemeClr val="accent1">
                    <a:lumMod val="75000"/>
                  </a:schemeClr>
                </a:solidFill>
                <a:latin typeface="David" panose="020E0502060401010101" pitchFamily="34" charset="-79"/>
                <a:cs typeface="David" panose="020E0502060401010101" pitchFamily="34" charset="-79"/>
              </a:rPr>
              <a:t>וערכים של </a:t>
            </a:r>
            <a:r>
              <a:rPr lang="en-US" sz="1400" dirty="0">
                <a:solidFill>
                  <a:schemeClr val="accent1">
                    <a:lumMod val="75000"/>
                  </a:schemeClr>
                </a:solidFill>
                <a:latin typeface="David" panose="020E0502060401010101" pitchFamily="34" charset="-79"/>
                <a:cs typeface="David" panose="020E0502060401010101" pitchFamily="34" charset="-79"/>
              </a:rPr>
              <a:t>MCC </a:t>
            </a:r>
            <a:r>
              <a:rPr lang="he-IL" sz="1400" dirty="0">
                <a:solidFill>
                  <a:schemeClr val="accent1">
                    <a:lumMod val="75000"/>
                  </a:schemeClr>
                </a:solidFill>
                <a:latin typeface="David" panose="020E0502060401010101" pitchFamily="34" charset="-79"/>
                <a:cs typeface="David" panose="020E0502060401010101" pitchFamily="34" charset="-79"/>
              </a:rPr>
              <a:t>בשיעור של 97%, ו-</a:t>
            </a:r>
            <a:r>
              <a:rPr lang="en-US" sz="1400" dirty="0">
                <a:solidFill>
                  <a:schemeClr val="accent1">
                    <a:lumMod val="75000"/>
                  </a:schemeClr>
                </a:solidFill>
                <a:latin typeface="David" panose="020E0502060401010101" pitchFamily="34" charset="-79"/>
                <a:cs typeface="David" panose="020E0502060401010101" pitchFamily="34" charset="-79"/>
              </a:rPr>
              <a:t>Kappa </a:t>
            </a:r>
            <a:r>
              <a:rPr lang="he-IL" sz="1400" dirty="0">
                <a:solidFill>
                  <a:schemeClr val="accent1">
                    <a:lumMod val="75000"/>
                  </a:schemeClr>
                </a:solidFill>
                <a:latin typeface="David" panose="020E0502060401010101" pitchFamily="34" charset="-79"/>
                <a:cs typeface="David" panose="020E0502060401010101" pitchFamily="34" charset="-79"/>
              </a:rPr>
              <a:t> של 97% עבור </a:t>
            </a:r>
            <a:r>
              <a:rPr lang="en-US" sz="1400" dirty="0">
                <a:solidFill>
                  <a:schemeClr val="accent1">
                    <a:lumMod val="75000"/>
                  </a:schemeClr>
                </a:solidFill>
                <a:latin typeface="David" panose="020E0502060401010101" pitchFamily="34" charset="-79"/>
                <a:cs typeface="David" panose="020E0502060401010101" pitchFamily="34" charset="-79"/>
              </a:rPr>
              <a:t> KNN </a:t>
            </a:r>
            <a:r>
              <a:rPr lang="he-IL" sz="1400" dirty="0">
                <a:solidFill>
                  <a:schemeClr val="accent1">
                    <a:lumMod val="75000"/>
                  </a:schemeClr>
                </a:solidFill>
                <a:latin typeface="David" panose="020E0502060401010101" pitchFamily="34" charset="-79"/>
                <a:cs typeface="David" panose="020E0502060401010101" pitchFamily="34" charset="-79"/>
              </a:rPr>
              <a:t>ו-98% עבור </a:t>
            </a:r>
            <a:r>
              <a:rPr lang="en-US" sz="1400" dirty="0">
                <a:solidFill>
                  <a:schemeClr val="accent1">
                    <a:lumMod val="75000"/>
                  </a:schemeClr>
                </a:solidFill>
                <a:latin typeface="David" panose="020E0502060401010101" pitchFamily="34" charset="-79"/>
                <a:cs typeface="David" panose="020E0502060401010101" pitchFamily="34" charset="-79"/>
              </a:rPr>
              <a:t>RF.</a:t>
            </a:r>
            <a:br>
              <a:rPr lang="en-US" sz="1400" dirty="0">
                <a:latin typeface="David" panose="020E0502060401010101" pitchFamily="34" charset="-79"/>
                <a:cs typeface="David" panose="020E0502060401010101" pitchFamily="34" charset="-79"/>
              </a:rPr>
            </a:br>
            <a:endParaRPr lang="en-IL" sz="1400" cap="all" spc="200" dirty="0">
              <a:solidFill>
                <a:schemeClr val="tx2"/>
              </a:solidFill>
              <a:latin typeface="David" panose="020E0502060401010101" pitchFamily="34" charset="-79"/>
              <a:cs typeface="David" panose="020E0502060401010101" pitchFamily="34" charset="-79"/>
            </a:endParaRPr>
          </a:p>
        </p:txBody>
      </p:sp>
      <p:sp>
        <p:nvSpPr>
          <p:cNvPr id="10" name="מלבן 9">
            <a:extLst>
              <a:ext uri="{FF2B5EF4-FFF2-40B4-BE49-F238E27FC236}">
                <a16:creationId xmlns:a16="http://schemas.microsoft.com/office/drawing/2014/main" id="{4DE0D4F9-B2F0-D3F1-E7C4-0AB23C635FA0}"/>
              </a:ext>
            </a:extLst>
          </p:cNvPr>
          <p:cNvSpPr/>
          <p:nvPr/>
        </p:nvSpPr>
        <p:spPr>
          <a:xfrm>
            <a:off x="2711267" y="404875"/>
            <a:ext cx="6505307"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סקר ספרות ראשוני - 3</a:t>
            </a:r>
          </a:p>
        </p:txBody>
      </p:sp>
      <p:pic>
        <p:nvPicPr>
          <p:cNvPr id="2" name="תמונה 1">
            <a:extLst>
              <a:ext uri="{FF2B5EF4-FFF2-40B4-BE49-F238E27FC236}">
                <a16:creationId xmlns:a16="http://schemas.microsoft.com/office/drawing/2014/main" id="{2F728398-DA71-2A62-22FD-AF013AC9FFE7}"/>
              </a:ext>
            </a:extLst>
          </p:cNvPr>
          <p:cNvPicPr>
            <a:picLocks noChangeAspect="1"/>
          </p:cNvPicPr>
          <p:nvPr/>
        </p:nvPicPr>
        <p:blipFill rotWithShape="1">
          <a:blip r:embed="rId6"/>
          <a:srcRect b="51864"/>
          <a:stretch/>
        </p:blipFill>
        <p:spPr>
          <a:xfrm>
            <a:off x="172721" y="3908931"/>
            <a:ext cx="5730737" cy="1842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תמונה 2">
            <a:extLst>
              <a:ext uri="{FF2B5EF4-FFF2-40B4-BE49-F238E27FC236}">
                <a16:creationId xmlns:a16="http://schemas.microsoft.com/office/drawing/2014/main" id="{5921C687-8800-BFEE-B790-8A771A4C1888}"/>
              </a:ext>
            </a:extLst>
          </p:cNvPr>
          <p:cNvPicPr>
            <a:picLocks noChangeAspect="1"/>
          </p:cNvPicPr>
          <p:nvPr/>
        </p:nvPicPr>
        <p:blipFill rotWithShape="1">
          <a:blip r:embed="rId6"/>
          <a:srcRect t="44264"/>
          <a:stretch/>
        </p:blipFill>
        <p:spPr>
          <a:xfrm>
            <a:off x="6268718" y="3617943"/>
            <a:ext cx="5730737" cy="2133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משולש ישר-זווית 6">
            <a:extLst>
              <a:ext uri="{FF2B5EF4-FFF2-40B4-BE49-F238E27FC236}">
                <a16:creationId xmlns:a16="http://schemas.microsoft.com/office/drawing/2014/main" id="{9104E641-A507-F47D-CC44-EF75E2F3EA8E}"/>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6</a:t>
            </a:r>
          </a:p>
        </p:txBody>
      </p:sp>
      <p:sp>
        <p:nvSpPr>
          <p:cNvPr id="9" name="מציין מיקום של כותרת תחתונה 2">
            <a:extLst>
              <a:ext uri="{FF2B5EF4-FFF2-40B4-BE49-F238E27FC236}">
                <a16:creationId xmlns:a16="http://schemas.microsoft.com/office/drawing/2014/main" id="{C91E027F-073B-34F2-4C57-7D08202BC9AD}"/>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1" name="מציין מיקום של כותרת תחתונה 2">
            <a:extLst>
              <a:ext uri="{FF2B5EF4-FFF2-40B4-BE49-F238E27FC236}">
                <a16:creationId xmlns:a16="http://schemas.microsoft.com/office/drawing/2014/main" id="{980CA462-1847-08AA-6671-6692105AF02B}"/>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12" name="מציין מיקום של תאריך 1">
            <a:extLst>
              <a:ext uri="{FF2B5EF4-FFF2-40B4-BE49-F238E27FC236}">
                <a16:creationId xmlns:a16="http://schemas.microsoft.com/office/drawing/2014/main" id="{6E5EDEDE-B400-099B-B95F-9B59EB9ED3DE}"/>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427076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498C3511-BD5E-FFEC-0359-66E624858461}"/>
              </a:ext>
            </a:extLst>
          </p:cNvPr>
          <p:cNvPicPr>
            <a:picLocks noChangeAspect="1"/>
          </p:cNvPicPr>
          <p:nvPr/>
        </p:nvPicPr>
        <p:blipFill rotWithShape="1">
          <a:blip r:embed="rId2"/>
          <a:srcRect l="28966"/>
          <a:stretch/>
        </p:blipFill>
        <p:spPr>
          <a:xfrm>
            <a:off x="9499600" y="111968"/>
            <a:ext cx="2519679" cy="917731"/>
          </a:xfrm>
          <a:prstGeom prst="rect">
            <a:avLst/>
          </a:prstGeom>
        </p:spPr>
      </p:pic>
      <p:graphicFrame>
        <p:nvGraphicFramePr>
          <p:cNvPr id="4" name="Table 5">
            <a:extLst>
              <a:ext uri="{FF2B5EF4-FFF2-40B4-BE49-F238E27FC236}">
                <a16:creationId xmlns:a16="http://schemas.microsoft.com/office/drawing/2014/main" id="{50A7BBBF-AB67-4D15-A146-4B85DF61597E}"/>
              </a:ext>
            </a:extLst>
          </p:cNvPr>
          <p:cNvGraphicFramePr>
            <a:graphicFrameLocks noGrp="1"/>
          </p:cNvGraphicFramePr>
          <p:nvPr>
            <p:extLst>
              <p:ext uri="{D42A27DB-BD31-4B8C-83A1-F6EECF244321}">
                <p14:modId xmlns:p14="http://schemas.microsoft.com/office/powerpoint/2010/main" val="824597829"/>
              </p:ext>
            </p:extLst>
          </p:nvPr>
        </p:nvGraphicFramePr>
        <p:xfrm>
          <a:off x="381000" y="938259"/>
          <a:ext cx="11519807" cy="5247915"/>
        </p:xfrm>
        <a:graphic>
          <a:graphicData uri="http://schemas.openxmlformats.org/drawingml/2006/table">
            <a:tbl>
              <a:tblPr firstRow="1" bandRow="1">
                <a:tableStyleId>{5C22544A-7EE6-4342-B048-85BDC9FD1C3A}</a:tableStyleId>
              </a:tblPr>
              <a:tblGrid>
                <a:gridCol w="2846278">
                  <a:extLst>
                    <a:ext uri="{9D8B030D-6E8A-4147-A177-3AD203B41FA5}">
                      <a16:colId xmlns:a16="http://schemas.microsoft.com/office/drawing/2014/main" val="2412112927"/>
                    </a:ext>
                  </a:extLst>
                </a:gridCol>
                <a:gridCol w="992758">
                  <a:extLst>
                    <a:ext uri="{9D8B030D-6E8A-4147-A177-3AD203B41FA5}">
                      <a16:colId xmlns:a16="http://schemas.microsoft.com/office/drawing/2014/main" val="3361963145"/>
                    </a:ext>
                  </a:extLst>
                </a:gridCol>
                <a:gridCol w="1918172">
                  <a:extLst>
                    <a:ext uri="{9D8B030D-6E8A-4147-A177-3AD203B41FA5}">
                      <a16:colId xmlns:a16="http://schemas.microsoft.com/office/drawing/2014/main" val="365494826"/>
                    </a:ext>
                  </a:extLst>
                </a:gridCol>
                <a:gridCol w="1920863">
                  <a:extLst>
                    <a:ext uri="{9D8B030D-6E8A-4147-A177-3AD203B41FA5}">
                      <a16:colId xmlns:a16="http://schemas.microsoft.com/office/drawing/2014/main" val="1367798297"/>
                    </a:ext>
                  </a:extLst>
                </a:gridCol>
                <a:gridCol w="1564762">
                  <a:extLst>
                    <a:ext uri="{9D8B030D-6E8A-4147-A177-3AD203B41FA5}">
                      <a16:colId xmlns:a16="http://schemas.microsoft.com/office/drawing/2014/main" val="960133566"/>
                    </a:ext>
                  </a:extLst>
                </a:gridCol>
                <a:gridCol w="2276974">
                  <a:extLst>
                    <a:ext uri="{9D8B030D-6E8A-4147-A177-3AD203B41FA5}">
                      <a16:colId xmlns:a16="http://schemas.microsoft.com/office/drawing/2014/main" val="2485505899"/>
                    </a:ext>
                  </a:extLst>
                </a:gridCol>
              </a:tblGrid>
              <a:tr h="275071">
                <a:tc>
                  <a:txBody>
                    <a:bodyPr/>
                    <a:lstStyle/>
                    <a:p>
                      <a:pPr algn="ctr" rtl="1"/>
                      <a:r>
                        <a:rPr lang="he-IL" sz="1200" b="0" dirty="0">
                          <a:latin typeface="David" panose="020E0502060401010101" pitchFamily="34" charset="-79"/>
                          <a:cs typeface="David" panose="020E0502060401010101" pitchFamily="34" charset="-79"/>
                        </a:rPr>
                        <a:t>ניהול הפער</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זמינות</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השפעה ב%</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צורות ייצוג חלופיות</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טווח ערכים</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שם המשתנה</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403812700"/>
                  </a:ext>
                </a:extLst>
              </a:tr>
              <a:tr h="439054">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בעל השפעה רק על חצי מאוכלוסיית המדגם ולכן לא נתייחס אליו</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אינו 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מנבא הטוב ביותר אצל נשים בלבד</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80-90,70-80, יותר מ90</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70-100</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היקף מותניים</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647044216"/>
                  </a:ext>
                </a:extLst>
              </a:tr>
              <a:tr h="263433">
                <a:tc>
                  <a:txBody>
                    <a:bodyPr/>
                    <a:lstStyle/>
                    <a:p>
                      <a:pPr algn="ctr" rtl="1"/>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מנבא חשוב</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0/1</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en-IL" sz="1200" b="0" kern="1200" dirty="0">
                          <a:solidFill>
                            <a:schemeClr val="dk1"/>
                          </a:solidFill>
                          <a:latin typeface="David" panose="020E0502060401010101" pitchFamily="34" charset="-79"/>
                          <a:ea typeface="+mn-ea"/>
                          <a:cs typeface="David" panose="020E0502060401010101" pitchFamily="34" charset="-79"/>
                        </a:rPr>
                        <a:t>≥ 140/90</a:t>
                      </a:r>
                    </a:p>
                  </a:txBody>
                  <a:tcPr/>
                </a:tc>
                <a:tc>
                  <a:txBody>
                    <a:bodyPr/>
                    <a:lstStyle/>
                    <a:p>
                      <a:pPr algn="ctr" rtl="1"/>
                      <a:r>
                        <a:rPr lang="he-IL" sz="1200" b="0" dirty="0">
                          <a:latin typeface="David" panose="020E0502060401010101" pitchFamily="34" charset="-79"/>
                          <a:cs typeface="David" panose="020E0502060401010101" pitchFamily="34" charset="-79"/>
                        </a:rPr>
                        <a:t>יתר לחץ דם</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996025219"/>
                  </a:ext>
                </a:extLst>
              </a:tr>
              <a:tr h="272447">
                <a:tc>
                  <a:txBody>
                    <a:bodyPr/>
                    <a:lstStyle/>
                    <a:p>
                      <a:pPr algn="ctr" rtl="1"/>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מנבא חשוב אצל גברים בלבד</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(0,1)(1,0)</a:t>
                      </a:r>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0/1</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עישון</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3953675603"/>
                  </a:ext>
                </a:extLst>
              </a:tr>
              <a:tr h="790298">
                <a:tc>
                  <a:txBody>
                    <a:bodyPr/>
                    <a:lstStyle/>
                    <a:p>
                      <a:pPr algn="ctr" rtl="1"/>
                      <a:r>
                        <a:rPr lang="he-IL" sz="1200" b="0" dirty="0">
                          <a:latin typeface="David" panose="020E0502060401010101" pitchFamily="34" charset="-79"/>
                          <a:cs typeface="David" panose="020E0502060401010101" pitchFamily="34" charset="-79"/>
                        </a:rPr>
                        <a:t>מאמר אחד טען כי ההשפעה היא רק על חצי מאוכלוסיית המדגם, במאמר השני הרוב היה נשים ולכן לא ניתן לקבוע שהגברים הם גם חלק מההשפעה </a:t>
                      </a:r>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אינו 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מנבא חשוב אצל נשים בלבד/ השפעה גבוה</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endParaRPr lang="en-IL" sz="1200" b="0" dirty="0">
                        <a:latin typeface="David" panose="020E0502060401010101" pitchFamily="34" charset="-79"/>
                        <a:cs typeface="David" panose="020E0502060401010101" pitchFamily="34" charset="-79"/>
                      </a:endParaRPr>
                    </a:p>
                  </a:txBody>
                  <a:tcPr/>
                </a:tc>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0/1</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היסטוריה משפחתית של סוכרת</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791883729"/>
                  </a:ext>
                </a:extLst>
              </a:tr>
              <a:tr h="439054">
                <a:tc>
                  <a:txBody>
                    <a:bodyPr/>
                    <a:lstStyle/>
                    <a:p>
                      <a:pPr algn="ctr" rtl="1"/>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מנבא הטוב ביותר</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kern="1200" dirty="0">
                          <a:solidFill>
                            <a:schemeClr val="dk1"/>
                          </a:solidFill>
                          <a:latin typeface="David" panose="020E0502060401010101" pitchFamily="34" charset="-79"/>
                          <a:ea typeface="+mn-ea"/>
                          <a:cs typeface="David" panose="020E0502060401010101" pitchFamily="34" charset="-79"/>
                        </a:rPr>
                        <a:t>0-199</a:t>
                      </a:r>
                      <a:endParaRPr lang="en-IL" sz="12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en-IL" sz="1200" b="0" kern="1200" dirty="0">
                          <a:solidFill>
                            <a:schemeClr val="dk1"/>
                          </a:solidFill>
                          <a:latin typeface="David" panose="020E0502060401010101" pitchFamily="34" charset="-79"/>
                          <a:ea typeface="+mn-ea"/>
                          <a:cs typeface="David" panose="020E0502060401010101" pitchFamily="34" charset="-79"/>
                        </a:rPr>
                        <a:t>≥ 7.0 </a:t>
                      </a:r>
                      <a:endParaRPr lang="he-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גלוקוז בצום</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3499014642"/>
                  </a:ext>
                </a:extLst>
              </a:tr>
              <a:tr h="431051">
                <a:tc>
                  <a:txBody>
                    <a:bodyPr/>
                    <a:lstStyle/>
                    <a:p>
                      <a:pPr algn="ctr" rtl="1"/>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מנבא הטוב ביותר</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dirty="0">
                          <a:latin typeface="David" panose="020E0502060401010101" pitchFamily="34" charset="-79"/>
                          <a:cs typeface="David" panose="020E0502060401010101" pitchFamily="34" charset="-79"/>
                        </a:rPr>
                        <a:t>מעל 25 או מתחת ל 25</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indent="0" algn="ctr" defTabSz="914400" rtl="1" eaLnBrk="1" latinLnBrk="0" hangingPunct="1">
                        <a:buFont typeface="Arial" panose="020B0604020202020204" pitchFamily="34" charset="0"/>
                        <a:buNone/>
                      </a:pPr>
                      <a:r>
                        <a:rPr lang="he-IL" sz="1200" b="0" kern="1200" dirty="0">
                          <a:solidFill>
                            <a:schemeClr val="dk1"/>
                          </a:solidFill>
                          <a:latin typeface="David" panose="020E0502060401010101" pitchFamily="34" charset="-79"/>
                          <a:ea typeface="+mn-ea"/>
                          <a:cs typeface="David" panose="020E0502060401010101" pitchFamily="34" charset="-79"/>
                        </a:rPr>
                        <a:t>18.5-30</a:t>
                      </a:r>
                      <a:endParaRPr lang="LID4096" sz="1200" b="0" dirty="0">
                        <a:latin typeface="David" panose="020E0502060401010101" pitchFamily="34" charset="-79"/>
                        <a:cs typeface="David" panose="020E0502060401010101" pitchFamily="34" charset="-79"/>
                      </a:endParaRPr>
                    </a:p>
                  </a:txBody>
                  <a:tcPr/>
                </a:tc>
                <a:tc>
                  <a:txBody>
                    <a:bodyPr/>
                    <a:lstStyle/>
                    <a:p>
                      <a:pPr algn="ctr" rtl="1"/>
                      <a:r>
                        <a:rPr lang="en-US" sz="1200" b="0" dirty="0">
                          <a:latin typeface="David" panose="020E0502060401010101" pitchFamily="34" charset="-79"/>
                          <a:cs typeface="David" panose="020E0502060401010101" pitchFamily="34" charset="-79"/>
                        </a:rPr>
                        <a:t>BMI</a:t>
                      </a:r>
                      <a:endParaRPr lang="en-IL"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3496412991"/>
                  </a:ext>
                </a:extLst>
              </a:tr>
              <a:tr h="439054">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בעל השפעה רק על חצי מאוכלוסיית המדגם ולכן לא נתייחס אליו</a:t>
                      </a: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אינו 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בעל השפעה קלה אצל נשים בלבד</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200-500,15-200</a:t>
                      </a:r>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150-500</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טריגליצרידים</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extLst>
                  <a:ext uri="{0D108BD9-81ED-4DB2-BD59-A6C34878D82A}">
                    <a16:rowId xmlns:a16="http://schemas.microsoft.com/office/drawing/2014/main" val="2690719284"/>
                  </a:ext>
                </a:extLst>
              </a:tr>
              <a:tr h="439054">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נמצא כלא בעל השפעה על הניבוי, ולכן לא נתייחס אליו</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אינו 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אינו בעל השפעה</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(0,1)(1,0)</a:t>
                      </a:r>
                      <a:endParaRPr lang="en-IL" sz="1200" b="0" dirty="0">
                        <a:latin typeface="David" panose="020E0502060401010101" pitchFamily="34" charset="-79"/>
                        <a:cs typeface="David" panose="020E0502060401010101" pitchFamily="34" charset="-79"/>
                      </a:endParaRPr>
                    </a:p>
                    <a:p>
                      <a:pPr algn="ctr" rtl="1"/>
                      <a:endParaRPr lang="en-IL" sz="12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0/1</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err="1">
                          <a:solidFill>
                            <a:schemeClr val="dk1"/>
                          </a:solidFill>
                          <a:latin typeface="David" panose="020E0502060401010101" pitchFamily="34" charset="-79"/>
                          <a:ea typeface="+mn-ea"/>
                          <a:cs typeface="David" panose="020E0502060401010101" pitchFamily="34" charset="-79"/>
                        </a:rPr>
                        <a:t>פולימורפיזמים</a:t>
                      </a:r>
                      <a:r>
                        <a:rPr lang="he-IL" sz="1200" b="0" kern="1200" dirty="0">
                          <a:solidFill>
                            <a:schemeClr val="dk1"/>
                          </a:solidFill>
                          <a:latin typeface="David" panose="020E0502060401010101" pitchFamily="34" charset="-79"/>
                          <a:ea typeface="+mn-ea"/>
                          <a:cs typeface="David" panose="020E0502060401010101" pitchFamily="34" charset="-79"/>
                        </a:rPr>
                        <a:t> גנטיים</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extLst>
                  <a:ext uri="{0D108BD9-81ED-4DB2-BD59-A6C34878D82A}">
                    <a16:rowId xmlns:a16="http://schemas.microsoft.com/office/drawing/2014/main" val="3001417501"/>
                  </a:ext>
                </a:extLst>
              </a:tr>
              <a:tr h="280722">
                <a:tc>
                  <a:txBody>
                    <a:bodyPr/>
                    <a:lstStyle/>
                    <a:p>
                      <a:pPr algn="ctr" rtl="1"/>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kern="1200" dirty="0">
                          <a:solidFill>
                            <a:schemeClr val="dk1"/>
                          </a:solidFill>
                          <a:latin typeface="David" panose="020E0502060401010101" pitchFamily="34" charset="-79"/>
                          <a:ea typeface="+mn-ea"/>
                          <a:cs typeface="David" panose="020E0502060401010101" pitchFamily="34" charset="-79"/>
                        </a:rPr>
                        <a:t>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נמוך</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0/1</a:t>
                      </a:r>
                      <a:endParaRPr lang="en-IL"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גבר / אישה</a:t>
                      </a:r>
                      <a:endParaRPr lang="LID4096"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מין</a:t>
                      </a:r>
                      <a:endParaRPr lang="LID4096"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060872400"/>
                  </a:ext>
                </a:extLst>
              </a:tr>
              <a:tr h="603471">
                <a:tc>
                  <a:txBody>
                    <a:bodyPr/>
                    <a:lstStyle/>
                    <a:p>
                      <a:pPr algn="ctr" rtl="1"/>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kern="1200" dirty="0">
                          <a:solidFill>
                            <a:schemeClr val="dk1"/>
                          </a:solidFill>
                          <a:latin typeface="David" panose="020E0502060401010101" pitchFamily="34" charset="-79"/>
                          <a:ea typeface="+mn-ea"/>
                          <a:cs typeface="David" panose="020E0502060401010101" pitchFamily="34" charset="-79"/>
                        </a:rPr>
                        <a:t>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גבוה מאוד</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21-81</a:t>
                      </a:r>
                    </a:p>
                    <a:p>
                      <a:pPr algn="ctr" rtl="1"/>
                      <a:endParaRPr lang="en-IL"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20-39, 40-59, 60-79, 80+</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גיל</a:t>
                      </a:r>
                      <a:endParaRPr lang="LID4096"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499386125"/>
                  </a:ext>
                </a:extLst>
              </a:tr>
              <a:tr h="439054">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ניתן להשתמש בסטטיסטיקות</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kern="1200" dirty="0">
                          <a:solidFill>
                            <a:schemeClr val="dk1"/>
                          </a:solidFill>
                          <a:latin typeface="David" panose="020E0502060401010101" pitchFamily="34" charset="-79"/>
                          <a:ea typeface="+mn-ea"/>
                          <a:cs typeface="David" panose="020E0502060401010101" pitchFamily="34" charset="-79"/>
                        </a:rPr>
                        <a:t>אינו זמין</a:t>
                      </a:r>
                      <a:endParaRPr lang="en-IL" sz="12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200" b="0" kern="1200" dirty="0">
                          <a:solidFill>
                            <a:schemeClr val="dk1"/>
                          </a:solidFill>
                          <a:latin typeface="David" panose="020E0502060401010101" pitchFamily="34" charset="-79"/>
                          <a:ea typeface="+mn-ea"/>
                          <a:cs typeface="David" panose="020E0502060401010101" pitchFamily="34" charset="-79"/>
                        </a:rPr>
                        <a:t>גבוה</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(0,0)(1,1)(0,1)(1,0)</a:t>
                      </a:r>
                      <a:endParaRPr lang="en-IL"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נשוי/לא נשוי/אלמן/אחר</a:t>
                      </a:r>
                      <a:endParaRPr lang="LID4096"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מצב משפחתי</a:t>
                      </a:r>
                      <a:endParaRPr lang="LID4096"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05937730"/>
                  </a:ext>
                </a:extLst>
              </a:tr>
            </a:tbl>
          </a:graphicData>
        </a:graphic>
      </p:graphicFrame>
      <p:pic>
        <p:nvPicPr>
          <p:cNvPr id="10" name="Picture 2" descr="האגודה הישראלית לסוכרת – ויקיפדיה">
            <a:extLst>
              <a:ext uri="{FF2B5EF4-FFF2-40B4-BE49-F238E27FC236}">
                <a16:creationId xmlns:a16="http://schemas.microsoft.com/office/drawing/2014/main" id="{61E9404D-573A-2890-37B8-FF6B2485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12" name="מלבן 11">
            <a:extLst>
              <a:ext uri="{FF2B5EF4-FFF2-40B4-BE49-F238E27FC236}">
                <a16:creationId xmlns:a16="http://schemas.microsoft.com/office/drawing/2014/main" id="{C4D1D6ED-4310-273D-FDFA-520607B090A0}"/>
              </a:ext>
            </a:extLst>
          </p:cNvPr>
          <p:cNvSpPr/>
          <p:nvPr/>
        </p:nvSpPr>
        <p:spPr>
          <a:xfrm>
            <a:off x="3625734" y="-58329"/>
            <a:ext cx="4554452"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הגדרת הנתונים</a:t>
            </a:r>
          </a:p>
        </p:txBody>
      </p:sp>
      <p:sp>
        <p:nvSpPr>
          <p:cNvPr id="13" name="משולש ישר-זווית 12">
            <a:extLst>
              <a:ext uri="{FF2B5EF4-FFF2-40B4-BE49-F238E27FC236}">
                <a16:creationId xmlns:a16="http://schemas.microsoft.com/office/drawing/2014/main" id="{BC30C947-89F3-D5B1-98DE-0FFF73E6EA9D}"/>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7</a:t>
            </a:r>
          </a:p>
        </p:txBody>
      </p:sp>
      <p:sp>
        <p:nvSpPr>
          <p:cNvPr id="15" name="מציין מיקום של כותרת תחתונה 2">
            <a:extLst>
              <a:ext uri="{FF2B5EF4-FFF2-40B4-BE49-F238E27FC236}">
                <a16:creationId xmlns:a16="http://schemas.microsoft.com/office/drawing/2014/main" id="{DEDE8BA1-57C9-867D-A932-B5735D250EA1}"/>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6" name="מציין מיקום של כותרת תחתונה 2">
            <a:extLst>
              <a:ext uri="{FF2B5EF4-FFF2-40B4-BE49-F238E27FC236}">
                <a16:creationId xmlns:a16="http://schemas.microsoft.com/office/drawing/2014/main" id="{1724AD1B-29B4-2B85-48C0-B9632C533582}"/>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2" name="מציין מיקום של תאריך 1">
            <a:extLst>
              <a:ext uri="{FF2B5EF4-FFF2-40B4-BE49-F238E27FC236}">
                <a16:creationId xmlns:a16="http://schemas.microsoft.com/office/drawing/2014/main" id="{C85ED04D-F606-AEA9-9AB9-CAA242529C81}"/>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80108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50A7BBBF-AB67-4D15-A146-4B85DF61597E}"/>
              </a:ext>
            </a:extLst>
          </p:cNvPr>
          <p:cNvGraphicFramePr>
            <a:graphicFrameLocks noGrp="1"/>
          </p:cNvGraphicFramePr>
          <p:nvPr>
            <p:extLst>
              <p:ext uri="{D42A27DB-BD31-4B8C-83A1-F6EECF244321}">
                <p14:modId xmlns:p14="http://schemas.microsoft.com/office/powerpoint/2010/main" val="4056374950"/>
              </p:ext>
            </p:extLst>
          </p:nvPr>
        </p:nvGraphicFramePr>
        <p:xfrm>
          <a:off x="465151" y="1005840"/>
          <a:ext cx="11412717" cy="5218036"/>
        </p:xfrm>
        <a:graphic>
          <a:graphicData uri="http://schemas.openxmlformats.org/drawingml/2006/table">
            <a:tbl>
              <a:tblPr firstRow="1" bandRow="1">
                <a:tableStyleId>{5C22544A-7EE6-4342-B048-85BDC9FD1C3A}</a:tableStyleId>
              </a:tblPr>
              <a:tblGrid>
                <a:gridCol w="3219685">
                  <a:extLst>
                    <a:ext uri="{9D8B030D-6E8A-4147-A177-3AD203B41FA5}">
                      <a16:colId xmlns:a16="http://schemas.microsoft.com/office/drawing/2014/main" val="2412112927"/>
                    </a:ext>
                  </a:extLst>
                </a:gridCol>
                <a:gridCol w="927863">
                  <a:extLst>
                    <a:ext uri="{9D8B030D-6E8A-4147-A177-3AD203B41FA5}">
                      <a16:colId xmlns:a16="http://schemas.microsoft.com/office/drawing/2014/main" val="3361963145"/>
                    </a:ext>
                  </a:extLst>
                </a:gridCol>
                <a:gridCol w="1382516">
                  <a:extLst>
                    <a:ext uri="{9D8B030D-6E8A-4147-A177-3AD203B41FA5}">
                      <a16:colId xmlns:a16="http://schemas.microsoft.com/office/drawing/2014/main" val="365494826"/>
                    </a:ext>
                  </a:extLst>
                </a:gridCol>
                <a:gridCol w="1193698">
                  <a:extLst>
                    <a:ext uri="{9D8B030D-6E8A-4147-A177-3AD203B41FA5}">
                      <a16:colId xmlns:a16="http://schemas.microsoft.com/office/drawing/2014/main" val="1367798297"/>
                    </a:ext>
                  </a:extLst>
                </a:gridCol>
                <a:gridCol w="2433149">
                  <a:extLst>
                    <a:ext uri="{9D8B030D-6E8A-4147-A177-3AD203B41FA5}">
                      <a16:colId xmlns:a16="http://schemas.microsoft.com/office/drawing/2014/main" val="960133566"/>
                    </a:ext>
                  </a:extLst>
                </a:gridCol>
                <a:gridCol w="2255806">
                  <a:extLst>
                    <a:ext uri="{9D8B030D-6E8A-4147-A177-3AD203B41FA5}">
                      <a16:colId xmlns:a16="http://schemas.microsoft.com/office/drawing/2014/main" val="2485505899"/>
                    </a:ext>
                  </a:extLst>
                </a:gridCol>
              </a:tblGrid>
              <a:tr h="419999">
                <a:tc>
                  <a:txBody>
                    <a:bodyPr/>
                    <a:lstStyle/>
                    <a:p>
                      <a:pPr algn="ctr" rtl="1"/>
                      <a:r>
                        <a:rPr lang="he-IL" sz="1100" b="0" dirty="0">
                          <a:latin typeface="David" panose="020E0502060401010101" pitchFamily="34" charset="-79"/>
                          <a:cs typeface="David" panose="020E0502060401010101" pitchFamily="34" charset="-79"/>
                        </a:rPr>
                        <a:t>ניהול הפער</a:t>
                      </a:r>
                      <a:endParaRPr lang="en-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זמינות</a:t>
                      </a:r>
                      <a:endParaRPr lang="en-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השפעה ב%</a:t>
                      </a:r>
                      <a:endParaRPr lang="en-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צורות ייצוג חלופיות</a:t>
                      </a:r>
                      <a:endParaRPr lang="en-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טווח ערכים</a:t>
                      </a:r>
                      <a:endParaRPr lang="en-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שם המשתנה</a:t>
                      </a:r>
                      <a:endParaRPr lang="en-IL"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403812700"/>
                  </a:ext>
                </a:extLst>
              </a:tr>
              <a:tr h="528608">
                <a:tc>
                  <a:txBody>
                    <a:bodyPr/>
                    <a:lstStyle/>
                    <a:p>
                      <a:pPr algn="ctr" rtl="1"/>
                      <a:r>
                        <a:rPr lang="he-IL" sz="1200" b="0" kern="1200" dirty="0">
                          <a:solidFill>
                            <a:schemeClr val="dk1"/>
                          </a:solidFill>
                          <a:latin typeface="David" panose="020E0502060401010101" pitchFamily="34" charset="-79"/>
                          <a:ea typeface="+mn-ea"/>
                          <a:cs typeface="David" panose="020E0502060401010101" pitchFamily="34" charset="-79"/>
                        </a:rPr>
                        <a:t>ניתן להשתמש בסטטיסטיקות </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kern="1200" dirty="0">
                          <a:solidFill>
                            <a:schemeClr val="dk1"/>
                          </a:solidFill>
                          <a:latin typeface="David" panose="020E0502060401010101" pitchFamily="34" charset="-79"/>
                          <a:ea typeface="+mn-ea"/>
                          <a:cs typeface="David" panose="020E0502060401010101" pitchFamily="34" charset="-79"/>
                        </a:rPr>
                        <a:t>אינו זמין</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kern="1200" dirty="0">
                          <a:solidFill>
                            <a:schemeClr val="dk1"/>
                          </a:solidFill>
                          <a:latin typeface="David" panose="020E0502060401010101" pitchFamily="34" charset="-79"/>
                          <a:ea typeface="+mn-ea"/>
                          <a:cs typeface="David" panose="020E0502060401010101" pitchFamily="34" charset="-79"/>
                        </a:rPr>
                        <a:t>גבוה</a:t>
                      </a:r>
                      <a:endParaRPr lang="en-IL" sz="12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200" b="0" dirty="0">
                          <a:latin typeface="David" panose="020E0502060401010101" pitchFamily="34" charset="-79"/>
                          <a:cs typeface="David" panose="020E0502060401010101" pitchFamily="34" charset="-79"/>
                        </a:rPr>
                        <a:t>0/1</a:t>
                      </a:r>
                      <a:endParaRPr lang="en-IL"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עד 9 שנים, בין 9-12 שנים, יותר מ 12 שנים</a:t>
                      </a:r>
                      <a:endParaRPr lang="LID4096" sz="12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200" b="0" dirty="0">
                          <a:latin typeface="David" panose="020E0502060401010101" pitchFamily="34" charset="-79"/>
                          <a:cs typeface="David" panose="020E0502060401010101" pitchFamily="34" charset="-79"/>
                        </a:rPr>
                        <a:t>רמת השכלה</a:t>
                      </a:r>
                      <a:endParaRPr lang="LID4096" sz="12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684016561"/>
                  </a:ext>
                </a:extLst>
              </a:tr>
              <a:tr h="528608">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בעל השפעה נמוכה, אבל נוכל להשתמש ב</a:t>
                      </a:r>
                      <a:r>
                        <a:rPr lang="en-US" sz="1100" b="0" kern="1200" dirty="0">
                          <a:solidFill>
                            <a:schemeClr val="dk1"/>
                          </a:solidFill>
                          <a:latin typeface="David" panose="020E0502060401010101" pitchFamily="34" charset="-79"/>
                          <a:ea typeface="+mn-ea"/>
                          <a:cs typeface="David" panose="020E0502060401010101" pitchFamily="34" charset="-79"/>
                        </a:rPr>
                        <a:t>BMI</a:t>
                      </a:r>
                      <a:r>
                        <a:rPr lang="he-IL" sz="1100" b="0" kern="1200" dirty="0">
                          <a:solidFill>
                            <a:schemeClr val="dk1"/>
                          </a:solidFill>
                          <a:latin typeface="David" panose="020E0502060401010101" pitchFamily="34" charset="-79"/>
                          <a:ea typeface="+mn-ea"/>
                          <a:cs typeface="David" panose="020E0502060401010101" pitchFamily="34" charset="-79"/>
                        </a:rPr>
                        <a:t> כמדד  שיכול להעיד על משך השינה של הפרט</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נמוך</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ייצוג באחוזים מתוך 24 שעות</a:t>
                      </a:r>
                      <a:endParaRPr lang="en-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עד 5 שעות או בין 5-8 שעות או מעל 8 שעות</a:t>
                      </a:r>
                      <a:endParaRPr lang="LID4096" sz="1100" b="0" dirty="0">
                        <a:latin typeface="David" panose="020E0502060401010101" pitchFamily="34" charset="-79"/>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משך השינה</a:t>
                      </a:r>
                      <a:endParaRPr lang="LID4096" sz="1100" b="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76191894"/>
                  </a:ext>
                </a:extLst>
              </a:tr>
              <a:tr h="503070">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בעל השפעה נמוכה, אבל נוכל להשתמש ב</a:t>
                      </a:r>
                      <a:r>
                        <a:rPr lang="en-US" sz="1100" b="0" kern="1200" dirty="0">
                          <a:solidFill>
                            <a:schemeClr val="dk1"/>
                          </a:solidFill>
                          <a:latin typeface="David" panose="020E0502060401010101" pitchFamily="34" charset="-79"/>
                          <a:ea typeface="+mn-ea"/>
                          <a:cs typeface="David" panose="020E0502060401010101" pitchFamily="34" charset="-79"/>
                        </a:rPr>
                        <a:t>BMI</a:t>
                      </a:r>
                      <a:r>
                        <a:rPr lang="he-IL" sz="1100" b="0" kern="1200" dirty="0">
                          <a:solidFill>
                            <a:schemeClr val="dk1"/>
                          </a:solidFill>
                          <a:latin typeface="David" panose="020E0502060401010101" pitchFamily="34" charset="-79"/>
                          <a:ea typeface="+mn-ea"/>
                          <a:cs typeface="David" panose="020E0502060401010101" pitchFamily="34" charset="-79"/>
                        </a:rPr>
                        <a:t> כמדד שיכול להעיד על רמת פעילות גופנית גבוהה או נמוכה</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נמוך</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0/1</a:t>
                      </a:r>
                      <a:endParaRPr lang="en-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פחות מ-30 דקות ביום או 3 ימים בשבוע 30 דקות או יותר ביום לפחות 3 ימים בשבוע</a:t>
                      </a:r>
                      <a:endParaRPr lang="LID4096"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פעילות גופנית</a:t>
                      </a:r>
                      <a:endParaRPr lang="LID4096" sz="1100" b="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546618259"/>
                  </a:ext>
                </a:extLst>
              </a:tr>
              <a:tr h="419999">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משתנה סובייקטיבי שתלוי בפרשנות הנבדק ולאו דווקא מעיד על מצב אמיתי</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dirty="0">
                          <a:latin typeface="David" panose="020E0502060401010101" pitchFamily="34" charset="-79"/>
                          <a:cs typeface="David" panose="020E0502060401010101" pitchFamily="34" charset="-79"/>
                        </a:rPr>
                        <a:t>בינוני</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0,1,2</a:t>
                      </a:r>
                      <a:endParaRPr lang="en-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גבוה, בינוני, נמוך</a:t>
                      </a:r>
                      <a:endParaRPr lang="LID4096" sz="1100" b="0" dirty="0">
                        <a:latin typeface="David" panose="020E0502060401010101" pitchFamily="34" charset="-79"/>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מצב לחץ בעבודה</a:t>
                      </a: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4124514953"/>
                  </a:ext>
                </a:extLst>
              </a:tr>
              <a:tr h="503070">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בעל השפעה נמוכה</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נמוך</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0/1</a:t>
                      </a:r>
                      <a:endParaRPr lang="en-IL" sz="1100" b="0" dirty="0">
                        <a:latin typeface="David" panose="020E0502060401010101" pitchFamily="34" charset="-79"/>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פחות מפעם בשבוע או יותר מפעם בשבוע</a:t>
                      </a:r>
                      <a:endParaRPr lang="LID4096" sz="1100" b="0" dirty="0">
                        <a:latin typeface="David" panose="020E0502060401010101" pitchFamily="34" charset="-79"/>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שתיית קפה</a:t>
                      </a: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3733073383"/>
                  </a:ext>
                </a:extLst>
              </a:tr>
              <a:tr h="584998">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בעל השפעה נמוכה </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נמוך מאוד</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0/1</a:t>
                      </a:r>
                      <a:endParaRPr lang="en-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פחות מ-3 פעמים בשבוע או לפחות 3 פעמים בשבוע</a:t>
                      </a:r>
                      <a:endParaRPr lang="LID4096" sz="1100" b="0" dirty="0">
                        <a:latin typeface="David" panose="020E0502060401010101" pitchFamily="34" charset="-79"/>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אכילת דגים</a:t>
                      </a:r>
                      <a:endParaRPr lang="LID4096" sz="1100" b="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521806817"/>
                  </a:ext>
                </a:extLst>
              </a:tr>
              <a:tr h="419999">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בעל השפעה נמוכה, אך נוכל להשתמש באינדיקציה של יתר לחץ דם אשר יכולה להעיד על העדפה לאוכל מלוח</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נמוך מאוד</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כמות נתרן (מ"ג)</a:t>
                      </a:r>
                      <a:endParaRPr lang="en-IL" sz="1100" b="0" dirty="0">
                        <a:latin typeface="David" panose="020E0502060401010101" pitchFamily="34" charset="-79"/>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0/1</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העדפה לאוכל מלוח</a:t>
                      </a:r>
                      <a:endParaRPr lang="LID4096" sz="1100" b="0" dirty="0">
                        <a:latin typeface="David" panose="020E0502060401010101" pitchFamily="34" charset="-79"/>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003766239"/>
                  </a:ext>
                </a:extLst>
              </a:tr>
              <a:tr h="419999">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ניתן להסתמך על סטטיסטיקות</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לא ידוע</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0-3,4-8, יותר מ8</a:t>
                      </a:r>
                      <a:endParaRPr lang="en-IL" sz="11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0-17</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מספר הריונות</a:t>
                      </a: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2162607091"/>
                  </a:ext>
                </a:extLst>
              </a:tr>
              <a:tr h="419999">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ניתן להסתמך על המשתנה יתר לחץ דם</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לא ידוע</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פחות מ80/80, יותר מ80</a:t>
                      </a:r>
                      <a:endParaRPr lang="en-IL" sz="11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en-US" sz="1100" b="0" kern="1200" dirty="0">
                          <a:solidFill>
                            <a:schemeClr val="dk1"/>
                          </a:solidFill>
                          <a:latin typeface="David" panose="020E0502060401010101" pitchFamily="34" charset="-79"/>
                          <a:ea typeface="+mn-ea"/>
                          <a:cs typeface="David" panose="020E0502060401010101" pitchFamily="34" charset="-79"/>
                        </a:rPr>
                        <a:t>0-122</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לחץ דם דיאסטולי (מ"מ כספית)</a:t>
                      </a: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1722868992"/>
                  </a:ext>
                </a:extLst>
              </a:tr>
              <a:tr h="419999">
                <a:tc>
                  <a:txBody>
                    <a:bodyPr/>
                    <a:lstStyle/>
                    <a:p>
                      <a:pPr algn="ctr" rtl="1"/>
                      <a:r>
                        <a:rPr lang="he-IL" sz="1100" b="0" kern="1200" dirty="0">
                          <a:solidFill>
                            <a:schemeClr val="dk1"/>
                          </a:solidFill>
                          <a:latin typeface="David" panose="020E0502060401010101" pitchFamily="34" charset="-79"/>
                          <a:ea typeface="+mn-ea"/>
                          <a:cs typeface="David" panose="020E0502060401010101" pitchFamily="34" charset="-79"/>
                        </a:rPr>
                        <a:t>לא ניתן לגשר על פער</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kern="1200" dirty="0">
                          <a:solidFill>
                            <a:schemeClr val="dk1"/>
                          </a:solidFill>
                          <a:latin typeface="David" panose="020E0502060401010101" pitchFamily="34" charset="-79"/>
                          <a:ea typeface="+mn-ea"/>
                          <a:cs typeface="David" panose="020E0502060401010101" pitchFamily="34" charset="-79"/>
                        </a:rPr>
                        <a:t>אינו זמין</a:t>
                      </a:r>
                      <a:endParaRPr lang="en-IL" sz="1100" b="0" kern="1200" dirty="0">
                        <a:solidFill>
                          <a:schemeClr val="dk1"/>
                        </a:solidFill>
                        <a:latin typeface="David" panose="020E0502060401010101" pitchFamily="34" charset="-79"/>
                        <a:ea typeface="+mn-ea"/>
                        <a:cs typeface="David" panose="020E0502060401010101" pitchFamily="34" charset="-79"/>
                      </a:endParaRPr>
                    </a:p>
                    <a:p>
                      <a:pPr marL="0" algn="ctr" defTabSz="914400" rtl="1" eaLnBrk="1" latinLnBrk="0" hangingPunct="1"/>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algn="ctr" defTabSz="914400" rtl="1" eaLnBrk="1" latinLnBrk="0" hangingPunct="1"/>
                      <a:r>
                        <a:rPr lang="he-IL" sz="1100" b="0" kern="1200" dirty="0">
                          <a:solidFill>
                            <a:schemeClr val="dk1"/>
                          </a:solidFill>
                          <a:latin typeface="David" panose="020E0502060401010101" pitchFamily="34" charset="-79"/>
                          <a:ea typeface="+mn-ea"/>
                          <a:cs typeface="David" panose="020E0502060401010101" pitchFamily="34" charset="-79"/>
                        </a:rPr>
                        <a:t>לא ידוע</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algn="ctr" rtl="1"/>
                      <a:r>
                        <a:rPr lang="he-IL" sz="1100" b="0" dirty="0">
                          <a:latin typeface="David" panose="020E0502060401010101" pitchFamily="34" charset="-79"/>
                          <a:cs typeface="David" panose="020E0502060401010101" pitchFamily="34" charset="-79"/>
                        </a:rPr>
                        <a:t>נמוך/בינוני/גבוה</a:t>
                      </a:r>
                      <a:endParaRPr lang="en-IL" sz="1100" b="0" dirty="0">
                        <a:latin typeface="David" panose="020E0502060401010101" pitchFamily="34" charset="-79"/>
                        <a:cs typeface="David" panose="020E0502060401010101" pitchFamily="34" charset="-79"/>
                      </a:endParaRPr>
                    </a:p>
                  </a:txBody>
                  <a:tcPr/>
                </a:tc>
                <a:tc>
                  <a:txBody>
                    <a:bodyPr/>
                    <a:lstStyle/>
                    <a:p>
                      <a:pPr marL="0" algn="ctr" defTabSz="914400" rtl="1" eaLnBrk="1" latinLnBrk="0" hangingPunct="1"/>
                      <a:r>
                        <a:rPr lang="en-US" sz="1100" b="0" kern="1200" dirty="0">
                          <a:solidFill>
                            <a:schemeClr val="dk1"/>
                          </a:solidFill>
                          <a:latin typeface="David" panose="020E0502060401010101" pitchFamily="34" charset="-79"/>
                          <a:ea typeface="+mn-ea"/>
                          <a:cs typeface="David" panose="020E0502060401010101" pitchFamily="34" charset="-79"/>
                        </a:rPr>
                        <a:t> 0-99</a:t>
                      </a:r>
                      <a:endParaRPr lang="en-IL" sz="1100" b="0" kern="1200" dirty="0">
                        <a:solidFill>
                          <a:schemeClr val="dk1"/>
                        </a:solidFill>
                        <a:latin typeface="David" panose="020E0502060401010101" pitchFamily="34" charset="-79"/>
                        <a:ea typeface="+mn-ea"/>
                        <a:cs typeface="David" panose="020E0502060401010101" pitchFamily="34" charset="-79"/>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b="0" dirty="0">
                          <a:latin typeface="David" panose="020E0502060401010101" pitchFamily="34" charset="-79"/>
                          <a:cs typeface="David" panose="020E0502060401010101" pitchFamily="34" charset="-79"/>
                        </a:rPr>
                        <a:t>עובי העור</a:t>
                      </a:r>
                      <a:r>
                        <a:rPr lang="en-US" sz="1100" b="0" dirty="0">
                          <a:latin typeface="David" panose="020E0502060401010101" pitchFamily="34" charset="-79"/>
                          <a:cs typeface="David" panose="020E0502060401010101" pitchFamily="34" charset="-79"/>
                        </a:rPr>
                        <a:t> </a:t>
                      </a:r>
                      <a:r>
                        <a:rPr lang="he-IL" sz="1100" b="0" dirty="0">
                          <a:latin typeface="David" panose="020E0502060401010101" pitchFamily="34" charset="-79"/>
                          <a:cs typeface="David" panose="020E0502060401010101" pitchFamily="34" charset="-79"/>
                        </a:rPr>
                        <a:t> (מ"מ)</a:t>
                      </a:r>
                      <a:endParaRPr lang="LID4096" sz="1100" b="0" dirty="0">
                        <a:latin typeface="David" panose="020E0502060401010101" pitchFamily="34" charset="-79"/>
                        <a:cs typeface="David" panose="020E0502060401010101" pitchFamily="34" charset="-79"/>
                      </a:endParaRPr>
                    </a:p>
                  </a:txBody>
                  <a:tcPr/>
                </a:tc>
                <a:extLst>
                  <a:ext uri="{0D108BD9-81ED-4DB2-BD59-A6C34878D82A}">
                    <a16:rowId xmlns:a16="http://schemas.microsoft.com/office/drawing/2014/main" val="910229028"/>
                  </a:ext>
                </a:extLst>
              </a:tr>
            </a:tbl>
          </a:graphicData>
        </a:graphic>
      </p:graphicFrame>
      <p:pic>
        <p:nvPicPr>
          <p:cNvPr id="7" name="תמונה 6">
            <a:extLst>
              <a:ext uri="{FF2B5EF4-FFF2-40B4-BE49-F238E27FC236}">
                <a16:creationId xmlns:a16="http://schemas.microsoft.com/office/drawing/2014/main" id="{964F99FD-91D0-D346-BF91-589C03F358E4}"/>
              </a:ext>
            </a:extLst>
          </p:cNvPr>
          <p:cNvPicPr>
            <a:picLocks noChangeAspect="1"/>
          </p:cNvPicPr>
          <p:nvPr/>
        </p:nvPicPr>
        <p:blipFill rotWithShape="1">
          <a:blip r:embed="rId2"/>
          <a:srcRect l="28966"/>
          <a:stretch/>
        </p:blipFill>
        <p:spPr>
          <a:xfrm>
            <a:off x="9499600" y="111968"/>
            <a:ext cx="2519679" cy="917731"/>
          </a:xfrm>
          <a:prstGeom prst="rect">
            <a:avLst/>
          </a:prstGeom>
        </p:spPr>
      </p:pic>
      <p:pic>
        <p:nvPicPr>
          <p:cNvPr id="6" name="Picture 2" descr="האגודה הישראלית לסוכרת – ויקיפדיה">
            <a:extLst>
              <a:ext uri="{FF2B5EF4-FFF2-40B4-BE49-F238E27FC236}">
                <a16:creationId xmlns:a16="http://schemas.microsoft.com/office/drawing/2014/main" id="{E262271E-B09E-F053-6E5B-59FCD4FAA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sp>
        <p:nvSpPr>
          <p:cNvPr id="8" name="מלבן 7">
            <a:extLst>
              <a:ext uri="{FF2B5EF4-FFF2-40B4-BE49-F238E27FC236}">
                <a16:creationId xmlns:a16="http://schemas.microsoft.com/office/drawing/2014/main" id="{E7CE84D6-5915-DA99-5A51-32BECCB41F4C}"/>
              </a:ext>
            </a:extLst>
          </p:cNvPr>
          <p:cNvSpPr/>
          <p:nvPr/>
        </p:nvSpPr>
        <p:spPr>
          <a:xfrm>
            <a:off x="3737494" y="-16781"/>
            <a:ext cx="4554452"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הגדרת הנתונים</a:t>
            </a:r>
          </a:p>
        </p:txBody>
      </p:sp>
      <p:sp>
        <p:nvSpPr>
          <p:cNvPr id="9" name="משולש ישר-זווית 8">
            <a:extLst>
              <a:ext uri="{FF2B5EF4-FFF2-40B4-BE49-F238E27FC236}">
                <a16:creationId xmlns:a16="http://schemas.microsoft.com/office/drawing/2014/main" id="{844E1611-FCD3-9B14-7DBD-141B9C8E5118}"/>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8</a:t>
            </a:r>
          </a:p>
        </p:txBody>
      </p:sp>
      <p:sp>
        <p:nvSpPr>
          <p:cNvPr id="11" name="מציין מיקום של כותרת תחתונה 2">
            <a:extLst>
              <a:ext uri="{FF2B5EF4-FFF2-40B4-BE49-F238E27FC236}">
                <a16:creationId xmlns:a16="http://schemas.microsoft.com/office/drawing/2014/main" id="{A470496C-0C82-72FB-9D44-7544702A0713}"/>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2" name="מציין מיקום של כותרת תחתונה 2">
            <a:extLst>
              <a:ext uri="{FF2B5EF4-FFF2-40B4-BE49-F238E27FC236}">
                <a16:creationId xmlns:a16="http://schemas.microsoft.com/office/drawing/2014/main" id="{05C97090-1A4C-5514-2942-51FD757E4C2D}"/>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2" name="מציין מיקום של תאריך 1">
            <a:extLst>
              <a:ext uri="{FF2B5EF4-FFF2-40B4-BE49-F238E27FC236}">
                <a16:creationId xmlns:a16="http://schemas.microsoft.com/office/drawing/2014/main" id="{212FDD50-4D3C-3D6B-DC49-9E7F36E48037}"/>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178892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54955-9DE0-4910-AF3A-4F84E58BCE7F}"/>
              </a:ext>
            </a:extLst>
          </p:cNvPr>
          <p:cNvSpPr txBox="1"/>
          <p:nvPr/>
        </p:nvSpPr>
        <p:spPr>
          <a:xfrm>
            <a:off x="461176" y="1720840"/>
            <a:ext cx="11553246" cy="3416320"/>
          </a:xfrm>
          <a:prstGeom prst="rect">
            <a:avLst/>
          </a:prstGeom>
          <a:noFill/>
        </p:spPr>
        <p:txBody>
          <a:bodyPr wrap="square" rtlCol="0">
            <a:spAutoFit/>
          </a:bodyPr>
          <a:lstStyle/>
          <a:p>
            <a:pPr marL="342900" indent="-342900" algn="r" rtl="1">
              <a:buFont typeface="Arial" panose="020B0604020202020204" pitchFamily="34" charset="0"/>
              <a:buChar char="•"/>
            </a:pPr>
            <a:r>
              <a:rPr lang="he-IL" sz="2400" b="1" u="sng" dirty="0">
                <a:solidFill>
                  <a:schemeClr val="accent1">
                    <a:lumMod val="75000"/>
                  </a:schemeClr>
                </a:solidFill>
                <a:latin typeface="David" panose="020E0502060401010101" pitchFamily="34" charset="-79"/>
                <a:cs typeface="David" panose="020E0502060401010101" pitchFamily="34" charset="-79"/>
              </a:rPr>
              <a:t>שדה מטרה: </a:t>
            </a:r>
            <a:r>
              <a:rPr lang="he-IL" dirty="0">
                <a:solidFill>
                  <a:schemeClr val="accent1">
                    <a:lumMod val="75000"/>
                  </a:schemeClr>
                </a:solidFill>
                <a:latin typeface="David" panose="020E0502060401010101" pitchFamily="34" charset="-79"/>
                <a:cs typeface="David" panose="020E0502060401010101" pitchFamily="34" charset="-79"/>
              </a:rPr>
              <a:t>חולה/ לא חולה= משתנה נומינלי</a:t>
            </a:r>
            <a:br>
              <a:rPr lang="en-US" dirty="0">
                <a:solidFill>
                  <a:schemeClr val="accent1">
                    <a:lumMod val="75000"/>
                  </a:schemeClr>
                </a:solidFill>
                <a:latin typeface="David" panose="020E0502060401010101" pitchFamily="34" charset="-79"/>
                <a:cs typeface="David" panose="020E0502060401010101" pitchFamily="34" charset="-79"/>
              </a:rPr>
            </a:br>
            <a:r>
              <a:rPr lang="he-IL" dirty="0">
                <a:solidFill>
                  <a:schemeClr val="accent1">
                    <a:lumMod val="75000"/>
                  </a:schemeClr>
                </a:solidFill>
                <a:latin typeface="David" panose="020E0502060401010101" pitchFamily="34" charset="-79"/>
                <a:cs typeface="David" panose="020E0502060401010101" pitchFamily="34" charset="-79"/>
              </a:rPr>
              <a:t>חולה= נמצא בסיכון לפתח את מחלת הסוכרת</a:t>
            </a:r>
            <a:br>
              <a:rPr lang="en-US" dirty="0">
                <a:solidFill>
                  <a:schemeClr val="accent1">
                    <a:lumMod val="75000"/>
                  </a:schemeClr>
                </a:solidFill>
                <a:latin typeface="David" panose="020E0502060401010101" pitchFamily="34" charset="-79"/>
                <a:cs typeface="David" panose="020E0502060401010101" pitchFamily="34" charset="-79"/>
              </a:rPr>
            </a:br>
            <a:r>
              <a:rPr lang="he-IL" dirty="0">
                <a:solidFill>
                  <a:schemeClr val="accent1">
                    <a:lumMod val="75000"/>
                  </a:schemeClr>
                </a:solidFill>
                <a:latin typeface="David" panose="020E0502060401010101" pitchFamily="34" charset="-79"/>
                <a:cs typeface="David" panose="020E0502060401010101" pitchFamily="34" charset="-79"/>
              </a:rPr>
              <a:t>לא חולה= אינו נמצא בסיכון לפתח את מחלת הסוכרת</a:t>
            </a:r>
            <a:endParaRPr lang="he-IL" b="1" u="sng" dirty="0">
              <a:solidFill>
                <a:schemeClr val="accent1">
                  <a:lumMod val="75000"/>
                </a:schemeClr>
              </a:solidFill>
              <a:latin typeface="David" panose="020E0502060401010101" pitchFamily="34" charset="-79"/>
              <a:cs typeface="David" panose="020E0502060401010101" pitchFamily="34" charset="-79"/>
            </a:endParaRPr>
          </a:p>
          <a:p>
            <a:pPr algn="r" rtl="1"/>
            <a:endParaRPr lang="he-IL" sz="2400" b="1" u="sng" dirty="0">
              <a:solidFill>
                <a:schemeClr val="accent1">
                  <a:lumMod val="75000"/>
                </a:schemeClr>
              </a:solidFill>
            </a:endParaRPr>
          </a:p>
          <a:p>
            <a:pPr marL="342900" indent="-342900" algn="r" rtl="1">
              <a:buFont typeface="Arial" panose="020B0604020202020204" pitchFamily="34" charset="0"/>
              <a:buChar char="•"/>
            </a:pPr>
            <a:r>
              <a:rPr lang="he-IL" sz="2400" b="1" u="sng" dirty="0">
                <a:solidFill>
                  <a:schemeClr val="accent1">
                    <a:lumMod val="75000"/>
                  </a:schemeClr>
                </a:solidFill>
                <a:latin typeface="David" panose="020E0502060401010101" pitchFamily="34" charset="-79"/>
                <a:cs typeface="David" panose="020E0502060401010101" pitchFamily="34" charset="-79"/>
              </a:rPr>
              <a:t>מקור הנתונים: </a:t>
            </a:r>
            <a:r>
              <a:rPr lang="he-IL" dirty="0">
                <a:solidFill>
                  <a:schemeClr val="accent1">
                    <a:lumMod val="75000"/>
                  </a:schemeClr>
                </a:solidFill>
                <a:latin typeface="David" panose="020E0502060401010101" pitchFamily="34" charset="-79"/>
                <a:cs typeface="David" panose="020E0502060401010101" pitchFamily="34" charset="-79"/>
              </a:rPr>
              <a:t>אתר </a:t>
            </a:r>
            <a:r>
              <a:rPr lang="en-US" dirty="0">
                <a:solidFill>
                  <a:schemeClr val="accent1">
                    <a:lumMod val="75000"/>
                  </a:schemeClr>
                </a:solidFill>
                <a:latin typeface="David" panose="020E0502060401010101" pitchFamily="34" charset="-79"/>
                <a:cs typeface="David" panose="020E0502060401010101" pitchFamily="34" charset="-79"/>
              </a:rPr>
              <a:t>Kaggle</a:t>
            </a:r>
            <a:br>
              <a:rPr lang="en-US" sz="2400" dirty="0">
                <a:solidFill>
                  <a:schemeClr val="accent1">
                    <a:lumMod val="75000"/>
                  </a:schemeClr>
                </a:solidFill>
              </a:rPr>
            </a:br>
            <a:r>
              <a:rPr lang="he-IL" sz="2400" dirty="0">
                <a:solidFill>
                  <a:schemeClr val="accent1">
                    <a:lumMod val="75000"/>
                  </a:schemeClr>
                </a:solidFill>
              </a:rPr>
              <a:t> </a:t>
            </a:r>
            <a:r>
              <a:rPr lang="en-US" dirty="0">
                <a:solidFill>
                  <a:schemeClr val="accent1">
                    <a:lumMod val="75000"/>
                  </a:schemeClr>
                </a:solidFill>
                <a:latin typeface="David" panose="020E0502060401010101" pitchFamily="34" charset="-79"/>
                <a:cs typeface="David" panose="020E0502060401010101" pitchFamily="34" charset="-79"/>
                <a:hlinkClick r:id="rId2"/>
              </a:rPr>
              <a:t>https://www.kaggle.com/datasets/iammustafatz/diabetes-prediction-dataset</a:t>
            </a:r>
            <a:endParaRPr lang="en-US" dirty="0">
              <a:solidFill>
                <a:schemeClr val="accent1">
                  <a:lumMod val="75000"/>
                </a:schemeClr>
              </a:solidFill>
              <a:latin typeface="David" panose="020E0502060401010101" pitchFamily="34" charset="-79"/>
              <a:cs typeface="David" panose="020E0502060401010101" pitchFamily="34" charset="-79"/>
            </a:endParaRPr>
          </a:p>
          <a:p>
            <a:pPr algn="r" rtl="1"/>
            <a:endParaRPr lang="he-IL" sz="2400" dirty="0">
              <a:solidFill>
                <a:schemeClr val="accent1">
                  <a:lumMod val="75000"/>
                </a:schemeClr>
              </a:solidFill>
            </a:endParaRPr>
          </a:p>
          <a:p>
            <a:pPr marL="342900" indent="-342900" algn="r" rtl="1">
              <a:buFont typeface="Arial" panose="020B0604020202020204" pitchFamily="34" charset="0"/>
              <a:buChar char="•"/>
            </a:pPr>
            <a:r>
              <a:rPr lang="he-IL" sz="2400" b="1" u="sng" dirty="0">
                <a:solidFill>
                  <a:schemeClr val="accent1">
                    <a:lumMod val="75000"/>
                  </a:schemeClr>
                </a:solidFill>
                <a:latin typeface="David" panose="020E0502060401010101" pitchFamily="34" charset="-79"/>
                <a:cs typeface="David" panose="020E0502060401010101" pitchFamily="34" charset="-79"/>
              </a:rPr>
              <a:t>מגבלות הנתונים: </a:t>
            </a:r>
            <a:r>
              <a:rPr lang="he-IL" dirty="0">
                <a:solidFill>
                  <a:schemeClr val="accent1">
                    <a:lumMod val="75000"/>
                  </a:schemeClr>
                </a:solidFill>
                <a:latin typeface="David" panose="020E0502060401010101" pitchFamily="34" charset="-79"/>
                <a:cs typeface="David" panose="020E0502060401010101" pitchFamily="34" charset="-79"/>
              </a:rPr>
              <a:t>חלק מהמשתנים לא קיימים, על חלקם הגדול ניתן לגשר וחלקם אינם בעלי השפעה מהותית. היסטוריה משפחתית של סוכרת נמצא בספרות כמשתנה בעל השפעה גבוהה, יש המעידים כי מדובר על השפעה רק בקרב הנשים והאחרים אינם שוללים בוודאות את הטענה. </a:t>
            </a:r>
            <a:endParaRPr lang="en-IL" cap="all" spc="200" dirty="0">
              <a:solidFill>
                <a:schemeClr val="tx2"/>
              </a:solidFill>
              <a:latin typeface="David" panose="020E0502060401010101" pitchFamily="34" charset="-79"/>
              <a:cs typeface="David" panose="020E0502060401010101" pitchFamily="34" charset="-79"/>
            </a:endParaRPr>
          </a:p>
        </p:txBody>
      </p:sp>
      <p:pic>
        <p:nvPicPr>
          <p:cNvPr id="4" name="Picture 2" descr="האגודה הישראלית לסוכרת – ויקיפדיה">
            <a:extLst>
              <a:ext uri="{FF2B5EF4-FFF2-40B4-BE49-F238E27FC236}">
                <a16:creationId xmlns:a16="http://schemas.microsoft.com/office/drawing/2014/main" id="{E1E11095-97BF-1031-670F-80F33BB61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1" y="111968"/>
            <a:ext cx="1137919" cy="1165472"/>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7A8694B7-C4DB-0197-5691-AB9A96F23A9A}"/>
              </a:ext>
            </a:extLst>
          </p:cNvPr>
          <p:cNvPicPr>
            <a:picLocks noChangeAspect="1"/>
          </p:cNvPicPr>
          <p:nvPr/>
        </p:nvPicPr>
        <p:blipFill rotWithShape="1">
          <a:blip r:embed="rId4"/>
          <a:srcRect l="28966"/>
          <a:stretch/>
        </p:blipFill>
        <p:spPr>
          <a:xfrm>
            <a:off x="9499600" y="111968"/>
            <a:ext cx="2519679" cy="917731"/>
          </a:xfrm>
          <a:prstGeom prst="rect">
            <a:avLst/>
          </a:prstGeom>
        </p:spPr>
      </p:pic>
      <p:sp>
        <p:nvSpPr>
          <p:cNvPr id="7" name="מלבן 6">
            <a:extLst>
              <a:ext uri="{FF2B5EF4-FFF2-40B4-BE49-F238E27FC236}">
                <a16:creationId xmlns:a16="http://schemas.microsoft.com/office/drawing/2014/main" id="{87648E6C-9898-D897-70D6-AFBAFA2C1540}"/>
              </a:ext>
            </a:extLst>
          </p:cNvPr>
          <p:cNvSpPr/>
          <p:nvPr/>
        </p:nvSpPr>
        <p:spPr>
          <a:xfrm>
            <a:off x="3960573" y="111968"/>
            <a:ext cx="4554452"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הגדרת הנתונים</a:t>
            </a:r>
          </a:p>
        </p:txBody>
      </p:sp>
      <p:sp>
        <p:nvSpPr>
          <p:cNvPr id="10" name="משולש ישר-זווית 9">
            <a:extLst>
              <a:ext uri="{FF2B5EF4-FFF2-40B4-BE49-F238E27FC236}">
                <a16:creationId xmlns:a16="http://schemas.microsoft.com/office/drawing/2014/main" id="{BAB28F85-F876-2058-762A-5E03F99142B4}"/>
              </a:ext>
            </a:extLst>
          </p:cNvPr>
          <p:cNvSpPr/>
          <p:nvPr/>
        </p:nvSpPr>
        <p:spPr>
          <a:xfrm>
            <a:off x="0" y="6319521"/>
            <a:ext cx="762000" cy="538480"/>
          </a:xfrm>
          <a:prstGeom prst="rtTriangl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rgbClr val="0070C0"/>
                </a:solidFill>
              </a:rPr>
              <a:t>9</a:t>
            </a:r>
          </a:p>
        </p:txBody>
      </p:sp>
      <p:sp>
        <p:nvSpPr>
          <p:cNvPr id="13" name="מציין מיקום של כותרת תחתונה 2">
            <a:extLst>
              <a:ext uri="{FF2B5EF4-FFF2-40B4-BE49-F238E27FC236}">
                <a16:creationId xmlns:a16="http://schemas.microsoft.com/office/drawing/2014/main" id="{FF7CA9C2-10AB-43FD-7343-E1CAE077338C}"/>
              </a:ext>
            </a:extLst>
          </p:cNvPr>
          <p:cNvSpPr>
            <a:spLocks noGrp="1"/>
          </p:cNvSpPr>
          <p:nvPr>
            <p:ph type="ftr" sz="quarter" idx="11"/>
          </p:nvPr>
        </p:nvSpPr>
        <p:spPr>
          <a:xfrm>
            <a:off x="2232366" y="6420490"/>
            <a:ext cx="4114800" cy="365125"/>
          </a:xfrm>
        </p:spPr>
        <p:txBody>
          <a:bodyPr/>
          <a:lstStyle/>
          <a:p>
            <a:pPr>
              <a:defRPr/>
            </a:pPr>
            <a:r>
              <a:rPr lang="he-IL" b="1" dirty="0"/>
              <a:t>פרופיל חולה סוכרת </a:t>
            </a:r>
          </a:p>
        </p:txBody>
      </p:sp>
      <p:sp>
        <p:nvSpPr>
          <p:cNvPr id="15" name="מציין מיקום של כותרת תחתונה 2">
            <a:extLst>
              <a:ext uri="{FF2B5EF4-FFF2-40B4-BE49-F238E27FC236}">
                <a16:creationId xmlns:a16="http://schemas.microsoft.com/office/drawing/2014/main" id="{4316D8C4-C4EB-B0C4-312E-3A6FB11E6D33}"/>
              </a:ext>
            </a:extLst>
          </p:cNvPr>
          <p:cNvSpPr txBox="1">
            <a:spLocks/>
          </p:cNvSpPr>
          <p:nvPr/>
        </p:nvSpPr>
        <p:spPr>
          <a:xfrm>
            <a:off x="5467835" y="641696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he-IL" b="1" dirty="0"/>
              <a:t>כריית נתונים וגילוי ידע</a:t>
            </a:r>
          </a:p>
        </p:txBody>
      </p:sp>
      <p:sp>
        <p:nvSpPr>
          <p:cNvPr id="2" name="מציין מיקום של תאריך 1">
            <a:extLst>
              <a:ext uri="{FF2B5EF4-FFF2-40B4-BE49-F238E27FC236}">
                <a16:creationId xmlns:a16="http://schemas.microsoft.com/office/drawing/2014/main" id="{3CEEE8DA-7C37-7CB9-AE56-C0363BEB3ED6}"/>
              </a:ext>
            </a:extLst>
          </p:cNvPr>
          <p:cNvSpPr>
            <a:spLocks noGrp="1"/>
          </p:cNvSpPr>
          <p:nvPr>
            <p:ph type="dt" sz="half" idx="10"/>
          </p:nvPr>
        </p:nvSpPr>
        <p:spPr>
          <a:xfrm>
            <a:off x="5394638" y="6440180"/>
            <a:ext cx="2743200" cy="365125"/>
          </a:xfrm>
        </p:spPr>
        <p:txBody>
          <a:bodyPr/>
          <a:lstStyle/>
          <a:p>
            <a:pPr>
              <a:defRPr/>
            </a:pPr>
            <a:r>
              <a:rPr lang="he-IL" b="1" dirty="0"/>
              <a:t>01.09.2024</a:t>
            </a:r>
          </a:p>
        </p:txBody>
      </p:sp>
    </p:spTree>
    <p:extLst>
      <p:ext uri="{BB962C8B-B14F-4D97-AF65-F5344CB8AC3E}">
        <p14:creationId xmlns:p14="http://schemas.microsoft.com/office/powerpoint/2010/main" val="1754739913"/>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Slice</Template>
  <TotalTime>2614</TotalTime>
  <Words>6519</Words>
  <Application>Microsoft Office PowerPoint</Application>
  <PresentationFormat>מסך רחב</PresentationFormat>
  <Paragraphs>1187</Paragraphs>
  <Slides>44</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44</vt:i4>
      </vt:variant>
    </vt:vector>
  </HeadingPairs>
  <TitlesOfParts>
    <vt:vector size="54" baseType="lpstr">
      <vt:lpstr>Aptos</vt:lpstr>
      <vt:lpstr>Arial</vt:lpstr>
      <vt:lpstr>Calibri</vt:lpstr>
      <vt:lpstr>Calibri Light</vt:lpstr>
      <vt:lpstr>Courier New</vt:lpstr>
      <vt:lpstr>DaunPenh</vt:lpstr>
      <vt:lpstr>David</vt:lpstr>
      <vt:lpstr>Segoe UI</vt:lpstr>
      <vt:lpstr>Times New Roman</vt:lpstr>
      <vt:lpstr>Retrospect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niv kotek</cp:lastModifiedBy>
  <cp:revision>89</cp:revision>
  <dcterms:created xsi:type="dcterms:W3CDTF">2024-06-01T07:09:43Z</dcterms:created>
  <dcterms:modified xsi:type="dcterms:W3CDTF">2024-09-29T06:15:59Z</dcterms:modified>
</cp:coreProperties>
</file>